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4" r:id="rId2"/>
  </p:sldMasterIdLst>
  <p:notesMasterIdLst>
    <p:notesMasterId r:id="rId105"/>
  </p:notesMasterIdLst>
  <p:sldIdLst>
    <p:sldId id="624" r:id="rId3"/>
    <p:sldId id="625" r:id="rId4"/>
    <p:sldId id="684" r:id="rId5"/>
    <p:sldId id="741" r:id="rId6"/>
    <p:sldId id="742" r:id="rId7"/>
    <p:sldId id="752" r:id="rId8"/>
    <p:sldId id="753" r:id="rId9"/>
    <p:sldId id="754" r:id="rId10"/>
    <p:sldId id="755" r:id="rId11"/>
    <p:sldId id="756" r:id="rId12"/>
    <p:sldId id="743" r:id="rId13"/>
    <p:sldId id="764" r:id="rId14"/>
    <p:sldId id="765" r:id="rId15"/>
    <p:sldId id="766" r:id="rId16"/>
    <p:sldId id="767" r:id="rId17"/>
    <p:sldId id="757" r:id="rId18"/>
    <p:sldId id="758" r:id="rId19"/>
    <p:sldId id="759" r:id="rId20"/>
    <p:sldId id="760" r:id="rId21"/>
    <p:sldId id="761" r:id="rId22"/>
    <p:sldId id="762" r:id="rId23"/>
    <p:sldId id="768" r:id="rId24"/>
    <p:sldId id="763" r:id="rId25"/>
    <p:sldId id="769" r:id="rId26"/>
    <p:sldId id="770" r:id="rId27"/>
    <p:sldId id="771" r:id="rId28"/>
    <p:sldId id="772" r:id="rId29"/>
    <p:sldId id="773" r:id="rId30"/>
    <p:sldId id="774" r:id="rId31"/>
    <p:sldId id="775" r:id="rId32"/>
    <p:sldId id="776" r:id="rId33"/>
    <p:sldId id="777" r:id="rId34"/>
    <p:sldId id="778" r:id="rId35"/>
    <p:sldId id="779" r:id="rId36"/>
    <p:sldId id="780" r:id="rId37"/>
    <p:sldId id="781" r:id="rId38"/>
    <p:sldId id="782" r:id="rId39"/>
    <p:sldId id="783" r:id="rId40"/>
    <p:sldId id="784" r:id="rId41"/>
    <p:sldId id="785" r:id="rId42"/>
    <p:sldId id="786" r:id="rId43"/>
    <p:sldId id="796" r:id="rId44"/>
    <p:sldId id="789" r:id="rId45"/>
    <p:sldId id="790" r:id="rId46"/>
    <p:sldId id="788" r:id="rId47"/>
    <p:sldId id="791" r:id="rId48"/>
    <p:sldId id="793" r:id="rId49"/>
    <p:sldId id="792" r:id="rId50"/>
    <p:sldId id="794" r:id="rId51"/>
    <p:sldId id="795" r:id="rId52"/>
    <p:sldId id="797" r:id="rId53"/>
    <p:sldId id="798" r:id="rId54"/>
    <p:sldId id="800" r:id="rId55"/>
    <p:sldId id="799" r:id="rId56"/>
    <p:sldId id="801" r:id="rId57"/>
    <p:sldId id="807" r:id="rId58"/>
    <p:sldId id="808" r:id="rId59"/>
    <p:sldId id="810" r:id="rId60"/>
    <p:sldId id="811" r:id="rId61"/>
    <p:sldId id="816" r:id="rId62"/>
    <p:sldId id="812" r:id="rId63"/>
    <p:sldId id="813" r:id="rId64"/>
    <p:sldId id="817" r:id="rId65"/>
    <p:sldId id="814" r:id="rId66"/>
    <p:sldId id="815" r:id="rId67"/>
    <p:sldId id="818" r:id="rId68"/>
    <p:sldId id="820" r:id="rId69"/>
    <p:sldId id="819" r:id="rId70"/>
    <p:sldId id="821" r:id="rId71"/>
    <p:sldId id="822" r:id="rId72"/>
    <p:sldId id="823" r:id="rId73"/>
    <p:sldId id="824" r:id="rId74"/>
    <p:sldId id="825" r:id="rId75"/>
    <p:sldId id="826" r:id="rId76"/>
    <p:sldId id="827" r:id="rId77"/>
    <p:sldId id="828" r:id="rId78"/>
    <p:sldId id="829" r:id="rId79"/>
    <p:sldId id="830" r:id="rId80"/>
    <p:sldId id="831" r:id="rId81"/>
    <p:sldId id="832" r:id="rId82"/>
    <p:sldId id="833" r:id="rId83"/>
    <p:sldId id="834" r:id="rId84"/>
    <p:sldId id="835" r:id="rId85"/>
    <p:sldId id="836" r:id="rId86"/>
    <p:sldId id="837" r:id="rId87"/>
    <p:sldId id="838" r:id="rId88"/>
    <p:sldId id="839" r:id="rId89"/>
    <p:sldId id="840" r:id="rId90"/>
    <p:sldId id="841" r:id="rId91"/>
    <p:sldId id="842" r:id="rId92"/>
    <p:sldId id="843" r:id="rId93"/>
    <p:sldId id="844" r:id="rId94"/>
    <p:sldId id="845" r:id="rId95"/>
    <p:sldId id="846" r:id="rId96"/>
    <p:sldId id="849" r:id="rId97"/>
    <p:sldId id="847" r:id="rId98"/>
    <p:sldId id="848" r:id="rId99"/>
    <p:sldId id="850" r:id="rId100"/>
    <p:sldId id="851" r:id="rId101"/>
    <p:sldId id="852" r:id="rId102"/>
    <p:sldId id="853" r:id="rId103"/>
    <p:sldId id="854"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000000"/>
    <a:srgbClr val="FFCC00"/>
    <a:srgbClr val="000099"/>
    <a:srgbClr val="B2B2B2"/>
    <a:srgbClr val="A0ECBF"/>
    <a:srgbClr val="CC3399"/>
    <a:srgbClr val="0099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2" autoAdjust="0"/>
    <p:restoredTop sz="94531" autoAdjust="0"/>
  </p:normalViewPr>
  <p:slideViewPr>
    <p:cSldViewPr>
      <p:cViewPr>
        <p:scale>
          <a:sx n="80" d="100"/>
          <a:sy n="80" d="100"/>
        </p:scale>
        <p:origin x="342" y="38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021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21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21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021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C200FB2-3824-42AB-8E17-218B5709B4F2}" type="slidenum">
              <a:rPr lang="en-US"/>
              <a:pPr>
                <a:defRPr/>
              </a:pPr>
              <a:t>‹#›</a:t>
            </a:fld>
            <a:endParaRPr lang="en-US"/>
          </a:p>
        </p:txBody>
      </p:sp>
    </p:spTree>
    <p:extLst>
      <p:ext uri="{BB962C8B-B14F-4D97-AF65-F5344CB8AC3E}">
        <p14:creationId xmlns:p14="http://schemas.microsoft.com/office/powerpoint/2010/main" val="2349107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232C9EBA-2C0B-465C-88F2-865B14108701}" type="slidenum">
              <a:rPr lang="en-US" altLang="fr-FR" smtClean="0">
                <a:latin typeface="Arial" charset="0"/>
              </a:rPr>
              <a:pPr eaLnBrk="1" hangingPunct="1"/>
              <a:t>1</a:t>
            </a:fld>
            <a:endParaRPr lang="en-US" altLang="fr-FR"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85FDBDDE-C5DA-4D70-80E5-D586AC45EEFB}" type="slidenum">
              <a:rPr lang="en-US" altLang="fr-FR" smtClean="0">
                <a:latin typeface="Arial" charset="0"/>
              </a:rPr>
              <a:pPr eaLnBrk="1" hangingPunct="1"/>
              <a:t>10</a:t>
            </a:fld>
            <a:endParaRPr lang="en-US" altLang="fr-FR"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100</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101</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102</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C46CD3A7-F845-4F4C-B469-0AF7B55EB5E2}" type="slidenum">
              <a:rPr lang="en-US" altLang="fr-FR" smtClean="0">
                <a:latin typeface="Arial" charset="0"/>
              </a:rPr>
              <a:pPr eaLnBrk="1" hangingPunct="1"/>
              <a:t>11</a:t>
            </a:fld>
            <a:endParaRPr lang="en-US" altLang="fr-FR"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CF401D1C-3810-440E-88C7-CAE8FA705E87}" type="slidenum">
              <a:rPr lang="en-US" altLang="fr-FR" smtClean="0">
                <a:latin typeface="Arial" charset="0"/>
              </a:rPr>
              <a:pPr eaLnBrk="1" hangingPunct="1"/>
              <a:t>12</a:t>
            </a:fld>
            <a:endParaRPr lang="en-US" altLang="fr-FR"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2208A117-DD08-4484-A48B-9EE81F23AEED}" type="slidenum">
              <a:rPr lang="en-US" altLang="fr-FR" smtClean="0">
                <a:latin typeface="Arial" charset="0"/>
              </a:rPr>
              <a:pPr eaLnBrk="1" hangingPunct="1"/>
              <a:t>13</a:t>
            </a:fld>
            <a:endParaRPr lang="en-US" altLang="fr-FR"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2ABCC14-3E89-46B0-9FA9-D860E16628A7}" type="slidenum">
              <a:rPr lang="en-US" altLang="fr-FR" smtClean="0">
                <a:latin typeface="Arial" charset="0"/>
              </a:rPr>
              <a:pPr eaLnBrk="1" hangingPunct="1"/>
              <a:t>14</a:t>
            </a:fld>
            <a:endParaRPr lang="en-US" altLang="fr-FR"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03EAEA7-C2FD-47ED-94FB-141D73454043}" type="slidenum">
              <a:rPr lang="en-US" altLang="fr-FR" smtClean="0">
                <a:latin typeface="Arial" charset="0"/>
              </a:rPr>
              <a:pPr eaLnBrk="1" hangingPunct="1"/>
              <a:t>15</a:t>
            </a:fld>
            <a:endParaRPr lang="en-US" altLang="fr-FR"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C3BAE00E-E0CC-4307-9E3D-0FC3757006DD}" type="slidenum">
              <a:rPr lang="en-US" altLang="fr-FR" smtClean="0">
                <a:latin typeface="Arial" charset="0"/>
              </a:rPr>
              <a:pPr eaLnBrk="1" hangingPunct="1"/>
              <a:t>16</a:t>
            </a:fld>
            <a:endParaRPr lang="en-US" altLang="fr-FR"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6D4F7FD-A0A8-455E-8DE8-EAAE2752C643}" type="slidenum">
              <a:rPr lang="en-US" altLang="fr-FR" smtClean="0">
                <a:latin typeface="Arial" charset="0"/>
              </a:rPr>
              <a:pPr eaLnBrk="1" hangingPunct="1"/>
              <a:t>17</a:t>
            </a:fld>
            <a:endParaRPr lang="en-US" altLang="fr-FR"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FAC92C25-D9CB-495C-BF0F-CDB1AF7CB9F6}" type="slidenum">
              <a:rPr lang="en-US" altLang="fr-FR" smtClean="0">
                <a:latin typeface="Arial" charset="0"/>
              </a:rPr>
              <a:pPr eaLnBrk="1" hangingPunct="1"/>
              <a:t>18</a:t>
            </a:fld>
            <a:endParaRPr lang="en-US" altLang="fr-FR"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28720B8-CB28-4E28-8E92-8641D708F629}" type="slidenum">
              <a:rPr lang="en-US" altLang="fr-FR" smtClean="0">
                <a:latin typeface="Arial" charset="0"/>
              </a:rPr>
              <a:pPr eaLnBrk="1" hangingPunct="1"/>
              <a:t>19</a:t>
            </a:fld>
            <a:endParaRPr lang="en-US" altLang="fr-FR"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FD8A3D4-8178-4458-BF28-FD81B88DF19E}" type="slidenum">
              <a:rPr lang="en-US" altLang="fr-FR" smtClean="0">
                <a:latin typeface="Arial" charset="0"/>
              </a:rPr>
              <a:pPr eaLnBrk="1" hangingPunct="1"/>
              <a:t>2</a:t>
            </a:fld>
            <a:endParaRPr lang="en-US" altLang="fr-FR"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8EF4C74C-F799-4231-9743-7BAC9DFD1BD6}" type="slidenum">
              <a:rPr lang="en-US" altLang="fr-FR" smtClean="0">
                <a:latin typeface="Arial" charset="0"/>
              </a:rPr>
              <a:pPr eaLnBrk="1" hangingPunct="1"/>
              <a:t>20</a:t>
            </a:fld>
            <a:endParaRPr lang="en-US" altLang="fr-FR"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68225DE2-732B-4D6A-931D-B9BDDA8C4288}" type="slidenum">
              <a:rPr lang="en-US" altLang="fr-FR" smtClean="0">
                <a:latin typeface="Arial" charset="0"/>
              </a:rPr>
              <a:pPr eaLnBrk="1" hangingPunct="1"/>
              <a:t>21</a:t>
            </a:fld>
            <a:endParaRPr lang="en-US" altLang="fr-FR"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E82ED0A-3616-402E-8A56-4C7FDC5B21EC}" type="slidenum">
              <a:rPr lang="en-US" altLang="fr-FR" smtClean="0">
                <a:latin typeface="Arial" charset="0"/>
              </a:rPr>
              <a:pPr eaLnBrk="1" hangingPunct="1"/>
              <a:t>22</a:t>
            </a:fld>
            <a:endParaRPr lang="en-US" altLang="fr-FR"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A0ED4E6-3401-4D07-AF9E-97F8F3E89813}" type="slidenum">
              <a:rPr lang="en-US" altLang="fr-FR" smtClean="0">
                <a:latin typeface="Arial" charset="0"/>
              </a:rPr>
              <a:pPr eaLnBrk="1" hangingPunct="1"/>
              <a:t>23</a:t>
            </a:fld>
            <a:endParaRPr lang="en-US" altLang="fr-FR"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479D182-ADCB-43D2-9931-FCB7EDCC9EB2}" type="slidenum">
              <a:rPr lang="en-US" altLang="fr-FR" smtClean="0">
                <a:latin typeface="Arial" charset="0"/>
              </a:rPr>
              <a:pPr eaLnBrk="1" hangingPunct="1"/>
              <a:t>24</a:t>
            </a:fld>
            <a:endParaRPr lang="en-US" altLang="fr-FR"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0D07860-DB2E-4BE5-A391-9ED83DFE8395}" type="slidenum">
              <a:rPr lang="en-US" altLang="fr-FR" smtClean="0">
                <a:latin typeface="Arial" charset="0"/>
              </a:rPr>
              <a:pPr eaLnBrk="1" hangingPunct="1"/>
              <a:t>25</a:t>
            </a:fld>
            <a:endParaRPr lang="en-US" altLang="fr-FR"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2A1DD7F-C593-4A7B-8906-622639174C83}" type="slidenum">
              <a:rPr lang="en-US" altLang="fr-FR" smtClean="0">
                <a:latin typeface="Arial" charset="0"/>
              </a:rPr>
              <a:pPr eaLnBrk="1" hangingPunct="1"/>
              <a:t>26</a:t>
            </a:fld>
            <a:endParaRPr lang="en-US" altLang="fr-FR"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2F8BC98-4B65-407A-A29B-B2C4CDEAE307}" type="slidenum">
              <a:rPr lang="en-US" altLang="fr-FR" smtClean="0">
                <a:latin typeface="Arial" charset="0"/>
              </a:rPr>
              <a:pPr eaLnBrk="1" hangingPunct="1"/>
              <a:t>27</a:t>
            </a:fld>
            <a:endParaRPr lang="en-US" altLang="fr-FR"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28</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04A6E48-0ADE-4909-83EB-B15FC6801BFD}" type="slidenum">
              <a:rPr lang="en-US" altLang="fr-FR" smtClean="0">
                <a:latin typeface="Arial" charset="0"/>
              </a:rPr>
              <a:pPr eaLnBrk="1" hangingPunct="1"/>
              <a:t>29</a:t>
            </a:fld>
            <a:endParaRPr lang="en-US" altLang="fr-FR"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A1804BE-A378-4A3A-B021-4D40C7A55226}" type="slidenum">
              <a:rPr lang="en-US" altLang="fr-FR" smtClean="0">
                <a:latin typeface="Arial" charset="0"/>
              </a:rPr>
              <a:pPr eaLnBrk="1" hangingPunct="1"/>
              <a:t>3</a:t>
            </a:fld>
            <a:endParaRPr lang="en-US" altLang="fr-FR"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30</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04BC61A-1B66-40E1-A607-81ACAC8F9D68}" type="slidenum">
              <a:rPr lang="en-US" altLang="fr-FR" smtClean="0">
                <a:latin typeface="Arial" charset="0"/>
              </a:rPr>
              <a:pPr eaLnBrk="1" hangingPunct="1"/>
              <a:t>31</a:t>
            </a:fld>
            <a:endParaRPr lang="en-US" altLang="fr-FR"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FA496FC-DA06-449C-8699-8BA00057251B}" type="slidenum">
              <a:rPr lang="en-US" altLang="fr-FR" smtClean="0">
                <a:latin typeface="Arial" charset="0"/>
              </a:rPr>
              <a:pPr eaLnBrk="1" hangingPunct="1"/>
              <a:t>32</a:t>
            </a:fld>
            <a:endParaRPr lang="en-US" altLang="fr-FR"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369B2F2-6756-42C8-B821-9A1AD8686159}" type="slidenum">
              <a:rPr lang="en-US" altLang="fr-FR" smtClean="0">
                <a:latin typeface="Arial" charset="0"/>
              </a:rPr>
              <a:pPr eaLnBrk="1" hangingPunct="1"/>
              <a:t>33</a:t>
            </a:fld>
            <a:endParaRPr lang="en-US" altLang="fr-FR"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369B2F2-6756-42C8-B821-9A1AD8686159}" type="slidenum">
              <a:rPr lang="en-US" altLang="fr-FR" smtClean="0">
                <a:latin typeface="Arial" charset="0"/>
              </a:rPr>
              <a:pPr eaLnBrk="1" hangingPunct="1"/>
              <a:t>34</a:t>
            </a:fld>
            <a:endParaRPr lang="en-US" altLang="fr-FR"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35</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36</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37</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38</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39</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09CA390C-110B-415C-94C2-F0725F49C2C3}" type="slidenum">
              <a:rPr lang="en-US" altLang="fr-FR" smtClean="0">
                <a:latin typeface="Arial" charset="0"/>
              </a:rPr>
              <a:pPr eaLnBrk="1" hangingPunct="1"/>
              <a:t>4</a:t>
            </a:fld>
            <a:endParaRPr lang="en-US" altLang="fr-FR"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40</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41</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42</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43</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44</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45</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46</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47</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48</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49</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EC951707-EE87-4EE6-8143-639812C9190D}" type="slidenum">
              <a:rPr lang="en-US" altLang="fr-FR" smtClean="0">
                <a:latin typeface="Arial" charset="0"/>
              </a:rPr>
              <a:pPr eaLnBrk="1" hangingPunct="1"/>
              <a:t>5</a:t>
            </a:fld>
            <a:endParaRPr lang="en-US" altLang="fr-FR"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50</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51</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52</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369B2F2-6756-42C8-B821-9A1AD8686159}" type="slidenum">
              <a:rPr lang="en-US" altLang="fr-FR" smtClean="0">
                <a:latin typeface="Arial" charset="0"/>
              </a:rPr>
              <a:pPr eaLnBrk="1" hangingPunct="1"/>
              <a:t>53</a:t>
            </a:fld>
            <a:endParaRPr lang="en-US" altLang="fr-FR"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104BBC2-F6BA-47C3-B0EF-9A704417771E}" type="slidenum">
              <a:rPr lang="en-US" altLang="fr-FR" smtClean="0">
                <a:latin typeface="Arial" charset="0"/>
              </a:rPr>
              <a:pPr eaLnBrk="1" hangingPunct="1"/>
              <a:t>54</a:t>
            </a:fld>
            <a:endParaRPr lang="en-US" altLang="fr-FR"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55</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56</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57</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58</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59</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C34AB83A-26DB-4FAC-B1A1-9F1112356040}" type="slidenum">
              <a:rPr lang="en-US" altLang="fr-FR" smtClean="0">
                <a:latin typeface="Arial" charset="0"/>
              </a:rPr>
              <a:pPr eaLnBrk="1" hangingPunct="1"/>
              <a:t>6</a:t>
            </a:fld>
            <a:endParaRPr lang="en-US" altLang="fr-FR"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60</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61</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62</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63</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64</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65</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66</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67</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68</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69</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BA9880E-52FD-4900-9F59-17F52C66916F}" type="slidenum">
              <a:rPr lang="en-US" altLang="fr-FR" smtClean="0">
                <a:latin typeface="Arial" charset="0"/>
              </a:rPr>
              <a:pPr eaLnBrk="1" hangingPunct="1"/>
              <a:t>7</a:t>
            </a:fld>
            <a:endParaRPr lang="en-US" altLang="fr-FR"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70</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71</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72</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73</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74</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75</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76</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77</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78</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79</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2E97F35-0DB9-43A5-BD3C-338D38C87FAB}" type="slidenum">
              <a:rPr lang="en-US" altLang="fr-FR" smtClean="0">
                <a:latin typeface="Arial" charset="0"/>
              </a:rPr>
              <a:pPr eaLnBrk="1" hangingPunct="1"/>
              <a:t>8</a:t>
            </a:fld>
            <a:endParaRPr lang="en-US" altLang="fr-FR"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80</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81</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82</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83</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84</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85</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86</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87</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88</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89</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075F944-A414-49BE-9C86-9B6D627C8D1B}" type="slidenum">
              <a:rPr lang="en-US" altLang="fr-FR" smtClean="0">
                <a:latin typeface="Arial" charset="0"/>
              </a:rPr>
              <a:pPr eaLnBrk="1" hangingPunct="1"/>
              <a:t>9</a:t>
            </a:fld>
            <a:endParaRPr lang="en-US" altLang="fr-FR"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90</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91</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92</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93</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94</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95</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96</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97</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98</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6705C45-69FE-4759-B8AD-6FC9D6620A7B}" type="slidenum">
              <a:rPr lang="en-US" altLang="fr-FR" smtClean="0">
                <a:latin typeface="Arial" charset="0"/>
              </a:rPr>
              <a:pPr eaLnBrk="1" hangingPunct="1"/>
              <a:t>99</a:t>
            </a:fld>
            <a:endParaRPr lang="en-US" altLang="fr-FR"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2790 w 6027"/>
                <a:gd name="T1" fmla="*/ 1 h 2296"/>
                <a:gd name="T2" fmla="*/ 0 w 6027"/>
                <a:gd name="T3" fmla="*/ 1 h 2296"/>
                <a:gd name="T4" fmla="*/ 0 w 6027"/>
                <a:gd name="T5" fmla="*/ 0 h 2296"/>
                <a:gd name="T6" fmla="*/ 2790 w 6027"/>
                <a:gd name="T7" fmla="*/ 0 h 2296"/>
                <a:gd name="T8" fmla="*/ 2790 w 6027"/>
                <a:gd name="T9" fmla="*/ 1 h 2296"/>
                <a:gd name="T10" fmla="*/ 279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20 h 353"/>
                  <a:gd name="T4" fmla="*/ 24 w 186"/>
                  <a:gd name="T5" fmla="*/ 206 h 353"/>
                  <a:gd name="T6" fmla="*/ 18 w 186"/>
                  <a:gd name="T7" fmla="*/ 445 h 353"/>
                  <a:gd name="T8" fmla="*/ 42 w 186"/>
                  <a:gd name="T9" fmla="*/ 772 h 353"/>
                  <a:gd name="T10" fmla="*/ 48 w 186"/>
                  <a:gd name="T11" fmla="*/ 1093 h 353"/>
                  <a:gd name="T12" fmla="*/ 0 w 186"/>
                  <a:gd name="T13" fmla="*/ 2389 h 353"/>
                  <a:gd name="T14" fmla="*/ 54 w 186"/>
                  <a:gd name="T15" fmla="*/ 1581 h 353"/>
                  <a:gd name="T16" fmla="*/ 84 w 186"/>
                  <a:gd name="T17" fmla="*/ 1459 h 353"/>
                  <a:gd name="T18" fmla="*/ 126 w 186"/>
                  <a:gd name="T19" fmla="*/ 855 h 353"/>
                  <a:gd name="T20" fmla="*/ 144 w 186"/>
                  <a:gd name="T21" fmla="*/ 809 h 353"/>
                  <a:gd name="T22" fmla="*/ 144 w 186"/>
                  <a:gd name="T23" fmla="*/ 610 h 353"/>
                  <a:gd name="T24" fmla="*/ 186 w 186"/>
                  <a:gd name="T25" fmla="*/ 445 h 353"/>
                  <a:gd name="T26" fmla="*/ 162 w 186"/>
                  <a:gd name="T27" fmla="*/ 40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43 h 66"/>
                  <a:gd name="T8" fmla="*/ 6 w 155"/>
                  <a:gd name="T9" fmla="*/ 123 h 66"/>
                  <a:gd name="T10" fmla="*/ 0 w 155"/>
                  <a:gd name="T11" fmla="*/ 169 h 66"/>
                  <a:gd name="T12" fmla="*/ 78 w 155"/>
                  <a:gd name="T13" fmla="*/ 415 h 66"/>
                  <a:gd name="T14" fmla="*/ 96 w 155"/>
                  <a:gd name="T15" fmla="*/ 292 h 66"/>
                  <a:gd name="T16" fmla="*/ 155 w 155"/>
                  <a:gd name="T17" fmla="*/ 461 h 66"/>
                  <a:gd name="T18" fmla="*/ 126 w 155"/>
                  <a:gd name="T19" fmla="*/ 169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271 h 72"/>
                  <a:gd name="T2" fmla="*/ 0 w 42"/>
                  <a:gd name="T3" fmla="*/ 140 h 72"/>
                  <a:gd name="T4" fmla="*/ 12 w 42"/>
                  <a:gd name="T5" fmla="*/ 47 h 72"/>
                  <a:gd name="T6" fmla="*/ 0 w 42"/>
                  <a:gd name="T7" fmla="*/ 47 h 72"/>
                  <a:gd name="T8" fmla="*/ 12 w 42"/>
                  <a:gd name="T9" fmla="*/ 47 h 72"/>
                  <a:gd name="T10" fmla="*/ 24 w 42"/>
                  <a:gd name="T11" fmla="*/ 47 h 72"/>
                  <a:gd name="T12" fmla="*/ 36 w 42"/>
                  <a:gd name="T13" fmla="*/ 47 h 72"/>
                  <a:gd name="T14" fmla="*/ 42 w 42"/>
                  <a:gd name="T15" fmla="*/ 0 h 72"/>
                  <a:gd name="T16" fmla="*/ 30 w 42"/>
                  <a:gd name="T17" fmla="*/ 140 h 72"/>
                  <a:gd name="T18" fmla="*/ 42 w 42"/>
                  <a:gd name="T19" fmla="*/ 362 h 72"/>
                  <a:gd name="T20" fmla="*/ 12 w 42"/>
                  <a:gd name="T21" fmla="*/ 530 h 72"/>
                  <a:gd name="T22" fmla="*/ 6 w 42"/>
                  <a:gd name="T23" fmla="*/ 271 h 72"/>
                  <a:gd name="T24" fmla="*/ 6 w 42"/>
                  <a:gd name="T25" fmla="*/ 27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77 h 287"/>
                <a:gd name="T4" fmla="*/ 66 w 365"/>
                <a:gd name="T5" fmla="*/ 142 h 287"/>
                <a:gd name="T6" fmla="*/ 143 w 365"/>
                <a:gd name="T7" fmla="*/ 231 h 287"/>
                <a:gd name="T8" fmla="*/ 191 w 365"/>
                <a:gd name="T9" fmla="*/ 213 h 287"/>
                <a:gd name="T10" fmla="*/ 341 w 365"/>
                <a:gd name="T11" fmla="*/ 363 h 287"/>
                <a:gd name="T12" fmla="*/ 305 w 365"/>
                <a:gd name="T13" fmla="*/ 222 h 287"/>
                <a:gd name="T14" fmla="*/ 365 w 365"/>
                <a:gd name="T15" fmla="*/ 166 h 287"/>
                <a:gd name="T16" fmla="*/ 359 w 365"/>
                <a:gd name="T17" fmla="*/ 160 h 287"/>
                <a:gd name="T18" fmla="*/ 335 w 365"/>
                <a:gd name="T19" fmla="*/ 148 h 287"/>
                <a:gd name="T20" fmla="*/ 299 w 365"/>
                <a:gd name="T21" fmla="*/ 107 h 287"/>
                <a:gd name="T22" fmla="*/ 257 w 365"/>
                <a:gd name="T23" fmla="*/ 89 h 287"/>
                <a:gd name="T24" fmla="*/ 215 w 365"/>
                <a:gd name="T25" fmla="*/ 71 h 287"/>
                <a:gd name="T26" fmla="*/ 173 w 365"/>
                <a:gd name="T27" fmla="*/ 5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7 h 60"/>
                <a:gd name="T16" fmla="*/ 65 w 71"/>
                <a:gd name="T17" fmla="*/ 59 h 60"/>
                <a:gd name="T18" fmla="*/ 71 w 71"/>
                <a:gd name="T19" fmla="*/ 71 h 60"/>
                <a:gd name="T20" fmla="*/ 71 w 71"/>
                <a:gd name="T21" fmla="*/ 77 h 60"/>
                <a:gd name="T22" fmla="*/ 59 w 71"/>
                <a:gd name="T23" fmla="*/ 71 h 60"/>
                <a:gd name="T24" fmla="*/ 47 w 71"/>
                <a:gd name="T25" fmla="*/ 59 h 60"/>
                <a:gd name="T26" fmla="*/ 23 w 71"/>
                <a:gd name="T27" fmla="*/ 47 h 60"/>
                <a:gd name="T28" fmla="*/ 23 w 71"/>
                <a:gd name="T29" fmla="*/ 53 h 60"/>
                <a:gd name="T30" fmla="*/ 18 w 71"/>
                <a:gd name="T31" fmla="*/ 59 h 60"/>
                <a:gd name="T32" fmla="*/ 12 w 71"/>
                <a:gd name="T33" fmla="*/ 65 h 60"/>
                <a:gd name="T34" fmla="*/ 6 w 71"/>
                <a:gd name="T35" fmla="*/ 65 h 60"/>
                <a:gd name="T36" fmla="*/ 6 w 71"/>
                <a:gd name="T37" fmla="*/ 65 h 60"/>
                <a:gd name="T38" fmla="*/ 6 w 71"/>
                <a:gd name="T39" fmla="*/ 5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71 h 162"/>
                <a:gd name="T10" fmla="*/ 96 w 161"/>
                <a:gd name="T11" fmla="*/ 77 h 162"/>
                <a:gd name="T12" fmla="*/ 102 w 161"/>
                <a:gd name="T13" fmla="*/ 89 h 162"/>
                <a:gd name="T14" fmla="*/ 108 w 161"/>
                <a:gd name="T15" fmla="*/ 101 h 162"/>
                <a:gd name="T16" fmla="*/ 120 w 161"/>
                <a:gd name="T17" fmla="*/ 113 h 162"/>
                <a:gd name="T18" fmla="*/ 143 w 161"/>
                <a:gd name="T19" fmla="*/ 140 h 162"/>
                <a:gd name="T20" fmla="*/ 155 w 161"/>
                <a:gd name="T21" fmla="*/ 172 h 162"/>
                <a:gd name="T22" fmla="*/ 161 w 161"/>
                <a:gd name="T23" fmla="*/ 190 h 162"/>
                <a:gd name="T24" fmla="*/ 161 w 161"/>
                <a:gd name="T25" fmla="*/ 196 h 162"/>
                <a:gd name="T26" fmla="*/ 96 w 161"/>
                <a:gd name="T27" fmla="*/ 119 h 162"/>
                <a:gd name="T28" fmla="*/ 30 w 161"/>
                <a:gd name="T29" fmla="*/ 7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47 h 60"/>
                <a:gd name="T4" fmla="*/ 41 w 59"/>
                <a:gd name="T5" fmla="*/ 53 h 60"/>
                <a:gd name="T6" fmla="*/ 47 w 59"/>
                <a:gd name="T7" fmla="*/ 59 h 60"/>
                <a:gd name="T8" fmla="*/ 53 w 59"/>
                <a:gd name="T9" fmla="*/ 71 h 60"/>
                <a:gd name="T10" fmla="*/ 53 w 59"/>
                <a:gd name="T11" fmla="*/ 77 h 60"/>
                <a:gd name="T12" fmla="*/ 47 w 59"/>
                <a:gd name="T13" fmla="*/ 71 h 60"/>
                <a:gd name="T14" fmla="*/ 35 w 59"/>
                <a:gd name="T15" fmla="*/ 65 h 60"/>
                <a:gd name="T16" fmla="*/ 23 w 59"/>
                <a:gd name="T17" fmla="*/ 53 h 60"/>
                <a:gd name="T18" fmla="*/ 17 w 59"/>
                <a:gd name="T19" fmla="*/ 4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53 h 204"/>
                <a:gd name="T2" fmla="*/ 245 w 245"/>
                <a:gd name="T3" fmla="*/ 59 h 204"/>
                <a:gd name="T4" fmla="*/ 209 w 245"/>
                <a:gd name="T5" fmla="*/ 101 h 204"/>
                <a:gd name="T6" fmla="*/ 143 w 245"/>
                <a:gd name="T7" fmla="*/ 166 h 204"/>
                <a:gd name="T8" fmla="*/ 167 w 245"/>
                <a:gd name="T9" fmla="*/ 200 h 204"/>
                <a:gd name="T10" fmla="*/ 179 w 245"/>
                <a:gd name="T11" fmla="*/ 260 h 204"/>
                <a:gd name="T12" fmla="*/ 77 w 245"/>
                <a:gd name="T13" fmla="*/ 166 h 204"/>
                <a:gd name="T14" fmla="*/ 47 w 245"/>
                <a:gd name="T15" fmla="*/ 101 h 204"/>
                <a:gd name="T16" fmla="*/ 89 w 245"/>
                <a:gd name="T17" fmla="*/ 83 h 204"/>
                <a:gd name="T18" fmla="*/ 59 w 245"/>
                <a:gd name="T19" fmla="*/ 5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3 h 204"/>
                <a:gd name="T50" fmla="*/ 233 w 245"/>
                <a:gd name="T51" fmla="*/ 5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0930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0930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2F58A4C3-A413-4CA2-9F7F-C49E6EAD9E08}"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8095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DA82C73-3902-4F69-8A93-FCF1DDCE1A24}" type="slidenum">
              <a:rPr lang="en-US"/>
              <a:pPr>
                <a:defRPr/>
              </a:pPr>
              <a:t>‹#›</a:t>
            </a:fld>
            <a:endParaRPr lang="en-US"/>
          </a:p>
        </p:txBody>
      </p:sp>
    </p:spTree>
    <p:extLst>
      <p:ext uri="{BB962C8B-B14F-4D97-AF65-F5344CB8AC3E}">
        <p14:creationId xmlns:p14="http://schemas.microsoft.com/office/powerpoint/2010/main" val="424845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E746A7A-05C3-4FDF-A5D6-9D9FE30ACD50}" type="slidenum">
              <a:rPr lang="en-US"/>
              <a:pPr>
                <a:defRPr/>
              </a:pPr>
              <a:t>‹#›</a:t>
            </a:fld>
            <a:endParaRPr lang="en-US"/>
          </a:p>
        </p:txBody>
      </p:sp>
    </p:spTree>
    <p:extLst>
      <p:ext uri="{BB962C8B-B14F-4D97-AF65-F5344CB8AC3E}">
        <p14:creationId xmlns:p14="http://schemas.microsoft.com/office/powerpoint/2010/main" val="314445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1588" y="5157788"/>
            <a:ext cx="9145588" cy="1708150"/>
          </a:xfrm>
          <a:prstGeom prst="rect">
            <a:avLst/>
          </a:prstGeom>
          <a:solidFill>
            <a:schemeClr val="bg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5" name="Rectangle 3"/>
          <p:cNvSpPr>
            <a:spLocks noChangeArrowheads="1"/>
          </p:cNvSpPr>
          <p:nvPr/>
        </p:nvSpPr>
        <p:spPr bwMode="white">
          <a:xfrm>
            <a:off x="0" y="0"/>
            <a:ext cx="9144000" cy="4935538"/>
          </a:xfrm>
          <a:prstGeom prst="rect">
            <a:avLst/>
          </a:prstGeom>
          <a:solidFill>
            <a:schemeClr val="tx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6" name="Rectangle 4"/>
          <p:cNvSpPr>
            <a:spLocks noChangeArrowheads="1"/>
          </p:cNvSpPr>
          <p:nvPr/>
        </p:nvSpPr>
        <p:spPr bwMode="ltGray">
          <a:xfrm>
            <a:off x="1270000" y="4933950"/>
            <a:ext cx="7874000" cy="223838"/>
          </a:xfrm>
          <a:prstGeom prst="rect">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grpSp>
        <p:nvGrpSpPr>
          <p:cNvPr id="7" name="Group 18"/>
          <p:cNvGrpSpPr>
            <a:grpSpLocks/>
          </p:cNvGrpSpPr>
          <p:nvPr/>
        </p:nvGrpSpPr>
        <p:grpSpPr bwMode="auto">
          <a:xfrm>
            <a:off x="4254500" y="5638800"/>
            <a:ext cx="1079500" cy="603250"/>
            <a:chOff x="2680" y="3678"/>
            <a:chExt cx="680" cy="380"/>
          </a:xfrm>
        </p:grpSpPr>
        <p:sp>
          <p:nvSpPr>
            <p:cNvPr id="8" name="Text Box 7"/>
            <p:cNvSpPr txBox="1">
              <a:spLocks noChangeArrowheads="1"/>
            </p:cNvSpPr>
            <p:nvPr/>
          </p:nvSpPr>
          <p:spPr bwMode="gray">
            <a:xfrm>
              <a:off x="2680" y="3789"/>
              <a:ext cx="68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r>
                <a:rPr lang="en-US" sz="2200" b="1" smtClean="0">
                  <a:solidFill>
                    <a:schemeClr val="tx2"/>
                  </a:solidFill>
                  <a:latin typeface="Verdana" pitchFamily="34" charset="0"/>
                </a:rPr>
                <a:t>LOGO</a:t>
              </a:r>
            </a:p>
          </p:txBody>
        </p:sp>
        <p:sp>
          <p:nvSpPr>
            <p:cNvPr id="9" name="AutoShape 8"/>
            <p:cNvSpPr>
              <a:spLocks noChangeArrowheads="1"/>
            </p:cNvSpPr>
            <p:nvPr/>
          </p:nvSpPr>
          <p:spPr bwMode="gray">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grpSp>
      <p:sp>
        <p:nvSpPr>
          <p:cNvPr id="10" name="Rectangle 9"/>
          <p:cNvSpPr>
            <a:spLocks noChangeArrowheads="1"/>
          </p:cNvSpPr>
          <p:nvPr/>
        </p:nvSpPr>
        <p:spPr bwMode="gray">
          <a:xfrm>
            <a:off x="-9525" y="4935538"/>
            <a:ext cx="1282700" cy="222250"/>
          </a:xfrm>
          <a:prstGeom prst="rect">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graphicFrame>
        <p:nvGraphicFramePr>
          <p:cNvPr id="11" name="Object 22"/>
          <p:cNvGraphicFramePr>
            <a:graphicFrameLocks noChangeAspect="1"/>
          </p:cNvGraphicFramePr>
          <p:nvPr/>
        </p:nvGraphicFramePr>
        <p:xfrm>
          <a:off x="1279525" y="5054600"/>
          <a:ext cx="2351088" cy="609600"/>
        </p:xfrm>
        <a:graphic>
          <a:graphicData uri="http://schemas.openxmlformats.org/presentationml/2006/ole">
            <mc:AlternateContent xmlns:mc="http://schemas.openxmlformats.org/markup-compatibility/2006">
              <mc:Choice xmlns:v="urn:schemas-microsoft-com:vml" Requires="v">
                <p:oleObj spid="_x0000_s98402" name="Image" r:id="rId3" imgW="2539683" imgH="609524" progId="Photoshop.Image.6">
                  <p:embed/>
                </p:oleObj>
              </mc:Choice>
              <mc:Fallback>
                <p:oleObj name="Image" r:id="rId3" imgW="2539683" imgH="609524"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525" y="5054600"/>
                        <a:ext cx="2351088" cy="609600"/>
                      </a:xfrm>
                      <a:prstGeom prst="rect">
                        <a:avLst/>
                      </a:prstGeom>
                      <a:noFill/>
                      <a:ln>
                        <a:noFill/>
                      </a:ln>
                      <a:effectLst/>
                      <a:extLst>
                        <a:ext uri="{909E8E84-426E-40DD-AFC4-6F175D3DCCD1}">
                          <a14:hiddenFill xmlns:a14="http://schemas.microsoft.com/office/drawing/2010/main">
                            <a:gradFill rotWithShape="1">
                              <a:gsLst>
                                <a:gs pos="0">
                                  <a:srgbClr val="729DD5">
                                    <a:alpha val="39998"/>
                                  </a:srgbClr>
                                </a:gs>
                                <a:gs pos="100000">
                                  <a:schemeClr val="accent1"/>
                                </a:gs>
                              </a:gsLst>
                              <a:lin ang="5400000" scaled="1"/>
                            </a:gra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23"/>
          <p:cNvGraphicFramePr>
            <a:graphicFrameLocks noChangeAspect="1"/>
          </p:cNvGraphicFramePr>
          <p:nvPr/>
        </p:nvGraphicFramePr>
        <p:xfrm>
          <a:off x="0" y="3500438"/>
          <a:ext cx="1266825" cy="1430337"/>
        </p:xfrm>
        <a:graphic>
          <a:graphicData uri="http://schemas.openxmlformats.org/presentationml/2006/ole">
            <mc:AlternateContent xmlns:mc="http://schemas.openxmlformats.org/markup-compatibility/2006">
              <mc:Choice xmlns:v="urn:schemas-microsoft-com:vml" Requires="v">
                <p:oleObj spid="_x0000_s98403" name="Image" r:id="rId5" imgW="2539683" imgH="2539683" progId="Photoshop.Image.6">
                  <p:embed/>
                </p:oleObj>
              </mc:Choice>
              <mc:Fallback>
                <p:oleObj name="Image" r:id="rId5" imgW="2539683" imgH="2539683" progId="Photoshop.Image.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00438"/>
                        <a:ext cx="1266825" cy="1430337"/>
                      </a:xfrm>
                      <a:prstGeom prst="rect">
                        <a:avLst/>
                      </a:prstGeom>
                      <a:noFill/>
                      <a:ln>
                        <a:noFill/>
                      </a:ln>
                      <a:effectLst/>
                      <a:extLst>
                        <a:ext uri="{909E8E84-426E-40DD-AFC4-6F175D3DCCD1}">
                          <a14:hiddenFill xmlns:a14="http://schemas.microsoft.com/office/drawing/2010/main">
                            <a:gradFill rotWithShape="1">
                              <a:gsLst>
                                <a:gs pos="0">
                                  <a:srgbClr val="729DD5">
                                    <a:alpha val="39998"/>
                                  </a:srgbClr>
                                </a:gs>
                                <a:gs pos="100000">
                                  <a:schemeClr val="accent1"/>
                                </a:gs>
                              </a:gsLst>
                              <a:lin ang="5400000" scaled="1"/>
                            </a:gra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p:cNvSpPr>
            <a:spLocks noChangeArrowheads="1"/>
          </p:cNvSpPr>
          <p:nvPr/>
        </p:nvSpPr>
        <p:spPr bwMode="invGray">
          <a:xfrm>
            <a:off x="1266825" y="1125538"/>
            <a:ext cx="2368550" cy="4535487"/>
          </a:xfrm>
          <a:prstGeom prst="rect">
            <a:avLst/>
          </a:prstGeom>
          <a:noFill/>
          <a:ln w="0" algn="ctr">
            <a:solidFill>
              <a:schemeClr val="accent1"/>
            </a:solidFill>
            <a:miter lim="800000"/>
            <a:headEnd/>
            <a:tailEnd/>
          </a:ln>
          <a:effectLst/>
          <a:extLst>
            <a:ext uri="{909E8E84-426E-40DD-AFC4-6F175D3DCCD1}">
              <a14:hiddenFill xmlns:a14="http://schemas.microsoft.com/office/drawing/2010/main">
                <a:gradFill rotWithShape="1">
                  <a:gsLst>
                    <a:gs pos="0">
                      <a:srgbClr val="729DD5">
                        <a:alpha val="39998"/>
                      </a:srgbClr>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14" name="Rectangle 13"/>
          <p:cNvSpPr>
            <a:spLocks noChangeArrowheads="1"/>
          </p:cNvSpPr>
          <p:nvPr/>
        </p:nvSpPr>
        <p:spPr bwMode="invGray">
          <a:xfrm flipH="1">
            <a:off x="8221663" y="0"/>
            <a:ext cx="95250" cy="2060575"/>
          </a:xfrm>
          <a:prstGeom prst="rect">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15" name="Rectangle 14"/>
          <p:cNvSpPr>
            <a:spLocks noChangeArrowheads="1"/>
          </p:cNvSpPr>
          <p:nvPr/>
        </p:nvSpPr>
        <p:spPr bwMode="invGray">
          <a:xfrm>
            <a:off x="250825" y="260350"/>
            <a:ext cx="8569325" cy="4392613"/>
          </a:xfrm>
          <a:prstGeom prst="rect">
            <a:avLst/>
          </a:prstGeom>
          <a:noFill/>
          <a:ln w="0" algn="ctr">
            <a:solidFill>
              <a:schemeClr val="tx2"/>
            </a:solidFill>
            <a:miter lim="800000"/>
            <a:headEnd/>
            <a:tailEnd/>
          </a:ln>
          <a:effectLst/>
          <a:extLst>
            <a:ext uri="{909E8E84-426E-40DD-AFC4-6F175D3DCCD1}">
              <a14:hiddenFill xmlns:a14="http://schemas.microsoft.com/office/drawing/2010/main">
                <a:gradFill rotWithShape="1">
                  <a:gsLst>
                    <a:gs pos="0">
                      <a:srgbClr val="729DD5">
                        <a:alpha val="39998"/>
                      </a:srgbClr>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16" name="Rectangle 15"/>
          <p:cNvSpPr>
            <a:spLocks noChangeArrowheads="1"/>
          </p:cNvSpPr>
          <p:nvPr/>
        </p:nvSpPr>
        <p:spPr bwMode="invGray">
          <a:xfrm>
            <a:off x="7775575" y="908050"/>
            <a:ext cx="1368425" cy="1439863"/>
          </a:xfrm>
          <a:prstGeom prst="rect">
            <a:avLst/>
          </a:prstGeom>
          <a:noFill/>
          <a:ln w="0" algn="ctr">
            <a:solidFill>
              <a:schemeClr val="tx2"/>
            </a:solidFill>
            <a:miter lim="800000"/>
            <a:headEnd/>
            <a:tailEnd/>
          </a:ln>
          <a:effectLst/>
          <a:extLst>
            <a:ext uri="{909E8E84-426E-40DD-AFC4-6F175D3DCCD1}">
              <a14:hiddenFill xmlns:a14="http://schemas.microsoft.com/office/drawing/2010/main">
                <a:gradFill rotWithShape="1">
                  <a:gsLst>
                    <a:gs pos="0">
                      <a:srgbClr val="729DD5">
                        <a:alpha val="39998"/>
                      </a:srgbClr>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17" name="Rectangle 16"/>
          <p:cNvSpPr>
            <a:spLocks noChangeArrowheads="1"/>
          </p:cNvSpPr>
          <p:nvPr/>
        </p:nvSpPr>
        <p:spPr bwMode="invGray">
          <a:xfrm>
            <a:off x="611188" y="1916113"/>
            <a:ext cx="7921625" cy="1584325"/>
          </a:xfrm>
          <a:prstGeom prst="rect">
            <a:avLst/>
          </a:prstGeom>
          <a:noFill/>
          <a:ln w="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632837" name="Rectangle 5"/>
          <p:cNvSpPr>
            <a:spLocks noGrp="1" noChangeArrowheads="1"/>
          </p:cNvSpPr>
          <p:nvPr>
            <p:ph type="subTitle" idx="1"/>
          </p:nvPr>
        </p:nvSpPr>
        <p:spPr bwMode="black">
          <a:xfrm>
            <a:off x="1752600" y="3733800"/>
            <a:ext cx="6019800" cy="381000"/>
          </a:xfrm>
        </p:spPr>
        <p:txBody>
          <a:bodyPr/>
          <a:lstStyle>
            <a:lvl1pPr marL="0" indent="0" algn="ctr">
              <a:buFont typeface="Wingdings" pitchFamily="2" charset="2"/>
              <a:buNone/>
              <a:defRPr sz="2000">
                <a:solidFill>
                  <a:srgbClr val="84A1E8"/>
                </a:solidFill>
              </a:defRPr>
            </a:lvl1pPr>
          </a:lstStyle>
          <a:p>
            <a:pPr lvl="0"/>
            <a:r>
              <a:rPr lang="en-US" noProof="0" smtClean="0"/>
              <a:t>Click to edit Master subtitle style</a:t>
            </a:r>
          </a:p>
        </p:txBody>
      </p:sp>
      <p:sp>
        <p:nvSpPr>
          <p:cNvPr id="632849" name="Rectangle 17"/>
          <p:cNvSpPr>
            <a:spLocks noGrp="1" noChangeArrowheads="1"/>
          </p:cNvSpPr>
          <p:nvPr>
            <p:ph type="ctrTitle"/>
          </p:nvPr>
        </p:nvSpPr>
        <p:spPr>
          <a:xfrm>
            <a:off x="990600" y="1981200"/>
            <a:ext cx="7239000" cy="1524000"/>
          </a:xfrm>
        </p:spPr>
        <p:txBody>
          <a:bodyPr/>
          <a:lstStyle>
            <a:lvl1pPr>
              <a:defRPr sz="4000" b="1"/>
            </a:lvl1pPr>
          </a:lstStyle>
          <a:p>
            <a:pPr lvl="0"/>
            <a:r>
              <a:rPr lang="en-US" noProof="0" smtClean="0"/>
              <a:t>Click to edit Master title style</a:t>
            </a:r>
          </a:p>
        </p:txBody>
      </p:sp>
    </p:spTree>
    <p:extLst>
      <p:ext uri="{BB962C8B-B14F-4D97-AF65-F5344CB8AC3E}">
        <p14:creationId xmlns:p14="http://schemas.microsoft.com/office/powerpoint/2010/main" val="76770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6" name="Rectangle 11"/>
          <p:cNvSpPr>
            <a:spLocks noGrp="1" noChangeArrowheads="1"/>
          </p:cNvSpPr>
          <p:nvPr>
            <p:ph type="sldNum" sz="quarter" idx="12"/>
          </p:nvPr>
        </p:nvSpPr>
        <p:spPr>
          <a:ln/>
        </p:spPr>
        <p:txBody>
          <a:bodyPr/>
          <a:lstStyle>
            <a:lvl1pPr>
              <a:defRPr/>
            </a:lvl1pPr>
          </a:lstStyle>
          <a:p>
            <a:pPr>
              <a:defRPr/>
            </a:pPr>
            <a:fld id="{A4C2447D-72E6-4BB4-8371-2CD16524FAC2}" type="slidenum">
              <a:rPr lang="en-US"/>
              <a:pPr>
                <a:defRPr/>
              </a:pPr>
              <a:t>‹#›</a:t>
            </a:fld>
            <a:endParaRPr lang="en-US"/>
          </a:p>
        </p:txBody>
      </p:sp>
    </p:spTree>
    <p:extLst>
      <p:ext uri="{BB962C8B-B14F-4D97-AF65-F5344CB8AC3E}">
        <p14:creationId xmlns:p14="http://schemas.microsoft.com/office/powerpoint/2010/main" val="33206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6" name="Rectangle 11"/>
          <p:cNvSpPr>
            <a:spLocks noGrp="1" noChangeArrowheads="1"/>
          </p:cNvSpPr>
          <p:nvPr>
            <p:ph type="sldNum" sz="quarter" idx="12"/>
          </p:nvPr>
        </p:nvSpPr>
        <p:spPr>
          <a:ln/>
        </p:spPr>
        <p:txBody>
          <a:bodyPr/>
          <a:lstStyle>
            <a:lvl1pPr>
              <a:defRPr/>
            </a:lvl1pPr>
          </a:lstStyle>
          <a:p>
            <a:pPr>
              <a:defRPr/>
            </a:pPr>
            <a:fld id="{F5AC2D99-80AA-44C3-9BBC-AFBAB6CC9F66}" type="slidenum">
              <a:rPr lang="en-US"/>
              <a:pPr>
                <a:defRPr/>
              </a:pPr>
              <a:t>‹#›</a:t>
            </a:fld>
            <a:endParaRPr lang="en-US"/>
          </a:p>
        </p:txBody>
      </p:sp>
    </p:spTree>
    <p:extLst>
      <p:ext uri="{BB962C8B-B14F-4D97-AF65-F5344CB8AC3E}">
        <p14:creationId xmlns:p14="http://schemas.microsoft.com/office/powerpoint/2010/main" val="943281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7" name="Rectangle 11"/>
          <p:cNvSpPr>
            <a:spLocks noGrp="1" noChangeArrowheads="1"/>
          </p:cNvSpPr>
          <p:nvPr>
            <p:ph type="sldNum" sz="quarter" idx="12"/>
          </p:nvPr>
        </p:nvSpPr>
        <p:spPr>
          <a:ln/>
        </p:spPr>
        <p:txBody>
          <a:bodyPr/>
          <a:lstStyle>
            <a:lvl1pPr>
              <a:defRPr/>
            </a:lvl1pPr>
          </a:lstStyle>
          <a:p>
            <a:pPr>
              <a:defRPr/>
            </a:pPr>
            <a:fld id="{24BE388F-7195-409A-B9E7-A9F977252799}" type="slidenum">
              <a:rPr lang="en-US"/>
              <a:pPr>
                <a:defRPr/>
              </a:pPr>
              <a:t>‹#›</a:t>
            </a:fld>
            <a:endParaRPr lang="en-US"/>
          </a:p>
        </p:txBody>
      </p:sp>
    </p:spTree>
    <p:extLst>
      <p:ext uri="{BB962C8B-B14F-4D97-AF65-F5344CB8AC3E}">
        <p14:creationId xmlns:p14="http://schemas.microsoft.com/office/powerpoint/2010/main" val="118476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8"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9" name="Rectangle 11"/>
          <p:cNvSpPr>
            <a:spLocks noGrp="1" noChangeArrowheads="1"/>
          </p:cNvSpPr>
          <p:nvPr>
            <p:ph type="sldNum" sz="quarter" idx="12"/>
          </p:nvPr>
        </p:nvSpPr>
        <p:spPr>
          <a:ln/>
        </p:spPr>
        <p:txBody>
          <a:bodyPr/>
          <a:lstStyle>
            <a:lvl1pPr>
              <a:defRPr/>
            </a:lvl1pPr>
          </a:lstStyle>
          <a:p>
            <a:pPr>
              <a:defRPr/>
            </a:pPr>
            <a:fld id="{AEF51CFE-17AE-4BA6-A42C-6C638254C827}" type="slidenum">
              <a:rPr lang="en-US"/>
              <a:pPr>
                <a:defRPr/>
              </a:pPr>
              <a:t>‹#›</a:t>
            </a:fld>
            <a:endParaRPr lang="en-US"/>
          </a:p>
        </p:txBody>
      </p:sp>
    </p:spTree>
    <p:extLst>
      <p:ext uri="{BB962C8B-B14F-4D97-AF65-F5344CB8AC3E}">
        <p14:creationId xmlns:p14="http://schemas.microsoft.com/office/powerpoint/2010/main" val="130934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4"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5" name="Rectangle 11"/>
          <p:cNvSpPr>
            <a:spLocks noGrp="1" noChangeArrowheads="1"/>
          </p:cNvSpPr>
          <p:nvPr>
            <p:ph type="sldNum" sz="quarter" idx="12"/>
          </p:nvPr>
        </p:nvSpPr>
        <p:spPr>
          <a:ln/>
        </p:spPr>
        <p:txBody>
          <a:bodyPr/>
          <a:lstStyle>
            <a:lvl1pPr>
              <a:defRPr/>
            </a:lvl1pPr>
          </a:lstStyle>
          <a:p>
            <a:pPr>
              <a:defRPr/>
            </a:pPr>
            <a:fld id="{1887A933-8196-466F-8E0C-112C3151B81B}" type="slidenum">
              <a:rPr lang="en-US"/>
              <a:pPr>
                <a:defRPr/>
              </a:pPr>
              <a:t>‹#›</a:t>
            </a:fld>
            <a:endParaRPr lang="en-US"/>
          </a:p>
        </p:txBody>
      </p:sp>
    </p:spTree>
    <p:extLst>
      <p:ext uri="{BB962C8B-B14F-4D97-AF65-F5344CB8AC3E}">
        <p14:creationId xmlns:p14="http://schemas.microsoft.com/office/powerpoint/2010/main" val="424291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3"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4" name="Rectangle 11"/>
          <p:cNvSpPr>
            <a:spLocks noGrp="1" noChangeArrowheads="1"/>
          </p:cNvSpPr>
          <p:nvPr>
            <p:ph type="sldNum" sz="quarter" idx="12"/>
          </p:nvPr>
        </p:nvSpPr>
        <p:spPr>
          <a:ln/>
        </p:spPr>
        <p:txBody>
          <a:bodyPr/>
          <a:lstStyle>
            <a:lvl1pPr>
              <a:defRPr/>
            </a:lvl1pPr>
          </a:lstStyle>
          <a:p>
            <a:pPr>
              <a:defRPr/>
            </a:pPr>
            <a:fld id="{D4809B24-ECE8-4457-B894-72ED66031A8F}" type="slidenum">
              <a:rPr lang="en-US"/>
              <a:pPr>
                <a:defRPr/>
              </a:pPr>
              <a:t>‹#›</a:t>
            </a:fld>
            <a:endParaRPr lang="en-US"/>
          </a:p>
        </p:txBody>
      </p:sp>
    </p:spTree>
    <p:extLst>
      <p:ext uri="{BB962C8B-B14F-4D97-AF65-F5344CB8AC3E}">
        <p14:creationId xmlns:p14="http://schemas.microsoft.com/office/powerpoint/2010/main" val="3314126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7" name="Rectangle 11"/>
          <p:cNvSpPr>
            <a:spLocks noGrp="1" noChangeArrowheads="1"/>
          </p:cNvSpPr>
          <p:nvPr>
            <p:ph type="sldNum" sz="quarter" idx="12"/>
          </p:nvPr>
        </p:nvSpPr>
        <p:spPr>
          <a:ln/>
        </p:spPr>
        <p:txBody>
          <a:bodyPr/>
          <a:lstStyle>
            <a:lvl1pPr>
              <a:defRPr/>
            </a:lvl1pPr>
          </a:lstStyle>
          <a:p>
            <a:pPr>
              <a:defRPr/>
            </a:pPr>
            <a:fld id="{BF3E1B6A-C5AA-4777-9F32-9F7EAC8005BC}" type="slidenum">
              <a:rPr lang="en-US"/>
              <a:pPr>
                <a:defRPr/>
              </a:pPr>
              <a:t>‹#›</a:t>
            </a:fld>
            <a:endParaRPr lang="en-US"/>
          </a:p>
        </p:txBody>
      </p:sp>
    </p:spTree>
    <p:extLst>
      <p:ext uri="{BB962C8B-B14F-4D97-AF65-F5344CB8AC3E}">
        <p14:creationId xmlns:p14="http://schemas.microsoft.com/office/powerpoint/2010/main" val="421046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77A8D2D-06E3-4CD3-82A5-B9E71C51D207}" type="slidenum">
              <a:rPr lang="en-US"/>
              <a:pPr>
                <a:defRPr/>
              </a:pPr>
              <a:t>‹#›</a:t>
            </a:fld>
            <a:endParaRPr lang="en-US"/>
          </a:p>
        </p:txBody>
      </p:sp>
    </p:spTree>
    <p:extLst>
      <p:ext uri="{BB962C8B-B14F-4D97-AF65-F5344CB8AC3E}">
        <p14:creationId xmlns:p14="http://schemas.microsoft.com/office/powerpoint/2010/main" val="4025910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7" name="Rectangle 11"/>
          <p:cNvSpPr>
            <a:spLocks noGrp="1" noChangeArrowheads="1"/>
          </p:cNvSpPr>
          <p:nvPr>
            <p:ph type="sldNum" sz="quarter" idx="12"/>
          </p:nvPr>
        </p:nvSpPr>
        <p:spPr>
          <a:ln/>
        </p:spPr>
        <p:txBody>
          <a:bodyPr/>
          <a:lstStyle>
            <a:lvl1pPr>
              <a:defRPr/>
            </a:lvl1pPr>
          </a:lstStyle>
          <a:p>
            <a:pPr>
              <a:defRPr/>
            </a:pPr>
            <a:fld id="{4AB333D0-18CB-4C2B-9B06-ADF031273EC0}" type="slidenum">
              <a:rPr lang="en-US"/>
              <a:pPr>
                <a:defRPr/>
              </a:pPr>
              <a:t>‹#›</a:t>
            </a:fld>
            <a:endParaRPr lang="en-US"/>
          </a:p>
        </p:txBody>
      </p:sp>
    </p:spTree>
    <p:extLst>
      <p:ext uri="{BB962C8B-B14F-4D97-AF65-F5344CB8AC3E}">
        <p14:creationId xmlns:p14="http://schemas.microsoft.com/office/powerpoint/2010/main" val="3413199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6" name="Rectangle 11"/>
          <p:cNvSpPr>
            <a:spLocks noGrp="1" noChangeArrowheads="1"/>
          </p:cNvSpPr>
          <p:nvPr>
            <p:ph type="sldNum" sz="quarter" idx="12"/>
          </p:nvPr>
        </p:nvSpPr>
        <p:spPr>
          <a:ln/>
        </p:spPr>
        <p:txBody>
          <a:bodyPr/>
          <a:lstStyle>
            <a:lvl1pPr>
              <a:defRPr/>
            </a:lvl1pPr>
          </a:lstStyle>
          <a:p>
            <a:pPr>
              <a:defRPr/>
            </a:pPr>
            <a:fld id="{C8C83A8F-A1FE-468A-93FC-17F405786529}" type="slidenum">
              <a:rPr lang="en-US"/>
              <a:pPr>
                <a:defRPr/>
              </a:pPr>
              <a:t>‹#›</a:t>
            </a:fld>
            <a:endParaRPr lang="en-US"/>
          </a:p>
        </p:txBody>
      </p:sp>
    </p:spTree>
    <p:extLst>
      <p:ext uri="{BB962C8B-B14F-4D97-AF65-F5344CB8AC3E}">
        <p14:creationId xmlns:p14="http://schemas.microsoft.com/office/powerpoint/2010/main" val="642980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3363"/>
            <a:ext cx="2057400" cy="6276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3363"/>
            <a:ext cx="6019800" cy="6276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6" name="Rectangle 11"/>
          <p:cNvSpPr>
            <a:spLocks noGrp="1" noChangeArrowheads="1"/>
          </p:cNvSpPr>
          <p:nvPr>
            <p:ph type="sldNum" sz="quarter" idx="12"/>
          </p:nvPr>
        </p:nvSpPr>
        <p:spPr>
          <a:ln/>
        </p:spPr>
        <p:txBody>
          <a:bodyPr/>
          <a:lstStyle>
            <a:lvl1pPr>
              <a:defRPr/>
            </a:lvl1pPr>
          </a:lstStyle>
          <a:p>
            <a:pPr>
              <a:defRPr/>
            </a:pPr>
            <a:fld id="{06F19B07-699C-4AB6-A82D-6C2240100D31}" type="slidenum">
              <a:rPr lang="en-US"/>
              <a:pPr>
                <a:defRPr/>
              </a:pPr>
              <a:t>‹#›</a:t>
            </a:fld>
            <a:endParaRPr lang="en-US"/>
          </a:p>
        </p:txBody>
      </p:sp>
    </p:spTree>
    <p:extLst>
      <p:ext uri="{BB962C8B-B14F-4D97-AF65-F5344CB8AC3E}">
        <p14:creationId xmlns:p14="http://schemas.microsoft.com/office/powerpoint/2010/main" val="3039324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7713" y="233363"/>
            <a:ext cx="7862887"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62063"/>
            <a:ext cx="8229600" cy="5248275"/>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6" name="Rectangle 11"/>
          <p:cNvSpPr>
            <a:spLocks noGrp="1" noChangeArrowheads="1"/>
          </p:cNvSpPr>
          <p:nvPr>
            <p:ph type="sldNum" sz="quarter" idx="12"/>
          </p:nvPr>
        </p:nvSpPr>
        <p:spPr>
          <a:ln/>
        </p:spPr>
        <p:txBody>
          <a:bodyPr/>
          <a:lstStyle>
            <a:lvl1pPr>
              <a:defRPr/>
            </a:lvl1pPr>
          </a:lstStyle>
          <a:p>
            <a:pPr>
              <a:defRPr/>
            </a:pPr>
            <a:fld id="{355DCB09-AC61-4DDE-A6B8-D9123952B1E3}" type="slidenum">
              <a:rPr lang="en-US"/>
              <a:pPr>
                <a:defRPr/>
              </a:pPr>
              <a:t>‹#›</a:t>
            </a:fld>
            <a:endParaRPr lang="en-US"/>
          </a:p>
        </p:txBody>
      </p:sp>
    </p:spTree>
    <p:extLst>
      <p:ext uri="{BB962C8B-B14F-4D97-AF65-F5344CB8AC3E}">
        <p14:creationId xmlns:p14="http://schemas.microsoft.com/office/powerpoint/2010/main" val="3222885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7713" y="233363"/>
            <a:ext cx="7862887" cy="563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6206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Company Name</a:t>
            </a:r>
          </a:p>
        </p:txBody>
      </p:sp>
      <p:sp>
        <p:nvSpPr>
          <p:cNvPr id="7" name="Rectangle 11"/>
          <p:cNvSpPr>
            <a:spLocks noGrp="1" noChangeArrowheads="1"/>
          </p:cNvSpPr>
          <p:nvPr>
            <p:ph type="sldNum" sz="quarter" idx="12"/>
          </p:nvPr>
        </p:nvSpPr>
        <p:spPr>
          <a:ln/>
        </p:spPr>
        <p:txBody>
          <a:bodyPr/>
          <a:lstStyle>
            <a:lvl1pPr>
              <a:defRPr/>
            </a:lvl1pPr>
          </a:lstStyle>
          <a:p>
            <a:pPr>
              <a:defRPr/>
            </a:pPr>
            <a:fld id="{D95E0A90-1E29-4CFB-B9C1-91F3568313F4}" type="slidenum">
              <a:rPr lang="en-US"/>
              <a:pPr>
                <a:defRPr/>
              </a:pPr>
              <a:t>‹#›</a:t>
            </a:fld>
            <a:endParaRPr lang="en-US"/>
          </a:p>
        </p:txBody>
      </p:sp>
    </p:spTree>
    <p:extLst>
      <p:ext uri="{BB962C8B-B14F-4D97-AF65-F5344CB8AC3E}">
        <p14:creationId xmlns:p14="http://schemas.microsoft.com/office/powerpoint/2010/main" val="346417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EC0B2B5-4FCE-442B-A5C0-8B2FF4C15788}" type="slidenum">
              <a:rPr lang="en-US"/>
              <a:pPr>
                <a:defRPr/>
              </a:pPr>
              <a:t>‹#›</a:t>
            </a:fld>
            <a:endParaRPr lang="en-US"/>
          </a:p>
        </p:txBody>
      </p:sp>
    </p:spTree>
    <p:extLst>
      <p:ext uri="{BB962C8B-B14F-4D97-AF65-F5344CB8AC3E}">
        <p14:creationId xmlns:p14="http://schemas.microsoft.com/office/powerpoint/2010/main" val="312022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E2051F8-EAA1-4980-9BE4-B40BDA6C716D}" type="slidenum">
              <a:rPr lang="en-US"/>
              <a:pPr>
                <a:defRPr/>
              </a:pPr>
              <a:t>‹#›</a:t>
            </a:fld>
            <a:endParaRPr lang="en-US"/>
          </a:p>
        </p:txBody>
      </p:sp>
    </p:spTree>
    <p:extLst>
      <p:ext uri="{BB962C8B-B14F-4D97-AF65-F5344CB8AC3E}">
        <p14:creationId xmlns:p14="http://schemas.microsoft.com/office/powerpoint/2010/main" val="365321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F5D6BCF9-4340-46CE-8B4C-433318DF2C3D}" type="slidenum">
              <a:rPr lang="en-US"/>
              <a:pPr>
                <a:defRPr/>
              </a:pPr>
              <a:t>‹#›</a:t>
            </a:fld>
            <a:endParaRPr lang="en-US"/>
          </a:p>
        </p:txBody>
      </p:sp>
    </p:spTree>
    <p:extLst>
      <p:ext uri="{BB962C8B-B14F-4D97-AF65-F5344CB8AC3E}">
        <p14:creationId xmlns:p14="http://schemas.microsoft.com/office/powerpoint/2010/main" val="111734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EBF03DB1-5ED4-4B71-AFFB-E285FC6E12CA}" type="slidenum">
              <a:rPr lang="en-US"/>
              <a:pPr>
                <a:defRPr/>
              </a:pPr>
              <a:t>‹#›</a:t>
            </a:fld>
            <a:endParaRPr lang="en-US"/>
          </a:p>
        </p:txBody>
      </p:sp>
    </p:spTree>
    <p:extLst>
      <p:ext uri="{BB962C8B-B14F-4D97-AF65-F5344CB8AC3E}">
        <p14:creationId xmlns:p14="http://schemas.microsoft.com/office/powerpoint/2010/main" val="18872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ED518265-DEC9-4408-9BD6-5658F87A2617}" type="slidenum">
              <a:rPr lang="en-US"/>
              <a:pPr>
                <a:defRPr/>
              </a:pPr>
              <a:t>‹#›</a:t>
            </a:fld>
            <a:endParaRPr lang="en-US"/>
          </a:p>
        </p:txBody>
      </p:sp>
    </p:spTree>
    <p:extLst>
      <p:ext uri="{BB962C8B-B14F-4D97-AF65-F5344CB8AC3E}">
        <p14:creationId xmlns:p14="http://schemas.microsoft.com/office/powerpoint/2010/main" val="213323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22F8C61-2DDB-4A96-AC7F-36A44DD24E55}" type="slidenum">
              <a:rPr lang="en-US"/>
              <a:pPr>
                <a:defRPr/>
              </a:pPr>
              <a:t>‹#›</a:t>
            </a:fld>
            <a:endParaRPr lang="en-US"/>
          </a:p>
        </p:txBody>
      </p:sp>
    </p:spTree>
    <p:extLst>
      <p:ext uri="{BB962C8B-B14F-4D97-AF65-F5344CB8AC3E}">
        <p14:creationId xmlns:p14="http://schemas.microsoft.com/office/powerpoint/2010/main" val="258468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5B1F49C-375D-419A-B9E9-D04193BFB625}" type="slidenum">
              <a:rPr lang="en-US"/>
              <a:pPr>
                <a:defRPr/>
              </a:pPr>
              <a:t>‹#›</a:t>
            </a:fld>
            <a:endParaRPr lang="en-US"/>
          </a:p>
        </p:txBody>
      </p:sp>
    </p:spTree>
    <p:extLst>
      <p:ext uri="{BB962C8B-B14F-4D97-AF65-F5344CB8AC3E}">
        <p14:creationId xmlns:p14="http://schemas.microsoft.com/office/powerpoint/2010/main" val="401472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1.v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2790 w 6027"/>
                <a:gd name="T1" fmla="*/ 1 h 2296"/>
                <a:gd name="T2" fmla="*/ 0 w 6027"/>
                <a:gd name="T3" fmla="*/ 1 h 2296"/>
                <a:gd name="T4" fmla="*/ 0 w 6027"/>
                <a:gd name="T5" fmla="*/ 0 h 2296"/>
                <a:gd name="T6" fmla="*/ 2790 w 6027"/>
                <a:gd name="T7" fmla="*/ 0 h 2296"/>
                <a:gd name="T8" fmla="*/ 2790 w 6027"/>
                <a:gd name="T9" fmla="*/ 1 h 2296"/>
                <a:gd name="T10" fmla="*/ 279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826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1028" name="Group 6"/>
          <p:cNvGrpSpPr>
            <a:grpSpLocks/>
          </p:cNvGrpSpPr>
          <p:nvPr/>
        </p:nvGrpSpPr>
        <p:grpSpPr bwMode="auto">
          <a:xfrm>
            <a:off x="0" y="6019800"/>
            <a:ext cx="7848600" cy="857250"/>
            <a:chOff x="0" y="3792"/>
            <a:chExt cx="4944" cy="540"/>
          </a:xfrm>
        </p:grpSpPr>
        <p:sp>
          <p:nvSpPr>
            <p:cNvPr id="60826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120 h 353"/>
                  <a:gd name="T4" fmla="*/ 24 w 186"/>
                  <a:gd name="T5" fmla="*/ 206 h 353"/>
                  <a:gd name="T6" fmla="*/ 18 w 186"/>
                  <a:gd name="T7" fmla="*/ 445 h 353"/>
                  <a:gd name="T8" fmla="*/ 42 w 186"/>
                  <a:gd name="T9" fmla="*/ 772 h 353"/>
                  <a:gd name="T10" fmla="*/ 48 w 186"/>
                  <a:gd name="T11" fmla="*/ 1093 h 353"/>
                  <a:gd name="T12" fmla="*/ 0 w 186"/>
                  <a:gd name="T13" fmla="*/ 2389 h 353"/>
                  <a:gd name="T14" fmla="*/ 54 w 186"/>
                  <a:gd name="T15" fmla="*/ 1581 h 353"/>
                  <a:gd name="T16" fmla="*/ 84 w 186"/>
                  <a:gd name="T17" fmla="*/ 1459 h 353"/>
                  <a:gd name="T18" fmla="*/ 126 w 186"/>
                  <a:gd name="T19" fmla="*/ 855 h 353"/>
                  <a:gd name="T20" fmla="*/ 144 w 186"/>
                  <a:gd name="T21" fmla="*/ 809 h 353"/>
                  <a:gd name="T22" fmla="*/ 144 w 186"/>
                  <a:gd name="T23" fmla="*/ 610 h 353"/>
                  <a:gd name="T24" fmla="*/ 186 w 186"/>
                  <a:gd name="T25" fmla="*/ 445 h 353"/>
                  <a:gd name="T26" fmla="*/ 162 w 186"/>
                  <a:gd name="T27" fmla="*/ 40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43 h 66"/>
                  <a:gd name="T8" fmla="*/ 6 w 155"/>
                  <a:gd name="T9" fmla="*/ 123 h 66"/>
                  <a:gd name="T10" fmla="*/ 0 w 155"/>
                  <a:gd name="T11" fmla="*/ 169 h 66"/>
                  <a:gd name="T12" fmla="*/ 78 w 155"/>
                  <a:gd name="T13" fmla="*/ 415 h 66"/>
                  <a:gd name="T14" fmla="*/ 96 w 155"/>
                  <a:gd name="T15" fmla="*/ 292 h 66"/>
                  <a:gd name="T16" fmla="*/ 155 w 155"/>
                  <a:gd name="T17" fmla="*/ 461 h 66"/>
                  <a:gd name="T18" fmla="*/ 126 w 155"/>
                  <a:gd name="T19" fmla="*/ 169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8" name="Freeform 13"/>
              <p:cNvSpPr>
                <a:spLocks/>
              </p:cNvSpPr>
              <p:nvPr userDrawn="1"/>
            </p:nvSpPr>
            <p:spPr bwMode="ltGray">
              <a:xfrm>
                <a:off x="2486" y="3859"/>
                <a:ext cx="42" cy="81"/>
              </a:xfrm>
              <a:custGeom>
                <a:avLst/>
                <a:gdLst>
                  <a:gd name="T0" fmla="*/ 6 w 42"/>
                  <a:gd name="T1" fmla="*/ 271 h 72"/>
                  <a:gd name="T2" fmla="*/ 0 w 42"/>
                  <a:gd name="T3" fmla="*/ 140 h 72"/>
                  <a:gd name="T4" fmla="*/ 12 w 42"/>
                  <a:gd name="T5" fmla="*/ 47 h 72"/>
                  <a:gd name="T6" fmla="*/ 0 w 42"/>
                  <a:gd name="T7" fmla="*/ 47 h 72"/>
                  <a:gd name="T8" fmla="*/ 12 w 42"/>
                  <a:gd name="T9" fmla="*/ 47 h 72"/>
                  <a:gd name="T10" fmla="*/ 24 w 42"/>
                  <a:gd name="T11" fmla="*/ 47 h 72"/>
                  <a:gd name="T12" fmla="*/ 36 w 42"/>
                  <a:gd name="T13" fmla="*/ 47 h 72"/>
                  <a:gd name="T14" fmla="*/ 42 w 42"/>
                  <a:gd name="T15" fmla="*/ 0 h 72"/>
                  <a:gd name="T16" fmla="*/ 30 w 42"/>
                  <a:gd name="T17" fmla="*/ 140 h 72"/>
                  <a:gd name="T18" fmla="*/ 42 w 42"/>
                  <a:gd name="T19" fmla="*/ 362 h 72"/>
                  <a:gd name="T20" fmla="*/ 12 w 42"/>
                  <a:gd name="T21" fmla="*/ 530 h 72"/>
                  <a:gd name="T22" fmla="*/ 6 w 42"/>
                  <a:gd name="T23" fmla="*/ 271 h 72"/>
                  <a:gd name="T24" fmla="*/ 6 w 42"/>
                  <a:gd name="T25" fmla="*/ 27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0827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77 h 287"/>
                <a:gd name="T4" fmla="*/ 66 w 365"/>
                <a:gd name="T5" fmla="*/ 142 h 287"/>
                <a:gd name="T6" fmla="*/ 143 w 365"/>
                <a:gd name="T7" fmla="*/ 231 h 287"/>
                <a:gd name="T8" fmla="*/ 191 w 365"/>
                <a:gd name="T9" fmla="*/ 213 h 287"/>
                <a:gd name="T10" fmla="*/ 341 w 365"/>
                <a:gd name="T11" fmla="*/ 363 h 287"/>
                <a:gd name="T12" fmla="*/ 305 w 365"/>
                <a:gd name="T13" fmla="*/ 222 h 287"/>
                <a:gd name="T14" fmla="*/ 365 w 365"/>
                <a:gd name="T15" fmla="*/ 166 h 287"/>
                <a:gd name="T16" fmla="*/ 359 w 365"/>
                <a:gd name="T17" fmla="*/ 160 h 287"/>
                <a:gd name="T18" fmla="*/ 335 w 365"/>
                <a:gd name="T19" fmla="*/ 148 h 287"/>
                <a:gd name="T20" fmla="*/ 299 w 365"/>
                <a:gd name="T21" fmla="*/ 107 h 287"/>
                <a:gd name="T22" fmla="*/ 257 w 365"/>
                <a:gd name="T23" fmla="*/ 89 h 287"/>
                <a:gd name="T24" fmla="*/ 215 w 365"/>
                <a:gd name="T25" fmla="*/ 71 h 287"/>
                <a:gd name="T26" fmla="*/ 173 w 365"/>
                <a:gd name="T27" fmla="*/ 5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7 h 60"/>
                <a:gd name="T16" fmla="*/ 65 w 71"/>
                <a:gd name="T17" fmla="*/ 59 h 60"/>
                <a:gd name="T18" fmla="*/ 71 w 71"/>
                <a:gd name="T19" fmla="*/ 71 h 60"/>
                <a:gd name="T20" fmla="*/ 71 w 71"/>
                <a:gd name="T21" fmla="*/ 77 h 60"/>
                <a:gd name="T22" fmla="*/ 59 w 71"/>
                <a:gd name="T23" fmla="*/ 71 h 60"/>
                <a:gd name="T24" fmla="*/ 47 w 71"/>
                <a:gd name="T25" fmla="*/ 59 h 60"/>
                <a:gd name="T26" fmla="*/ 23 w 71"/>
                <a:gd name="T27" fmla="*/ 47 h 60"/>
                <a:gd name="T28" fmla="*/ 23 w 71"/>
                <a:gd name="T29" fmla="*/ 53 h 60"/>
                <a:gd name="T30" fmla="*/ 18 w 71"/>
                <a:gd name="T31" fmla="*/ 59 h 60"/>
                <a:gd name="T32" fmla="*/ 12 w 71"/>
                <a:gd name="T33" fmla="*/ 65 h 60"/>
                <a:gd name="T34" fmla="*/ 6 w 71"/>
                <a:gd name="T35" fmla="*/ 65 h 60"/>
                <a:gd name="T36" fmla="*/ 6 w 71"/>
                <a:gd name="T37" fmla="*/ 65 h 60"/>
                <a:gd name="T38" fmla="*/ 6 w 71"/>
                <a:gd name="T39" fmla="*/ 5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71 h 162"/>
                <a:gd name="T10" fmla="*/ 96 w 161"/>
                <a:gd name="T11" fmla="*/ 77 h 162"/>
                <a:gd name="T12" fmla="*/ 102 w 161"/>
                <a:gd name="T13" fmla="*/ 89 h 162"/>
                <a:gd name="T14" fmla="*/ 108 w 161"/>
                <a:gd name="T15" fmla="*/ 101 h 162"/>
                <a:gd name="T16" fmla="*/ 120 w 161"/>
                <a:gd name="T17" fmla="*/ 113 h 162"/>
                <a:gd name="T18" fmla="*/ 143 w 161"/>
                <a:gd name="T19" fmla="*/ 140 h 162"/>
                <a:gd name="T20" fmla="*/ 155 w 161"/>
                <a:gd name="T21" fmla="*/ 172 h 162"/>
                <a:gd name="T22" fmla="*/ 161 w 161"/>
                <a:gd name="T23" fmla="*/ 190 h 162"/>
                <a:gd name="T24" fmla="*/ 161 w 161"/>
                <a:gd name="T25" fmla="*/ 196 h 162"/>
                <a:gd name="T26" fmla="*/ 96 w 161"/>
                <a:gd name="T27" fmla="*/ 119 h 162"/>
                <a:gd name="T28" fmla="*/ 30 w 161"/>
                <a:gd name="T29" fmla="*/ 7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9" name="Freeform 20"/>
            <p:cNvSpPr>
              <a:spLocks/>
            </p:cNvSpPr>
            <p:nvPr/>
          </p:nvSpPr>
          <p:spPr bwMode="auto">
            <a:xfrm>
              <a:off x="706" y="3854"/>
              <a:ext cx="59" cy="61"/>
            </a:xfrm>
            <a:custGeom>
              <a:avLst/>
              <a:gdLst>
                <a:gd name="T0" fmla="*/ 59 w 59"/>
                <a:gd name="T1" fmla="*/ 6 h 60"/>
                <a:gd name="T2" fmla="*/ 41 w 59"/>
                <a:gd name="T3" fmla="*/ 47 h 60"/>
                <a:gd name="T4" fmla="*/ 41 w 59"/>
                <a:gd name="T5" fmla="*/ 53 h 60"/>
                <a:gd name="T6" fmla="*/ 47 w 59"/>
                <a:gd name="T7" fmla="*/ 59 h 60"/>
                <a:gd name="T8" fmla="*/ 53 w 59"/>
                <a:gd name="T9" fmla="*/ 71 h 60"/>
                <a:gd name="T10" fmla="*/ 53 w 59"/>
                <a:gd name="T11" fmla="*/ 77 h 60"/>
                <a:gd name="T12" fmla="*/ 47 w 59"/>
                <a:gd name="T13" fmla="*/ 71 h 60"/>
                <a:gd name="T14" fmla="*/ 35 w 59"/>
                <a:gd name="T15" fmla="*/ 65 h 60"/>
                <a:gd name="T16" fmla="*/ 23 w 59"/>
                <a:gd name="T17" fmla="*/ 53 h 60"/>
                <a:gd name="T18" fmla="*/ 17 w 59"/>
                <a:gd name="T19" fmla="*/ 4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0" name="Freeform 21"/>
            <p:cNvSpPr>
              <a:spLocks/>
            </p:cNvSpPr>
            <p:nvPr/>
          </p:nvSpPr>
          <p:spPr bwMode="auto">
            <a:xfrm>
              <a:off x="395" y="3811"/>
              <a:ext cx="245" cy="207"/>
            </a:xfrm>
            <a:custGeom>
              <a:avLst/>
              <a:gdLst>
                <a:gd name="T0" fmla="*/ 233 w 245"/>
                <a:gd name="T1" fmla="*/ 53 h 204"/>
                <a:gd name="T2" fmla="*/ 245 w 245"/>
                <a:gd name="T3" fmla="*/ 59 h 204"/>
                <a:gd name="T4" fmla="*/ 209 w 245"/>
                <a:gd name="T5" fmla="*/ 101 h 204"/>
                <a:gd name="T6" fmla="*/ 143 w 245"/>
                <a:gd name="T7" fmla="*/ 166 h 204"/>
                <a:gd name="T8" fmla="*/ 167 w 245"/>
                <a:gd name="T9" fmla="*/ 200 h 204"/>
                <a:gd name="T10" fmla="*/ 179 w 245"/>
                <a:gd name="T11" fmla="*/ 260 h 204"/>
                <a:gd name="T12" fmla="*/ 77 w 245"/>
                <a:gd name="T13" fmla="*/ 166 h 204"/>
                <a:gd name="T14" fmla="*/ 47 w 245"/>
                <a:gd name="T15" fmla="*/ 101 h 204"/>
                <a:gd name="T16" fmla="*/ 89 w 245"/>
                <a:gd name="T17" fmla="*/ 83 h 204"/>
                <a:gd name="T18" fmla="*/ 59 w 245"/>
                <a:gd name="T19" fmla="*/ 5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3 h 204"/>
                <a:gd name="T50" fmla="*/ 233 w 245"/>
                <a:gd name="T51" fmla="*/ 5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0827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60828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en-US"/>
          </a:p>
        </p:txBody>
      </p:sp>
      <p:sp>
        <p:nvSpPr>
          <p:cNvPr id="60828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p>
        </p:txBody>
      </p:sp>
      <p:sp>
        <p:nvSpPr>
          <p:cNvPr id="60828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7A1CFD0D-B06C-4913-806D-91C11EBF90A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28"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0" y="981075"/>
            <a:ext cx="250825" cy="5891213"/>
          </a:xfrm>
          <a:prstGeom prst="rect">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2051" name="Rectangle 3"/>
          <p:cNvSpPr>
            <a:spLocks noChangeArrowheads="1"/>
          </p:cNvSpPr>
          <p:nvPr/>
        </p:nvSpPr>
        <p:spPr bwMode="ltGray">
          <a:xfrm>
            <a:off x="0" y="0"/>
            <a:ext cx="1403350" cy="1247775"/>
          </a:xfrm>
          <a:prstGeom prst="rect">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2052" name="Rectangle 4"/>
          <p:cNvSpPr>
            <a:spLocks noChangeArrowheads="1"/>
          </p:cNvSpPr>
          <p:nvPr/>
        </p:nvSpPr>
        <p:spPr bwMode="invGray">
          <a:xfrm>
            <a:off x="1403350" y="0"/>
            <a:ext cx="7740650" cy="1052513"/>
          </a:xfrm>
          <a:prstGeom prst="rect">
            <a:avLst/>
          </a:prstGeom>
          <a:solidFill>
            <a:schemeClr val="tx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2053" name="Rectangle 5"/>
          <p:cNvSpPr>
            <a:spLocks noChangeArrowheads="1"/>
          </p:cNvSpPr>
          <p:nvPr/>
        </p:nvSpPr>
        <p:spPr bwMode="invGray">
          <a:xfrm>
            <a:off x="8820150" y="0"/>
            <a:ext cx="73025" cy="765175"/>
          </a:xfrm>
          <a:prstGeom prst="rect">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2054" name="Rectangle 6"/>
          <p:cNvSpPr>
            <a:spLocks noChangeArrowheads="1"/>
          </p:cNvSpPr>
          <p:nvPr/>
        </p:nvSpPr>
        <p:spPr bwMode="white">
          <a:xfrm>
            <a:off x="179388" y="134938"/>
            <a:ext cx="8785225" cy="773112"/>
          </a:xfrm>
          <a:prstGeom prst="rect">
            <a:avLst/>
          </a:prstGeom>
          <a:noFill/>
          <a:ln w="0" algn="ctr">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2055" name="Line 7"/>
          <p:cNvSpPr>
            <a:spLocks noChangeShapeType="1"/>
          </p:cNvSpPr>
          <p:nvPr/>
        </p:nvSpPr>
        <p:spPr bwMode="auto">
          <a:xfrm>
            <a:off x="468313" y="6481763"/>
            <a:ext cx="8424862" cy="0"/>
          </a:xfrm>
          <a:prstGeom prst="line">
            <a:avLst/>
          </a:prstGeom>
          <a:noFill/>
          <a:ln w="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056" name="Rectangle 8"/>
          <p:cNvSpPr>
            <a:spLocks noGrp="1" noChangeArrowheads="1"/>
          </p:cNvSpPr>
          <p:nvPr>
            <p:ph type="body" idx="1"/>
          </p:nvPr>
        </p:nvSpPr>
        <p:spPr bwMode="auto">
          <a:xfrm>
            <a:off x="457200" y="126206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631817" name="Rectangle 9"/>
          <p:cNvSpPr>
            <a:spLocks noGrp="1" noChangeArrowheads="1"/>
          </p:cNvSpPr>
          <p:nvPr>
            <p:ph type="dt" sz="half" idx="2"/>
          </p:nvPr>
        </p:nvSpPr>
        <p:spPr bwMode="auto">
          <a:xfrm>
            <a:off x="381000" y="6505575"/>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n-lt"/>
              </a:defRPr>
            </a:lvl1pPr>
          </a:lstStyle>
          <a:p>
            <a:pPr>
              <a:defRPr/>
            </a:pPr>
            <a:r>
              <a:rPr lang="en-US"/>
              <a:t>www.themegallery.com</a:t>
            </a:r>
          </a:p>
        </p:txBody>
      </p:sp>
      <p:sp>
        <p:nvSpPr>
          <p:cNvPr id="631818" name="Rectangle 10"/>
          <p:cNvSpPr>
            <a:spLocks noGrp="1" noChangeArrowheads="1"/>
          </p:cNvSpPr>
          <p:nvPr>
            <p:ph type="ftr" sz="quarter" idx="3"/>
          </p:nvPr>
        </p:nvSpPr>
        <p:spPr bwMode="auto">
          <a:xfrm>
            <a:off x="7010400" y="6477000"/>
            <a:ext cx="18288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atin typeface="+mn-lt"/>
              </a:defRPr>
            </a:lvl1pPr>
          </a:lstStyle>
          <a:p>
            <a:pPr>
              <a:defRPr/>
            </a:pPr>
            <a:r>
              <a:rPr lang="en-US"/>
              <a:t>Company Name</a:t>
            </a:r>
          </a:p>
        </p:txBody>
      </p:sp>
      <p:sp>
        <p:nvSpPr>
          <p:cNvPr id="631819" name="Rectangle 11"/>
          <p:cNvSpPr>
            <a:spLocks noGrp="1" noChangeArrowheads="1"/>
          </p:cNvSpPr>
          <p:nvPr>
            <p:ph type="sldNum" sz="quarter" idx="4"/>
          </p:nvPr>
        </p:nvSpPr>
        <p:spPr bwMode="auto">
          <a:xfrm>
            <a:off x="3505200" y="6448425"/>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atin typeface="+mn-lt"/>
              </a:defRPr>
            </a:lvl1pPr>
          </a:lstStyle>
          <a:p>
            <a:pPr>
              <a:defRPr/>
            </a:pPr>
            <a:fld id="{EDF85F42-8255-4AE3-B6C5-625B339C097D}" type="slidenum">
              <a:rPr lang="en-US"/>
              <a:pPr>
                <a:defRPr/>
              </a:pPr>
              <a:t>‹#›</a:t>
            </a:fld>
            <a:endParaRPr lang="en-US"/>
          </a:p>
        </p:txBody>
      </p:sp>
      <p:graphicFrame>
        <p:nvGraphicFramePr>
          <p:cNvPr id="2060" name="Object 12"/>
          <p:cNvGraphicFramePr>
            <a:graphicFrameLocks noChangeAspect="1"/>
          </p:cNvGraphicFramePr>
          <p:nvPr/>
        </p:nvGraphicFramePr>
        <p:xfrm>
          <a:off x="0" y="0"/>
          <a:ext cx="971550" cy="1042988"/>
        </p:xfrm>
        <a:graphic>
          <a:graphicData uri="http://schemas.openxmlformats.org/presentationml/2006/ole">
            <mc:AlternateContent xmlns:mc="http://schemas.openxmlformats.org/markup-compatibility/2006">
              <mc:Choice xmlns:v="urn:schemas-microsoft-com:vml" Requires="v">
                <p:oleObj spid="_x0000_s2112" name="Image" r:id="rId16" imgW="2539683" imgH="2539683" progId="Photoshop.Image.6">
                  <p:embed/>
                </p:oleObj>
              </mc:Choice>
              <mc:Fallback>
                <p:oleObj name="Image" r:id="rId16" imgW="2539683" imgH="2539683" progId="Photoshop.Image.6">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71550" cy="1042988"/>
                      </a:xfrm>
                      <a:prstGeom prst="rect">
                        <a:avLst/>
                      </a:prstGeom>
                      <a:noFill/>
                      <a:ln>
                        <a:noFill/>
                      </a:ln>
                      <a:effectLst/>
                      <a:extLst>
                        <a:ext uri="{909E8E84-426E-40DD-AFC4-6F175D3DCCD1}">
                          <a14:hiddenFill xmlns:a14="http://schemas.microsoft.com/office/drawing/2010/main">
                            <a:gradFill rotWithShape="1">
                              <a:gsLst>
                                <a:gs pos="0">
                                  <a:srgbClr val="729DD5">
                                    <a:alpha val="39998"/>
                                  </a:srgbClr>
                                </a:gs>
                                <a:gs pos="100000">
                                  <a:schemeClr val="accent1"/>
                                </a:gs>
                              </a:gsLst>
                              <a:lin ang="5400000" scaled="1"/>
                            </a:gra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1" name="Rectangle 13"/>
          <p:cNvSpPr>
            <a:spLocks noChangeArrowheads="1"/>
          </p:cNvSpPr>
          <p:nvPr/>
        </p:nvSpPr>
        <p:spPr bwMode="invGray">
          <a:xfrm>
            <a:off x="1187450" y="908050"/>
            <a:ext cx="7956550" cy="144463"/>
          </a:xfrm>
          <a:prstGeom prst="rect">
            <a:avLst/>
          </a:prstGeom>
          <a:solidFill>
            <a:schemeClr val="tx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2062" name="Rectangle 14"/>
          <p:cNvSpPr>
            <a:spLocks noChangeArrowheads="1"/>
          </p:cNvSpPr>
          <p:nvPr/>
        </p:nvSpPr>
        <p:spPr bwMode="invGray">
          <a:xfrm>
            <a:off x="971550" y="0"/>
            <a:ext cx="431800" cy="1052513"/>
          </a:xfrm>
          <a:prstGeom prst="rect">
            <a:avLst/>
          </a:prstGeom>
          <a:solidFill>
            <a:schemeClr val="tx1"/>
          </a:solidFill>
          <a:ln>
            <a:noFill/>
          </a:ln>
          <a:effectLst/>
          <a:extLst>
            <a:ext uri="{91240B29-F687-4F45-9708-019B960494DF}">
              <a14:hiddenLine xmlns:a14="http://schemas.microsoft.com/office/drawing/2010/main" w="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endParaRPr lang="fr-FR" altLang="fr-FR" smtClean="0"/>
          </a:p>
        </p:txBody>
      </p:sp>
      <p:sp>
        <p:nvSpPr>
          <p:cNvPr id="2063" name="Rectangle 15"/>
          <p:cNvSpPr>
            <a:spLocks noGrp="1" noChangeArrowheads="1"/>
          </p:cNvSpPr>
          <p:nvPr>
            <p:ph type="title"/>
          </p:nvPr>
        </p:nvSpPr>
        <p:spPr bwMode="black">
          <a:xfrm>
            <a:off x="747713" y="233363"/>
            <a:ext cx="7862887"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Tree>
  </p:cSld>
  <p:clrMap bg1="lt1" tx1="dk1" bg2="lt2" tx2="dk2" accent1="accent1" accent2="accent2" accent3="accent3" accent4="accent4" accent5="accent5" accent6="accent6" hlink="hlink" folHlink="folHlink"/>
  <p:sldLayoutIdLst>
    <p:sldLayoutId id="2147484129"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Lst>
  <p:hf sldNum="0" hdr="0"/>
  <p:txStyles>
    <p:title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45.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4.wmf"/><Relationship Id="rId4" Type="http://schemas.openxmlformats.org/officeDocument/2006/relationships/oleObject" Target="../embeddings/oleObject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6.bin"/></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457200" y="228600"/>
            <a:ext cx="8229600" cy="1905000"/>
          </a:xfrm>
        </p:spPr>
        <p:txBody>
          <a:bodyPr/>
          <a:lstStyle/>
          <a:p>
            <a:pPr eaLnBrk="1" hangingPunct="1">
              <a:defRPr/>
            </a:pPr>
            <a:r>
              <a:rPr lang="en-US" sz="3000" b="1" dirty="0" smtClean="0">
                <a:latin typeface="Times New Roman" pitchFamily="18" charset="0"/>
                <a:cs typeface="Times New Roman" pitchFamily="18" charset="0"/>
              </a:rPr>
              <a:t>ĐẠI HỌC ĐÀ NẴNG</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TRƯỜNG CAO ĐẲNG CỒNG NGHỆ</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KHOA CÔNG NGHỆ HÓA HỌC</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----------o0o----------</a:t>
            </a:r>
          </a:p>
        </p:txBody>
      </p:sp>
      <p:sp>
        <p:nvSpPr>
          <p:cNvPr id="2051" name="Rectangle 3"/>
          <p:cNvSpPr>
            <a:spLocks noChangeArrowheads="1"/>
          </p:cNvSpPr>
          <p:nvPr/>
        </p:nvSpPr>
        <p:spPr bwMode="auto">
          <a:xfrm>
            <a:off x="76200" y="2667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buClr>
                <a:schemeClr val="tx2"/>
              </a:buClr>
              <a:defRPr/>
            </a:pPr>
            <a:r>
              <a:rPr lang="en-US" sz="2400" b="1" i="1" dirty="0">
                <a:solidFill>
                  <a:srgbClr val="FFFFCC"/>
                </a:solidFill>
                <a:effectLst>
                  <a:outerShdw blurRad="38100" dist="38100" dir="2700000" algn="tl">
                    <a:srgbClr val="000000"/>
                  </a:outerShdw>
                </a:effectLst>
                <a:latin typeface="Times New Roman" pitchFamily="18" charset="0"/>
                <a:cs typeface="Times New Roman" pitchFamily="18" charset="0"/>
              </a:rPr>
              <a:t>HỌC PHẦN</a:t>
            </a:r>
            <a:r>
              <a:rPr lang="en-US" sz="3200" dirty="0">
                <a:effectLst>
                  <a:outerShdw blurRad="38100" dist="38100" dir="2700000" algn="tl">
                    <a:srgbClr val="000000"/>
                  </a:outerShdw>
                </a:effectLst>
                <a:latin typeface="Times New Roman" pitchFamily="18" charset="0"/>
                <a:cs typeface="Times New Roman" pitchFamily="18" charset="0"/>
              </a:rPr>
              <a:t> </a:t>
            </a:r>
          </a:p>
          <a:p>
            <a:pPr algn="ctr">
              <a:lnSpc>
                <a:spcPct val="90000"/>
              </a:lnSpc>
              <a:spcBef>
                <a:spcPct val="20000"/>
              </a:spcBef>
              <a:buClr>
                <a:schemeClr val="tx2"/>
              </a:buClr>
              <a:defRPr/>
            </a:pPr>
            <a:r>
              <a:rPr lang="en-US" sz="3600" b="1" dirty="0">
                <a:solidFill>
                  <a:srgbClr val="FFFF66"/>
                </a:solidFill>
                <a:effectLst>
                  <a:outerShdw blurRad="38100" dist="38100" dir="2700000" algn="tl">
                    <a:srgbClr val="000000"/>
                  </a:outerShdw>
                </a:effectLst>
                <a:latin typeface="Times New Roman" pitchFamily="18" charset="0"/>
                <a:cs typeface="Times New Roman" pitchFamily="18" charset="0"/>
              </a:rPr>
              <a:t>HÓA PHÂN TÍCH</a:t>
            </a:r>
          </a:p>
          <a:p>
            <a:pPr algn="ctr">
              <a:lnSpc>
                <a:spcPct val="90000"/>
              </a:lnSpc>
              <a:spcBef>
                <a:spcPct val="20000"/>
              </a:spcBef>
              <a:buClr>
                <a:schemeClr val="tx2"/>
              </a:buClr>
              <a:defRPr/>
            </a:pPr>
            <a:endParaRPr lang="en-US" sz="4000" dirty="0">
              <a:solidFill>
                <a:srgbClr val="FFFF66"/>
              </a:solidFill>
              <a:effectLst>
                <a:outerShdw blurRad="38100" dist="38100" dir="2700000" algn="tl">
                  <a:srgbClr val="000000"/>
                </a:outerShdw>
              </a:effectLst>
              <a:latin typeface="Times New Roman" pitchFamily="18" charset="0"/>
              <a:cs typeface="Times New Roman" pitchFamily="18" charset="0"/>
            </a:endParaRPr>
          </a:p>
          <a:p>
            <a:pPr algn="ctr">
              <a:lnSpc>
                <a:spcPct val="90000"/>
              </a:lnSpc>
              <a:spcBef>
                <a:spcPct val="20000"/>
              </a:spcBef>
              <a:buClr>
                <a:schemeClr val="tx2"/>
              </a:buClr>
              <a:defRPr/>
            </a:pPr>
            <a:endParaRPr lang="en-US" sz="4000" dirty="0">
              <a:solidFill>
                <a:srgbClr val="FFFF66"/>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black">
          <a:xfrm>
            <a:off x="1143000" y="76200"/>
            <a:ext cx="7862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1. MỞ ĐẦU</a:t>
            </a:r>
          </a:p>
        </p:txBody>
      </p:sp>
      <p:sp>
        <p:nvSpPr>
          <p:cNvPr id="14339" name="TextBox 1"/>
          <p:cNvSpPr txBox="1">
            <a:spLocks noChangeArrowheads="1"/>
          </p:cNvSpPr>
          <p:nvPr/>
        </p:nvSpPr>
        <p:spPr bwMode="auto">
          <a:xfrm>
            <a:off x="319088" y="1447800"/>
            <a:ext cx="8686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lnSpc>
                <a:spcPct val="120000"/>
              </a:lnSpc>
            </a:pPr>
            <a:r>
              <a:rPr lang="en-US" altLang="fr-FR" sz="2200">
                <a:latin typeface="Times New Roman" pitchFamily="18" charset="0"/>
                <a:cs typeface="Times New Roman" pitchFamily="18" charset="0"/>
              </a:rPr>
              <a:t> </a:t>
            </a:r>
          </a:p>
        </p:txBody>
      </p:sp>
      <p:sp>
        <p:nvSpPr>
          <p:cNvPr id="10" name="TextBox 1"/>
          <p:cNvSpPr txBox="1">
            <a:spLocks noChangeArrowheads="1"/>
          </p:cNvSpPr>
          <p:nvPr/>
        </p:nvSpPr>
        <p:spPr bwMode="auto">
          <a:xfrm>
            <a:off x="319088" y="3429000"/>
            <a:ext cx="86868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lnSpc>
                <a:spcPct val="120000"/>
              </a:lnSpc>
              <a:defRPr/>
            </a:pPr>
            <a:r>
              <a:rPr lang="en-US" sz="2000" b="1" i="1" dirty="0" smtClean="0">
                <a:latin typeface="Times New Roman" pitchFamily="18" charset="0"/>
                <a:cs typeface="Times New Roman" pitchFamily="18" charset="0"/>
              </a:rPr>
              <a:t>1.2.5. </a:t>
            </a:r>
            <a:r>
              <a:rPr lang="en-US" sz="2000" b="1" i="1" dirty="0" err="1" smtClean="0">
                <a:latin typeface="Times New Roman" pitchFamily="18" charset="0"/>
                <a:cs typeface="Times New Roman" pitchFamily="18" charset="0"/>
              </a:rPr>
              <a:t>Độ</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chuẩn</a:t>
            </a:r>
            <a:r>
              <a:rPr lang="en-US" sz="2000" b="1" i="1"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342900" indent="-342900" algn="just">
              <a:lnSpc>
                <a:spcPct val="120000"/>
              </a:lnSpc>
              <a:buFontTx/>
              <a:buChar char="-"/>
              <a:defRPr/>
            </a:pP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gam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tan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1ml dung </a:t>
            </a:r>
            <a:r>
              <a:rPr lang="en-US" sz="2000" dirty="0" err="1" smtClean="0">
                <a:latin typeface="Times New Roman" pitchFamily="18" charset="0"/>
                <a:cs typeface="Times New Roman" pitchFamily="18" charset="0"/>
              </a:rPr>
              <a:t>dịch</a:t>
            </a:r>
            <a:r>
              <a:rPr lang="en-US" sz="2000" dirty="0" smtClean="0">
                <a:latin typeface="Times New Roman" pitchFamily="18" charset="0"/>
                <a:cs typeface="Times New Roman" pitchFamily="18" charset="0"/>
              </a:rPr>
              <a:t>.</a:t>
            </a:r>
          </a:p>
          <a:p>
            <a:pPr algn="just">
              <a:lnSpc>
                <a:spcPct val="120000"/>
              </a:lnSpc>
              <a:defRPr/>
            </a:pPr>
            <a:r>
              <a:rPr lang="en-US" sz="1600" dirty="0" err="1" smtClean="0">
                <a:latin typeface="Times New Roman" pitchFamily="18" charset="0"/>
                <a:cs typeface="Times New Roman" pitchFamily="18" charset="0"/>
              </a:rPr>
              <a:t>Ví</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t>
            </a:r>
            <a:r>
              <a:rPr lang="en-US" sz="1600" baseline="-25000" dirty="0" err="1" smtClean="0">
                <a:latin typeface="Times New Roman" pitchFamily="18" charset="0"/>
                <a:cs typeface="Times New Roman" pitchFamily="18" charset="0"/>
              </a:rPr>
              <a:t>NaOH</a:t>
            </a:r>
            <a:r>
              <a:rPr lang="en-US" sz="1600" dirty="0" smtClean="0">
                <a:latin typeface="Times New Roman" pitchFamily="18" charset="0"/>
                <a:cs typeface="Times New Roman" pitchFamily="18" charset="0"/>
              </a:rPr>
              <a:t> = 0,004g: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0,004g </a:t>
            </a:r>
            <a:r>
              <a:rPr lang="en-US" sz="1600" dirty="0" err="1" smtClean="0">
                <a:latin typeface="Times New Roman" pitchFamily="18" charset="0"/>
                <a:cs typeface="Times New Roman" pitchFamily="18" charset="0"/>
              </a:rPr>
              <a:t>NaOH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1ml dung </a:t>
            </a:r>
            <a:r>
              <a:rPr lang="en-US" sz="1600" dirty="0" err="1" smtClean="0">
                <a:latin typeface="Times New Roman" pitchFamily="18" charset="0"/>
                <a:cs typeface="Times New Roman" pitchFamily="18" charset="0"/>
              </a:rPr>
              <a:t>dịch</a:t>
            </a:r>
            <a:endParaRPr lang="en-US" sz="1600" dirty="0" smtClean="0">
              <a:latin typeface="Times New Roman" pitchFamily="18" charset="0"/>
              <a:cs typeface="Times New Roman" pitchFamily="18" charset="0"/>
            </a:endParaRPr>
          </a:p>
          <a:p>
            <a:pPr marL="342900" indent="-342900" algn="just">
              <a:lnSpc>
                <a:spcPct val="120000"/>
              </a:lnSpc>
              <a:buFont typeface="Wingdings" pitchFamily="2" charset="2"/>
              <a:buChar char="Ø"/>
              <a:defRPr/>
            </a:pPr>
            <a:r>
              <a:rPr lang="en-US" sz="2000" dirty="0" err="1" smtClean="0">
                <a:latin typeface="Times New Roman" pitchFamily="18" charset="0"/>
                <a:cs typeface="Times New Roman" pitchFamily="18" charset="0"/>
              </a:rPr>
              <a:t>Độ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chuẩn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gam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vừa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1ml dung </a:t>
            </a:r>
            <a:r>
              <a:rPr lang="en-US" sz="2000" dirty="0" err="1" smtClean="0">
                <a:latin typeface="Times New Roman" pitchFamily="18" charset="0"/>
                <a:cs typeface="Times New Roman" pitchFamily="18" charset="0"/>
              </a:rPr>
              <a:t>dịch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chuẩn</a:t>
            </a:r>
            <a:r>
              <a:rPr lang="en-US" sz="2000" dirty="0" smtClean="0">
                <a:latin typeface="Times New Roman" pitchFamily="18" charset="0"/>
                <a:cs typeface="Times New Roman" pitchFamily="18" charset="0"/>
              </a:rPr>
              <a:t>.</a:t>
            </a:r>
          </a:p>
          <a:p>
            <a:pPr algn="just">
              <a:lnSpc>
                <a:spcPct val="120000"/>
              </a:lnSpc>
              <a:defRPr/>
            </a:pPr>
            <a:r>
              <a:rPr lang="en-US" sz="2000" dirty="0" smtClean="0">
                <a:latin typeface="Times New Roman" pitchFamily="18" charset="0"/>
                <a:cs typeface="Times New Roman" pitchFamily="18" charset="0"/>
              </a:rPr>
              <a:t> T</a:t>
            </a:r>
            <a:r>
              <a:rPr lang="en-US" sz="2000" baseline="-25000" dirty="0" smtClean="0">
                <a:latin typeface="Times New Roman" pitchFamily="18" charset="0"/>
                <a:cs typeface="Times New Roman" pitchFamily="18" charset="0"/>
              </a:rPr>
              <a:t>A/B</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dung </a:t>
            </a:r>
            <a:r>
              <a:rPr lang="en-US" sz="2000" dirty="0" err="1" smtClean="0">
                <a:latin typeface="Times New Roman" pitchFamily="18" charset="0"/>
                <a:cs typeface="Times New Roman" pitchFamily="18" charset="0"/>
              </a:rPr>
              <a:t>dịch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chuẩn</a:t>
            </a:r>
            <a:r>
              <a:rPr lang="en-US" sz="2000" dirty="0" smtClean="0">
                <a:latin typeface="Times New Roman" pitchFamily="18" charset="0"/>
                <a:cs typeface="Times New Roman" pitchFamily="18" charset="0"/>
              </a:rPr>
              <a:t>; B: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endParaRPr lang="en-US" sz="2000" dirty="0" smtClean="0">
              <a:latin typeface="Times New Roman" pitchFamily="18" charset="0"/>
              <a:cs typeface="Times New Roman" pitchFamily="18" charset="0"/>
            </a:endParaRPr>
          </a:p>
          <a:p>
            <a:pPr algn="just">
              <a:lnSpc>
                <a:spcPct val="120000"/>
              </a:lnSpc>
              <a:defRPr/>
            </a:pPr>
            <a:r>
              <a:rPr lang="en-US" sz="1600" dirty="0" err="1" smtClean="0">
                <a:latin typeface="Times New Roman" pitchFamily="18" charset="0"/>
                <a:cs typeface="Times New Roman" pitchFamily="18" charset="0"/>
              </a:rPr>
              <a:t>Ví</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a:t>
            </a:r>
            <a:r>
              <a:rPr lang="en-US" sz="1600" dirty="0" smtClean="0">
                <a:latin typeface="Times New Roman" pitchFamily="18" charset="0"/>
                <a:cs typeface="Times New Roman" pitchFamily="18" charset="0"/>
              </a:rPr>
              <a:t>: T</a:t>
            </a:r>
            <a:r>
              <a:rPr lang="en-US" sz="1600" baseline="-25000" dirty="0" smtClean="0">
                <a:latin typeface="Times New Roman" pitchFamily="18" charset="0"/>
                <a:cs typeface="Times New Roman" pitchFamily="18" charset="0"/>
              </a:rPr>
              <a:t>KMnO4/Fe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độ</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chuẩn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KMnO4 </a:t>
            </a:r>
            <a:r>
              <a:rPr lang="en-US" sz="1600" dirty="0" err="1" smtClean="0">
                <a:latin typeface="Times New Roman" pitchFamily="18" charset="0"/>
                <a:cs typeface="Times New Roman" pitchFamily="18" charset="0"/>
              </a:rPr>
              <a:t>theo</a:t>
            </a:r>
            <a:r>
              <a:rPr lang="en-US" sz="1600" dirty="0" smtClean="0">
                <a:latin typeface="Times New Roman" pitchFamily="18" charset="0"/>
                <a:cs typeface="Times New Roman" pitchFamily="18" charset="0"/>
              </a:rPr>
              <a:t> Fe;</a:t>
            </a:r>
          </a:p>
          <a:p>
            <a:pPr algn="just">
              <a:lnSpc>
                <a:spcPct val="120000"/>
              </a:lnSpc>
              <a:defRPr/>
            </a:pPr>
            <a:r>
              <a:rPr lang="en-US" sz="1600" dirty="0" smtClean="0">
                <a:latin typeface="Times New Roman" pitchFamily="18" charset="0"/>
                <a:cs typeface="Times New Roman" pitchFamily="18" charset="0"/>
              </a:rPr>
              <a:t>           T</a:t>
            </a:r>
            <a:r>
              <a:rPr lang="en-US" sz="1600" baseline="-25000" dirty="0" smtClean="0">
                <a:latin typeface="Times New Roman" pitchFamily="18" charset="0"/>
                <a:cs typeface="Times New Roman" pitchFamily="18" charset="0"/>
              </a:rPr>
              <a:t>KMnO4/Fe</a:t>
            </a:r>
            <a:r>
              <a:rPr lang="en-US" sz="1600" dirty="0" smtClean="0">
                <a:latin typeface="Times New Roman" pitchFamily="18" charset="0"/>
                <a:cs typeface="Times New Roman" pitchFamily="18" charset="0"/>
              </a:rPr>
              <a:t>= 0,00017g/ml: </a:t>
            </a:r>
            <a:r>
              <a:rPr lang="en-US" sz="1600" dirty="0" err="1" smtClean="0">
                <a:latin typeface="Times New Roman" pitchFamily="18" charset="0"/>
                <a:cs typeface="Times New Roman" pitchFamily="18" charset="0"/>
              </a:rPr>
              <a:t>cứ</a:t>
            </a:r>
            <a:r>
              <a:rPr lang="en-US" sz="1600" dirty="0" smtClean="0">
                <a:latin typeface="Times New Roman" pitchFamily="18" charset="0"/>
                <a:cs typeface="Times New Roman" pitchFamily="18" charset="0"/>
              </a:rPr>
              <a:t> 0,00017g Fe </a:t>
            </a:r>
            <a:r>
              <a:rPr lang="en-US" sz="1600" dirty="0" err="1" smtClean="0">
                <a:latin typeface="Times New Roman" pitchFamily="18" charset="0"/>
                <a:cs typeface="Times New Roman" pitchFamily="18" charset="0"/>
              </a:rPr>
              <a:t>thì</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vừa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đủ</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với</a:t>
            </a:r>
            <a:r>
              <a:rPr lang="en-US" sz="1600" dirty="0" smtClean="0">
                <a:latin typeface="Times New Roman" pitchFamily="18" charset="0"/>
                <a:cs typeface="Times New Roman" pitchFamily="18" charset="0"/>
              </a:rPr>
              <a:t> 1ml dung </a:t>
            </a:r>
            <a:r>
              <a:rPr lang="en-US" sz="1600" dirty="0" err="1" smtClean="0">
                <a:latin typeface="Times New Roman" pitchFamily="18" charset="0"/>
                <a:cs typeface="Times New Roman" pitchFamily="18" charset="0"/>
              </a:rPr>
              <a:t>dịch</a:t>
            </a:r>
            <a:r>
              <a:rPr lang="en-US" sz="1600" dirty="0" smtClean="0">
                <a:latin typeface="Times New Roman" pitchFamily="18" charset="0"/>
                <a:cs typeface="Times New Roman" pitchFamily="18" charset="0"/>
              </a:rPr>
              <a:t> KMnO4.</a:t>
            </a:r>
          </a:p>
          <a:p>
            <a:pPr algn="just">
              <a:lnSpc>
                <a:spcPct val="120000"/>
              </a:lnSpc>
              <a:defRPr/>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t>
            </a:r>
            <a:r>
              <a:rPr lang="en-US" sz="1600" baseline="-25000" dirty="0" err="1" smtClean="0">
                <a:latin typeface="Times New Roman" pitchFamily="18" charset="0"/>
                <a:cs typeface="Times New Roman" pitchFamily="18" charset="0"/>
              </a:rPr>
              <a:t>HCl</a:t>
            </a:r>
            <a:r>
              <a:rPr lang="en-US" sz="1600" baseline="-25000" dirty="0" smtClean="0">
                <a:latin typeface="Times New Roman" pitchFamily="18" charset="0"/>
                <a:cs typeface="Times New Roman" pitchFamily="18" charset="0"/>
              </a:rPr>
              <a:t>/</a:t>
            </a:r>
            <a:r>
              <a:rPr lang="en-US" sz="1600" baseline="-25000" dirty="0" err="1" smtClean="0">
                <a:latin typeface="Times New Roman" pitchFamily="18" charset="0"/>
                <a:cs typeface="Times New Roman" pitchFamily="18" charset="0"/>
              </a:rPr>
              <a:t>CaO</a:t>
            </a:r>
            <a:r>
              <a:rPr lang="en-US" sz="1600" dirty="0" smtClean="0">
                <a:latin typeface="Times New Roman" pitchFamily="18" charset="0"/>
                <a:cs typeface="Times New Roman" pitchFamily="18" charset="0"/>
              </a:rPr>
              <a:t>=0,0056 g/ml</a:t>
            </a:r>
          </a:p>
        </p:txBody>
      </p:sp>
      <p:sp>
        <p:nvSpPr>
          <p:cNvPr id="14341" name="TextBox 1"/>
          <p:cNvSpPr txBox="1">
            <a:spLocks noChangeArrowheads="1"/>
          </p:cNvSpPr>
          <p:nvPr/>
        </p:nvSpPr>
        <p:spPr bwMode="auto">
          <a:xfrm>
            <a:off x="231775" y="1196975"/>
            <a:ext cx="88630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lnSpc>
                <a:spcPct val="120000"/>
              </a:lnSpc>
            </a:pPr>
            <a:r>
              <a:rPr lang="en-US" altLang="fr-FR" sz="2000" b="1" i="1">
                <a:latin typeface="Arial" charset="0"/>
              </a:rPr>
              <a:t>1.2.4. Hoạt độ.</a:t>
            </a:r>
            <a:endParaRPr lang="en-US" altLang="fr-FR" sz="2000">
              <a:latin typeface="Arial" charset="0"/>
            </a:endParaRPr>
          </a:p>
          <a:p>
            <a:pPr algn="just" eaLnBrk="1" hangingPunct="1">
              <a:lnSpc>
                <a:spcPct val="120000"/>
              </a:lnSpc>
            </a:pPr>
            <a:r>
              <a:rPr lang="en-US" altLang="fr-FR" sz="2000">
                <a:latin typeface="Arial" charset="0"/>
              </a:rPr>
              <a:t>- Với chất điện ly mạnh → độ điện ly </a:t>
            </a:r>
            <a:r>
              <a:rPr lang="en-US" altLang="fr-FR" sz="2000">
                <a:latin typeface="Arial" charset="0"/>
                <a:sym typeface="Symbol" pitchFamily="18" charset="2"/>
              </a:rPr>
              <a:t> =1 (chỉ đúng trong trường hợp dung dịch rất loãng).</a:t>
            </a:r>
          </a:p>
          <a:p>
            <a:pPr algn="just" eaLnBrk="1" hangingPunct="1">
              <a:lnSpc>
                <a:spcPct val="120000"/>
              </a:lnSpc>
              <a:buFontTx/>
              <a:buChar char="-"/>
            </a:pPr>
            <a:r>
              <a:rPr lang="en-US" altLang="fr-FR" sz="2000">
                <a:latin typeface="Arial" charset="0"/>
              </a:rPr>
              <a:t>Thực tế, </a:t>
            </a:r>
            <a:r>
              <a:rPr lang="en-US" altLang="fr-FR" sz="2000">
                <a:latin typeface="Arial" charset="0"/>
                <a:sym typeface="Symbol" pitchFamily="18" charset="2"/>
              </a:rPr>
              <a:t> &lt;1 do sự hút nhau của các ion trái dấu  Nồng độ tham gia phản ứng &lt; nồng độ ban đầu  nồng độ tham gia tác dụng gọi là hoạt độ a.</a:t>
            </a:r>
          </a:p>
          <a:p>
            <a:pPr algn="just" eaLnBrk="1" hangingPunct="1">
              <a:lnSpc>
                <a:spcPct val="120000"/>
              </a:lnSpc>
            </a:pPr>
            <a:r>
              <a:rPr lang="en-US" altLang="fr-FR" sz="2000">
                <a:latin typeface="Arial" charset="0"/>
              </a:rPr>
              <a:t>a </a:t>
            </a:r>
            <a:r>
              <a:rPr lang="en-US" altLang="fr-FR" sz="2000">
                <a:latin typeface="Arial" charset="0"/>
                <a:sym typeface="Symbol" pitchFamily="18" charset="2"/>
              </a:rPr>
              <a:t></a:t>
            </a:r>
            <a:r>
              <a:rPr lang="en-US" altLang="fr-FR" sz="2000">
                <a:latin typeface="Arial" charset="0"/>
              </a:rPr>
              <a:t> C và  a = f.C  (với f: hệ số hoạt độ; f</a:t>
            </a:r>
            <a:r>
              <a:rPr lang="en-US" altLang="fr-FR" sz="2000">
                <a:latin typeface="Arial" charset="0"/>
                <a:sym typeface="Symbol" pitchFamily="18" charset="2"/>
              </a:rPr>
              <a:t>1 và phụ thuộc vào ion chất điện ly</a:t>
            </a:r>
            <a:r>
              <a:rPr lang="en-US" altLang="fr-FR" sz="2000">
                <a:latin typeface="Arial" charset="0"/>
              </a:rPr>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7" name="TextBox 9"/>
          <p:cNvSpPr txBox="1">
            <a:spLocks noChangeArrowheads="1"/>
          </p:cNvSpPr>
          <p:nvPr/>
        </p:nvSpPr>
        <p:spPr bwMode="auto">
          <a:xfrm>
            <a:off x="275112" y="1576450"/>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lvl="0" algn="just">
              <a:lnSpc>
                <a:spcPct val="120000"/>
              </a:lnSpc>
            </a:pPr>
            <a:r>
              <a:rPr lang="fr-FR" sz="2000" dirty="0" smtClean="0">
                <a:latin typeface="Arial" panose="020B0604020202020204" pitchFamily="34" charset="0"/>
                <a:cs typeface="Arial" panose="020B0604020202020204" pitchFamily="34" charset="0"/>
                <a:sym typeface="Wingdings"/>
              </a:rPr>
              <a:t> </a:t>
            </a:r>
            <a:r>
              <a:rPr lang="en-US" sz="2000" b="1" i="1" dirty="0" err="1">
                <a:latin typeface="Arial" panose="020B0604020202020204" pitchFamily="34" charset="0"/>
                <a:cs typeface="Arial" panose="020B0604020202020204" pitchFamily="34" charset="0"/>
              </a:rPr>
              <a:t>Nhiệt</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đun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nóng</a:t>
            </a:r>
            <a:r>
              <a:rPr lang="en-US"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đun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to </a:t>
            </a:r>
            <a:r>
              <a:rPr lang="en-US" sz="2000" dirty="0" err="1">
                <a:latin typeface="Arial" panose="020B0604020202020204" pitchFamily="34" charset="0"/>
                <a:cs typeface="Arial" panose="020B0604020202020204" pitchFamily="34" charset="0"/>
              </a:rPr>
              <a:t>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phụ</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tan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nhỏ</a:t>
            </a:r>
            <a:r>
              <a:rPr lang="en-US" sz="2000" dirty="0">
                <a:latin typeface="Arial" panose="020B0604020202020204" pitchFamily="34" charset="0"/>
                <a:cs typeface="Arial" panose="020B0604020202020204" pitchFamily="34" charset="0"/>
              </a:rPr>
              <a:t> tan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bồi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đắp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hòa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hạt</a:t>
            </a:r>
            <a:r>
              <a:rPr lang="en-US" sz="2000" dirty="0">
                <a:latin typeface="Arial" panose="020B0604020202020204" pitchFamily="34" charset="0"/>
                <a:cs typeface="Arial" panose="020B0604020202020204" pitchFamily="34" charset="0"/>
              </a:rPr>
              <a:t> to.</a:t>
            </a:r>
            <a:endParaRPr lang="fr-FR" sz="2000" dirty="0">
              <a:latin typeface="Arial" panose="020B0604020202020204" pitchFamily="34" charset="0"/>
              <a:cs typeface="Arial" panose="020B0604020202020204" pitchFamily="34" charset="0"/>
            </a:endParaRPr>
          </a:p>
          <a:p>
            <a:pPr lvl="0" algn="just">
              <a:lnSpc>
                <a:spcPct val="120000"/>
              </a:lnSpc>
            </a:pPr>
            <a:r>
              <a:rPr lang="en-US" sz="2000" dirty="0" smtClean="0">
                <a:latin typeface="Arial" panose="020B0604020202020204" pitchFamily="34" charset="0"/>
                <a:cs typeface="Arial" panose="020B0604020202020204" pitchFamily="34" charset="0"/>
                <a:sym typeface="Wingdings"/>
              </a:rPr>
              <a:t> </a:t>
            </a:r>
            <a:r>
              <a:rPr lang="en-US" sz="2000" b="1" i="1" dirty="0" err="1" smtClean="0">
                <a:latin typeface="Arial" panose="020B0604020202020204" pitchFamily="34" charset="0"/>
                <a:cs typeface="Arial" panose="020B0604020202020204" pitchFamily="34" charset="0"/>
              </a:rPr>
              <a:t>Lọc</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rửa</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kết</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tùy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lượng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kể</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0,03 – </a:t>
            </a:r>
            <a:r>
              <a:rPr lang="en-US" sz="2000" dirty="0" smtClean="0">
                <a:latin typeface="Arial" panose="020B0604020202020204" pitchFamily="34" charset="0"/>
                <a:cs typeface="Arial" panose="020B0604020202020204" pitchFamily="34" charset="0"/>
              </a:rPr>
              <a:t>0,08mg). </a:t>
            </a:r>
          </a:p>
          <a:p>
            <a:pPr lvl="0" algn="just">
              <a:lnSpc>
                <a:spcPct val="12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dùng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giấy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lọc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trung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băng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trắng</a:t>
            </a:r>
            <a:endParaRPr lang="fr-FR" sz="2000" dirty="0" smtClean="0">
              <a:latin typeface="Arial" panose="020B0604020202020204" pitchFamily="34" charset="0"/>
              <a:cs typeface="Arial" panose="020B0604020202020204" pitchFamily="34" charset="0"/>
            </a:endParaRPr>
          </a:p>
          <a:p>
            <a:pPr algn="just">
              <a:lnSpc>
                <a:spcPct val="12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bé</a:t>
            </a:r>
            <a:r>
              <a:rPr lang="en-US" sz="2000" dirty="0">
                <a:latin typeface="Arial" panose="020B0604020202020204" pitchFamily="34" charset="0"/>
                <a:cs typeface="Arial" panose="020B0604020202020204" pitchFamily="34" charset="0"/>
              </a:rPr>
              <a:t> (BaSO</a:t>
            </a:r>
            <a:r>
              <a:rPr lang="en-US" sz="2000" baseline="-25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CaC</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mịn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black">
          <a:xfrm>
            <a:off x="275112" y="1219200"/>
            <a:ext cx="85725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r>
              <a:rPr lang="en-US" altLang="ko-KR" sz="2200" b="1" kern="0" smtClean="0">
                <a:solidFill>
                  <a:srgbClr val="000000"/>
                </a:solidFill>
                <a:ea typeface="굴림" pitchFamily="34" charset="-127"/>
              </a:rPr>
              <a:t>7.2. Một số yêu cầu của phương pháp kết tủa</a:t>
            </a:r>
            <a:endParaRPr lang="en-US" altLang="fr-FR" sz="2200" b="1" kern="0" dirty="0" smtClean="0">
              <a:solidFill>
                <a:srgbClr val="000000"/>
              </a:solidFill>
              <a:ea typeface="굴림" pitchFamily="34" charset="-127"/>
            </a:endParaRPr>
          </a:p>
        </p:txBody>
      </p:sp>
    </p:spTree>
    <p:extLst>
      <p:ext uri="{BB962C8B-B14F-4D97-AF65-F5344CB8AC3E}">
        <p14:creationId xmlns:p14="http://schemas.microsoft.com/office/powerpoint/2010/main" val="29868234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7" name="TextBox 9"/>
          <p:cNvSpPr txBox="1">
            <a:spLocks noChangeArrowheads="1"/>
          </p:cNvSpPr>
          <p:nvPr/>
        </p:nvSpPr>
        <p:spPr bwMode="auto">
          <a:xfrm>
            <a:off x="275112" y="1576450"/>
            <a:ext cx="8686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lvl="0" algn="just">
              <a:lnSpc>
                <a:spcPct val="120000"/>
              </a:lnSpc>
            </a:pPr>
            <a:r>
              <a:rPr lang="fr-FR" sz="2000" dirty="0" smtClean="0">
                <a:latin typeface="Arial" panose="020B0604020202020204" pitchFamily="34" charset="0"/>
                <a:cs typeface="Arial" panose="020B0604020202020204" pitchFamily="34" charset="0"/>
                <a:sym typeface="Wingdings"/>
              </a:rPr>
              <a:t>- </a:t>
            </a:r>
            <a:r>
              <a:rPr lang="en-US" sz="2000" dirty="0" err="1" smtClean="0">
                <a:latin typeface="Arial" panose="020B0604020202020204" pitchFamily="34" charset="0"/>
                <a:cs typeface="Arial" panose="020B0604020202020204" pitchFamily="34" charset="0"/>
              </a:rPr>
              <a:t>Mục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ta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rửa</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chuyển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khoảng</a:t>
            </a:r>
            <a:r>
              <a:rPr lang="en-US" sz="2000" dirty="0">
                <a:latin typeface="Arial" panose="020B0604020202020204" pitchFamily="34" charset="0"/>
                <a:cs typeface="Arial" panose="020B0604020202020204" pitchFamily="34" charset="0"/>
              </a:rPr>
              <a:t> 100ml – 200ml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rửa</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tan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T</a:t>
            </a:r>
            <a:r>
              <a:rPr lang="en-US" sz="2000" baseline="-25000"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bé</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dễ</a:t>
            </a:r>
            <a:r>
              <a:rPr lang="en-US" sz="2000" dirty="0">
                <a:latin typeface="Arial" panose="020B0604020202020204" pitchFamily="34" charset="0"/>
                <a:cs typeface="Arial" panose="020B0604020202020204" pitchFamily="34" charset="0"/>
              </a:rPr>
              <a:t> bay </a:t>
            </a:r>
            <a:r>
              <a:rPr lang="en-US" sz="2000" dirty="0" err="1">
                <a:latin typeface="Arial" panose="020B0604020202020204" pitchFamily="34" charset="0"/>
                <a:cs typeface="Arial" panose="020B0604020202020204" pitchFamily="34" charset="0"/>
              </a:rPr>
              <a:t>hơi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chuyển</a:t>
            </a:r>
            <a:r>
              <a:rPr lang="en-US" sz="2000" dirty="0">
                <a:latin typeface="Arial" panose="020B0604020202020204" pitchFamily="34" charset="0"/>
                <a:cs typeface="Arial" panose="020B0604020202020204" pitchFamily="34" charset="0"/>
              </a:rPr>
              <a:t> sang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endParaRPr lang="fr-FR" sz="2000" dirty="0" smtClean="0">
              <a:latin typeface="Arial" panose="020B0604020202020204" pitchFamily="34" charset="0"/>
              <a:cs typeface="Arial" panose="020B0604020202020204" pitchFamily="34" charset="0"/>
              <a:sym typeface="Wingdings"/>
            </a:endParaRPr>
          </a:p>
        </p:txBody>
      </p:sp>
      <p:sp>
        <p:nvSpPr>
          <p:cNvPr id="8" name="Rectangle 2"/>
          <p:cNvSpPr txBox="1">
            <a:spLocks noChangeArrowheads="1"/>
          </p:cNvSpPr>
          <p:nvPr/>
        </p:nvSpPr>
        <p:spPr bwMode="black">
          <a:xfrm>
            <a:off x="275112" y="1219200"/>
            <a:ext cx="85725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r>
              <a:rPr lang="en-US" altLang="ko-KR" sz="2200" b="1" kern="0" smtClean="0">
                <a:solidFill>
                  <a:srgbClr val="000000"/>
                </a:solidFill>
                <a:ea typeface="굴림" pitchFamily="34" charset="-127"/>
              </a:rPr>
              <a:t>7.2. Một số yêu cầu của phương pháp kết tủa</a:t>
            </a:r>
            <a:endParaRPr lang="en-US" altLang="fr-FR" sz="2200" b="1" kern="0" dirty="0" smtClean="0">
              <a:solidFill>
                <a:srgbClr val="000000"/>
              </a:solidFill>
              <a:ea typeface="굴림" pitchFamily="34" charset="-127"/>
            </a:endParaRPr>
          </a:p>
        </p:txBody>
      </p:sp>
    </p:spTree>
    <p:extLst>
      <p:ext uri="{BB962C8B-B14F-4D97-AF65-F5344CB8AC3E}">
        <p14:creationId xmlns:p14="http://schemas.microsoft.com/office/powerpoint/2010/main" val="38805858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7" name="TextBox 9"/>
          <p:cNvSpPr txBox="1">
            <a:spLocks noChangeArrowheads="1"/>
          </p:cNvSpPr>
          <p:nvPr/>
        </p:nvSpPr>
        <p:spPr bwMode="auto">
          <a:xfrm>
            <a:off x="275112" y="1576450"/>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lvl="0" algn="just">
              <a:lnSpc>
                <a:spcPct val="120000"/>
              </a:lnSpc>
            </a:pPr>
            <a:r>
              <a:rPr lang="en-US" sz="2000" b="1" dirty="0" smtClean="0">
                <a:latin typeface="Arial" panose="020B0604020202020204" pitchFamily="34" charset="0"/>
                <a:cs typeface="Arial" panose="020B0604020202020204" pitchFamily="34" charset="0"/>
                <a:sym typeface="Wingdings"/>
              </a:rPr>
              <a:t> </a:t>
            </a:r>
            <a:r>
              <a:rPr lang="en-US" sz="2000" b="1" i="1" dirty="0" err="1" smtClean="0">
                <a:latin typeface="Arial" panose="020B0604020202020204" pitchFamily="34" charset="0"/>
                <a:cs typeface="Arial" panose="020B0604020202020204" pitchFamily="34" charset="0"/>
              </a:rPr>
              <a:t>Sấy</a:t>
            </a:r>
            <a:r>
              <a:rPr lang="en-US" sz="2000" b="1" i="1" dirty="0" smtClean="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và</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nung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kết</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tủa</a:t>
            </a:r>
            <a:endParaRPr lang="fr-FR" sz="2000" b="1" dirty="0">
              <a:latin typeface="Arial" panose="020B0604020202020204" pitchFamily="34" charset="0"/>
              <a:cs typeface="Arial" panose="020B0604020202020204" pitchFamily="34" charset="0"/>
            </a:endParaRPr>
          </a:p>
          <a:p>
            <a:pPr lvl="0" algn="just">
              <a:lnSpc>
                <a:spcPct val="120000"/>
              </a:lnSpc>
            </a:pPr>
            <a:r>
              <a:rPr lang="en-US" sz="2000"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Sấy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bay </a:t>
            </a:r>
            <a:r>
              <a:rPr lang="en-US" sz="2000" dirty="0" err="1">
                <a:latin typeface="Arial" panose="020B0604020202020204" pitchFamily="34" charset="0"/>
                <a:cs typeface="Arial" panose="020B0604020202020204" pitchFamily="34" charset="0"/>
              </a:rPr>
              <a:t>hơi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lvl="0" algn="just">
              <a:lnSpc>
                <a:spcPct val="120000"/>
              </a:lnSpc>
            </a:pPr>
            <a:r>
              <a:rPr lang="en-US" sz="2000"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600 – 1100</a:t>
            </a:r>
            <a:r>
              <a:rPr lang="en-US" sz="2000" baseline="30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C </a:t>
            </a:r>
            <a:r>
              <a:rPr lang="en-US" sz="2000" dirty="0" err="1">
                <a:latin typeface="Arial" panose="020B0604020202020204" pitchFamily="34" charset="0"/>
                <a:cs typeface="Arial" panose="020B0604020202020204" pitchFamily="34" charset="0"/>
              </a:rPr>
              <a:t>tùy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chọn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marL="225425" lvl="1" indent="0" algn="just">
              <a:lnSpc>
                <a:spcPct val="120000"/>
              </a:lnSpc>
            </a:pP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t</a:t>
            </a:r>
            <a:r>
              <a:rPr lang="en-US" sz="2000" baseline="30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&gt; </a:t>
            </a:r>
            <a:r>
              <a:rPr lang="en-US" sz="2000" dirty="0" smtClean="0">
                <a:latin typeface="Arial" panose="020B0604020202020204" pitchFamily="34" charset="0"/>
                <a:cs typeface="Arial" panose="020B0604020202020204" pitchFamily="34" charset="0"/>
              </a:rPr>
              <a:t>600</a:t>
            </a:r>
            <a:r>
              <a:rPr lang="en-US" sz="2000" baseline="30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C: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platin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niken</a:t>
            </a:r>
            <a:r>
              <a:rPr lang="en-US" sz="2000" dirty="0" smtClean="0">
                <a:latin typeface="Arial" panose="020B0604020202020204" pitchFamily="34" charset="0"/>
                <a:cs typeface="Arial" panose="020B0604020202020204" pitchFamily="34" charset="0"/>
              </a:rPr>
              <a:t>.</a:t>
            </a:r>
            <a:r>
              <a:rPr lang="fr-FR"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t>
            </a:r>
            <a:r>
              <a:rPr lang="en-US" sz="2000" dirty="0" err="1" smtClean="0">
                <a:latin typeface="Arial" panose="020B0604020202020204" pitchFamily="34" charset="0"/>
                <a:cs typeface="Arial" panose="020B0604020202020204" pitchFamily="34" charset="0"/>
              </a:rPr>
              <a:t>rước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chén</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lvl="0" algn="just">
              <a:lnSpc>
                <a:spcPct val="120000"/>
              </a:lnSpc>
            </a:pPr>
            <a:r>
              <a:rPr lang="en-US" sz="2000"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Làm</a:t>
            </a:r>
            <a:r>
              <a:rPr lang="en-US" sz="2000" i="1" dirty="0" smtClean="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nguội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cân</a:t>
            </a:r>
            <a:r>
              <a:rPr lang="fr-FR" sz="2000" i="1"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ta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hút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đem</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cân</a:t>
            </a:r>
            <a:r>
              <a:rPr lang="en-US" sz="2000" dirty="0" smtClean="0">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rồi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endParaRPr lang="fr-FR" sz="2000" dirty="0" smtClean="0">
              <a:latin typeface="Arial" panose="020B0604020202020204" pitchFamily="34" charset="0"/>
              <a:cs typeface="Arial" panose="020B0604020202020204" pitchFamily="34" charset="0"/>
              <a:sym typeface="Wingdings"/>
            </a:endParaRPr>
          </a:p>
        </p:txBody>
      </p:sp>
      <p:sp>
        <p:nvSpPr>
          <p:cNvPr id="8" name="Rectangle 2"/>
          <p:cNvSpPr txBox="1">
            <a:spLocks noChangeArrowheads="1"/>
          </p:cNvSpPr>
          <p:nvPr/>
        </p:nvSpPr>
        <p:spPr bwMode="black">
          <a:xfrm>
            <a:off x="275112" y="1219200"/>
            <a:ext cx="85725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r>
              <a:rPr lang="en-US" altLang="ko-KR" sz="2200" b="1" kern="0" smtClean="0">
                <a:solidFill>
                  <a:srgbClr val="000000"/>
                </a:solidFill>
                <a:ea typeface="굴림" pitchFamily="34" charset="-127"/>
              </a:rPr>
              <a:t>7.2. Một số yêu cầu của phương pháp kết tủa</a:t>
            </a:r>
            <a:endParaRPr lang="en-US" altLang="fr-FR" sz="2200" b="1" kern="0" dirty="0" smtClean="0">
              <a:solidFill>
                <a:srgbClr val="000000"/>
              </a:solidFill>
              <a:ea typeface="굴림" pitchFamily="34" charset="-127"/>
            </a:endParaRPr>
          </a:p>
        </p:txBody>
      </p:sp>
    </p:spTree>
    <p:extLst>
      <p:ext uri="{BB962C8B-B14F-4D97-AF65-F5344CB8AC3E}">
        <p14:creationId xmlns:p14="http://schemas.microsoft.com/office/powerpoint/2010/main" val="3438655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15364"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15365" name="Rectangle 2"/>
          <p:cNvSpPr>
            <a:spLocks noGrp="1" noChangeArrowheads="1"/>
          </p:cNvSpPr>
          <p:nvPr>
            <p:ph type="title"/>
          </p:nvPr>
        </p:nvSpPr>
        <p:spPr>
          <a:xfrm>
            <a:off x="266700" y="1260475"/>
            <a:ext cx="7862888" cy="415925"/>
          </a:xfrm>
        </p:spPr>
        <p:txBody>
          <a:bodyPr/>
          <a:lstStyle/>
          <a:p>
            <a:pPr algn="l" eaLnBrk="1" hangingPunct="1"/>
            <a:r>
              <a:rPr lang="en-US" altLang="ko-KR" sz="2200" b="1" smtClean="0">
                <a:solidFill>
                  <a:srgbClr val="000000"/>
                </a:solidFill>
                <a:ea typeface="굴림" pitchFamily="34" charset="-127"/>
              </a:rPr>
              <a:t>2.1. Nguyên tắc chung</a:t>
            </a:r>
            <a:endParaRPr lang="en-US" altLang="fr-FR" sz="2200" b="1" smtClean="0">
              <a:solidFill>
                <a:srgbClr val="000000"/>
              </a:solidFill>
              <a:ea typeface="굴림" pitchFamily="34" charset="-127"/>
            </a:endParaRPr>
          </a:p>
        </p:txBody>
      </p:sp>
      <p:sp>
        <p:nvSpPr>
          <p:cNvPr id="15366" name="TextBox 9"/>
          <p:cNvSpPr txBox="1">
            <a:spLocks noChangeArrowheads="1"/>
          </p:cNvSpPr>
          <p:nvPr/>
        </p:nvSpPr>
        <p:spPr bwMode="auto">
          <a:xfrm>
            <a:off x="304800" y="1600200"/>
            <a:ext cx="86868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lnSpc>
                <a:spcPct val="120000"/>
              </a:lnSpc>
            </a:pPr>
            <a:r>
              <a:rPr lang="en-US" altLang="fr-FR" sz="2200">
                <a:latin typeface="Times New Roman" pitchFamily="18" charset="0"/>
                <a:cs typeface="Times New Roman" pitchFamily="18" charset="0"/>
              </a:rPr>
              <a:t>- Đây là phương pháp xác định nồng độ các chất dựa trên sự đo thể tích dung dịch thuốc thử đã biết nồng độ chính xác (được gọi là dung dịch chuẩn) được thêm từ buret vào dung dịch của chất định phân, vừa đủ để tác dụng với tất cả lượng chất định phân đó.</a:t>
            </a:r>
          </a:p>
        </p:txBody>
      </p:sp>
      <p:pic>
        <p:nvPicPr>
          <p:cNvPr id="153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73425"/>
            <a:ext cx="51816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2971800"/>
            <a:ext cx="1458468"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16388"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16389" name="Rectangle 2"/>
          <p:cNvSpPr>
            <a:spLocks noGrp="1" noChangeArrowheads="1"/>
          </p:cNvSpPr>
          <p:nvPr>
            <p:ph type="title"/>
          </p:nvPr>
        </p:nvSpPr>
        <p:spPr>
          <a:xfrm>
            <a:off x="266700" y="1260475"/>
            <a:ext cx="7862888" cy="415925"/>
          </a:xfrm>
        </p:spPr>
        <p:txBody>
          <a:bodyPr/>
          <a:lstStyle/>
          <a:p>
            <a:pPr algn="l" eaLnBrk="1" hangingPunct="1"/>
            <a:r>
              <a:rPr lang="en-US" altLang="ko-KR" sz="2200" b="1" smtClean="0">
                <a:solidFill>
                  <a:srgbClr val="000000"/>
                </a:solidFill>
                <a:ea typeface="굴림" pitchFamily="34" charset="-127"/>
              </a:rPr>
              <a:t>2.2. Các dụng cụ, thiết bị thông dụng</a:t>
            </a:r>
            <a:endParaRPr lang="en-US" altLang="fr-FR" sz="2200" b="1" smtClean="0">
              <a:solidFill>
                <a:srgbClr val="000000"/>
              </a:solidFill>
              <a:ea typeface="굴림" pitchFamily="34" charset="-127"/>
            </a:endParaRPr>
          </a:p>
        </p:txBody>
      </p:sp>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1371600" cy="1828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28800"/>
            <a:ext cx="657542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3889375"/>
            <a:ext cx="1455737"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7150" y="3540125"/>
            <a:ext cx="5861050" cy="28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1741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17413" name="Rectangle 2"/>
          <p:cNvSpPr>
            <a:spLocks noGrp="1" noChangeArrowheads="1"/>
          </p:cNvSpPr>
          <p:nvPr>
            <p:ph type="title"/>
          </p:nvPr>
        </p:nvSpPr>
        <p:spPr>
          <a:xfrm>
            <a:off x="266700" y="1260475"/>
            <a:ext cx="7862888" cy="415925"/>
          </a:xfrm>
        </p:spPr>
        <p:txBody>
          <a:bodyPr/>
          <a:lstStyle/>
          <a:p>
            <a:pPr algn="l" eaLnBrk="1" hangingPunct="1"/>
            <a:r>
              <a:rPr lang="en-US" altLang="ko-KR" sz="2200" b="1" smtClean="0">
                <a:solidFill>
                  <a:srgbClr val="000000"/>
                </a:solidFill>
                <a:ea typeface="굴림" pitchFamily="34" charset="-127"/>
              </a:rPr>
              <a:t>2.2. Các dụng cụ, thiết bị thông dụng</a:t>
            </a:r>
            <a:endParaRPr lang="en-US" altLang="fr-FR" sz="2200" b="1" smtClean="0">
              <a:solidFill>
                <a:srgbClr val="000000"/>
              </a:solidFill>
              <a:ea typeface="굴림" pitchFamily="34" charset="-127"/>
            </a:endParaRP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2450"/>
            <a:ext cx="2667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825" y="1822450"/>
            <a:ext cx="22860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1038" y="1981200"/>
            <a:ext cx="3170237"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18436"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18437" name="Rectangle 2"/>
          <p:cNvSpPr>
            <a:spLocks noGrp="1" noChangeArrowheads="1"/>
          </p:cNvSpPr>
          <p:nvPr>
            <p:ph type="title"/>
          </p:nvPr>
        </p:nvSpPr>
        <p:spPr>
          <a:xfrm>
            <a:off x="266700" y="1260475"/>
            <a:ext cx="7862888" cy="415925"/>
          </a:xfrm>
        </p:spPr>
        <p:txBody>
          <a:bodyPr/>
          <a:lstStyle/>
          <a:p>
            <a:pPr algn="l" eaLnBrk="1" hangingPunct="1"/>
            <a:r>
              <a:rPr lang="en-US" altLang="ko-KR" sz="2200" b="1" smtClean="0">
                <a:solidFill>
                  <a:srgbClr val="000000"/>
                </a:solidFill>
                <a:ea typeface="굴림" pitchFamily="34" charset="-127"/>
              </a:rPr>
              <a:t>2.2. Các dụng cụ, thiết bị thông dụng</a:t>
            </a:r>
            <a:endParaRPr lang="en-US" altLang="fr-FR" sz="2200" b="1" smtClean="0">
              <a:solidFill>
                <a:srgbClr val="000000"/>
              </a:solidFill>
              <a:ea typeface="굴림" pitchFamily="34" charset="-127"/>
            </a:endParaRPr>
          </a:p>
        </p:txBody>
      </p:sp>
      <p:pic>
        <p:nvPicPr>
          <p:cNvPr id="1843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828800"/>
            <a:ext cx="54292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14525"/>
            <a:ext cx="17557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550" y="1914525"/>
            <a:ext cx="1568450"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933575"/>
            <a:ext cx="2341563"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1963" y="4495800"/>
            <a:ext cx="27924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5425" y="4038600"/>
            <a:ext cx="21066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1946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19461" name="Rectangle 2"/>
          <p:cNvSpPr>
            <a:spLocks noGrp="1" noChangeArrowheads="1"/>
          </p:cNvSpPr>
          <p:nvPr>
            <p:ph type="title"/>
          </p:nvPr>
        </p:nvSpPr>
        <p:spPr>
          <a:xfrm>
            <a:off x="266700" y="1260475"/>
            <a:ext cx="7862888" cy="415925"/>
          </a:xfrm>
        </p:spPr>
        <p:txBody>
          <a:bodyPr/>
          <a:lstStyle/>
          <a:p>
            <a:pPr algn="l" eaLnBrk="1" hangingPunct="1"/>
            <a:r>
              <a:rPr lang="en-US" altLang="ko-KR" sz="2200" b="1" smtClean="0">
                <a:solidFill>
                  <a:srgbClr val="000000"/>
                </a:solidFill>
                <a:ea typeface="굴림" pitchFamily="34" charset="-127"/>
              </a:rPr>
              <a:t>2.2. Các dụng cụ, thiết bị thông dụng</a:t>
            </a:r>
            <a:endParaRPr lang="en-US" altLang="fr-FR" sz="2200" b="1" smtClean="0">
              <a:solidFill>
                <a:srgbClr val="000000"/>
              </a:solidFill>
              <a:ea typeface="굴림" pitchFamily="34" charset="-127"/>
            </a:endParaRP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7988"/>
            <a:ext cx="594360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86200"/>
            <a:ext cx="2703513" cy="26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60788"/>
            <a:ext cx="26289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0484"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20485" name="Rectangle 2"/>
          <p:cNvSpPr>
            <a:spLocks noGrp="1" noChangeArrowheads="1"/>
          </p:cNvSpPr>
          <p:nvPr>
            <p:ph type="title"/>
          </p:nvPr>
        </p:nvSpPr>
        <p:spPr>
          <a:xfrm>
            <a:off x="266700" y="1260475"/>
            <a:ext cx="7862888" cy="415925"/>
          </a:xfrm>
        </p:spPr>
        <p:txBody>
          <a:bodyPr/>
          <a:lstStyle/>
          <a:p>
            <a:pPr algn="l" eaLnBrk="1" hangingPunct="1"/>
            <a:r>
              <a:rPr lang="en-US" altLang="ko-KR" sz="2200" b="1" smtClean="0">
                <a:solidFill>
                  <a:srgbClr val="000000"/>
                </a:solidFill>
                <a:ea typeface="굴림" pitchFamily="34" charset="-127"/>
              </a:rPr>
              <a:t>2.3. Các khái niệm cơ bản</a:t>
            </a:r>
            <a:endParaRPr lang="en-US" altLang="fr-FR" sz="2200" b="1" smtClean="0">
              <a:solidFill>
                <a:srgbClr val="000000"/>
              </a:solidFill>
              <a:ea typeface="굴림" pitchFamily="34" charset="-127"/>
            </a:endParaRPr>
          </a:p>
        </p:txBody>
      </p:sp>
      <p:sp>
        <p:nvSpPr>
          <p:cNvPr id="20486" name="TextBox 9"/>
          <p:cNvSpPr txBox="1">
            <a:spLocks noChangeArrowheads="1"/>
          </p:cNvSpPr>
          <p:nvPr/>
        </p:nvSpPr>
        <p:spPr bwMode="auto">
          <a:xfrm>
            <a:off x="304800" y="1600200"/>
            <a:ext cx="86868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lnSpc>
                <a:spcPct val="120000"/>
              </a:lnSpc>
            </a:pPr>
            <a:r>
              <a:rPr lang="en-US" altLang="fr-FR" sz="2200" b="1" i="1">
                <a:latin typeface="Times New Roman" pitchFamily="18" charset="0"/>
                <a:cs typeface="Times New Roman" pitchFamily="18" charset="0"/>
              </a:rPr>
              <a:t>2.3.1. Sự chuẩn độ</a:t>
            </a:r>
            <a:r>
              <a:rPr lang="en-US" altLang="fr-FR" sz="2200">
                <a:latin typeface="Times New Roman" pitchFamily="18" charset="0"/>
                <a:cs typeface="Times New Roman" pitchFamily="18" charset="0"/>
              </a:rPr>
              <a:t>: là sự thêm từ từ dung dịch chuẩn (thuốc thử) chứa trong buret vào dung dịch chất định phân chứa ở bình tam giác hoặc cốc.</a:t>
            </a:r>
          </a:p>
          <a:p>
            <a:pPr marL="0" lvl="3" algn="just" eaLnBrk="1" hangingPunct="1">
              <a:lnSpc>
                <a:spcPct val="120000"/>
              </a:lnSpc>
            </a:pPr>
            <a:r>
              <a:rPr lang="en-US" altLang="fr-FR" sz="2200" b="1" i="1">
                <a:latin typeface="Times New Roman" pitchFamily="18" charset="0"/>
                <a:cs typeface="Times New Roman" pitchFamily="18" charset="0"/>
              </a:rPr>
              <a:t>2.3.2. Phân loại dung dịch chuẩn</a:t>
            </a:r>
            <a:r>
              <a:rPr lang="en-US" altLang="fr-FR" sz="2200">
                <a:latin typeface="Times New Roman" pitchFamily="18" charset="0"/>
                <a:cs typeface="Times New Roman" pitchFamily="18" charset="0"/>
              </a:rPr>
              <a:t>: </a:t>
            </a:r>
          </a:p>
          <a:p>
            <a:pPr marL="0" lvl="3" algn="just" eaLnBrk="1" hangingPunct="1">
              <a:lnSpc>
                <a:spcPct val="120000"/>
              </a:lnSpc>
              <a:buFont typeface="Wingdings" pitchFamily="2" charset="2"/>
              <a:buChar char="Ø"/>
            </a:pPr>
            <a:r>
              <a:rPr lang="en-US" altLang="fr-FR" sz="2200">
                <a:latin typeface="Times New Roman" pitchFamily="18" charset="0"/>
                <a:cs typeface="Times New Roman" pitchFamily="18" charset="0"/>
              </a:rPr>
              <a:t> </a:t>
            </a:r>
            <a:r>
              <a:rPr lang="en-US" altLang="fr-FR" sz="2200" i="1">
                <a:latin typeface="Times New Roman" pitchFamily="18" charset="0"/>
                <a:cs typeface="Times New Roman" pitchFamily="18" charset="0"/>
              </a:rPr>
              <a:t>Dung dịch chuẩn gốc</a:t>
            </a:r>
            <a:r>
              <a:rPr lang="en-US" altLang="fr-FR" sz="2200">
                <a:latin typeface="Times New Roman" pitchFamily="18" charset="0"/>
                <a:cs typeface="Times New Roman" pitchFamily="18" charset="0"/>
              </a:rPr>
              <a:t>: là dung dịch được pha chế từ chất gốc, chất gốc phải thỏa mãn các điều kiện: </a:t>
            </a:r>
          </a:p>
          <a:p>
            <a:pPr marL="0" lvl="3" algn="just" eaLnBrk="1" hangingPunct="1">
              <a:lnSpc>
                <a:spcPct val="120000"/>
              </a:lnSpc>
            </a:pPr>
            <a:r>
              <a:rPr lang="en-US" altLang="fr-FR" sz="2200">
                <a:latin typeface="Times New Roman" pitchFamily="18" charset="0"/>
                <a:cs typeface="Times New Roman" pitchFamily="18" charset="0"/>
              </a:rPr>
              <a:t>- Phải tinh khiết, tạp chất không vượt quá 0,1%, có thể kết tinh lại và sấy khô ở một nhiệt độ xác định;</a:t>
            </a:r>
          </a:p>
          <a:p>
            <a:pPr marL="0" lvl="3" algn="just" eaLnBrk="1" hangingPunct="1">
              <a:lnSpc>
                <a:spcPct val="120000"/>
              </a:lnSpc>
            </a:pPr>
            <a:r>
              <a:rPr lang="en-US" altLang="fr-FR" sz="2200">
                <a:latin typeface="Times New Roman" pitchFamily="18" charset="0"/>
                <a:cs typeface="Times New Roman" pitchFamily="18" charset="0"/>
              </a:rPr>
              <a:t>- Phản ứng đúng với công thức đã cho trước và kể cả số phân tử nước;</a:t>
            </a:r>
          </a:p>
          <a:p>
            <a:pPr marL="0" lvl="3" algn="just" eaLnBrk="1" hangingPunct="1">
              <a:lnSpc>
                <a:spcPct val="120000"/>
              </a:lnSpc>
            </a:pPr>
            <a:r>
              <a:rPr lang="en-US" altLang="fr-FR" sz="2200">
                <a:latin typeface="Times New Roman" pitchFamily="18" charset="0"/>
                <a:cs typeface="Times New Roman" pitchFamily="18" charset="0"/>
              </a:rPr>
              <a:t>- Chất gốc và dung dịch của nó phải bền trong thời gian bảo quản;</a:t>
            </a:r>
          </a:p>
          <a:p>
            <a:pPr marL="0" lvl="3" algn="just" eaLnBrk="1" hangingPunct="1">
              <a:lnSpc>
                <a:spcPct val="120000"/>
              </a:lnSpc>
            </a:pPr>
            <a:r>
              <a:rPr lang="en-US" altLang="fr-FR" sz="2200">
                <a:latin typeface="Times New Roman" pitchFamily="18" charset="0"/>
                <a:cs typeface="Times New Roman" pitchFamily="18" charset="0"/>
              </a:rPr>
              <a:t>- Khối lượng phân tử càng lớn càng tốt;</a:t>
            </a:r>
          </a:p>
          <a:p>
            <a:pPr marL="0" lvl="3" algn="just" eaLnBrk="1" hangingPunct="1">
              <a:lnSpc>
                <a:spcPct val="120000"/>
              </a:lnSpc>
            </a:pPr>
            <a:r>
              <a:rPr lang="en-US" altLang="fr-FR" sz="2200">
                <a:latin typeface="Times New Roman" pitchFamily="18" charset="0"/>
                <a:cs typeface="Times New Roman" pitchFamily="18" charset="0"/>
              </a:rPr>
              <a:t>- Dung dịch chuẩn gốc sau khi pha xong có nồng độ chính xác và dùng nó để chuẩn hóa lại nồng độ của các dung dịch khác.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1508"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8" name="TextBox 7"/>
          <p:cNvSpPr txBox="1">
            <a:spLocks noChangeArrowheads="1"/>
          </p:cNvSpPr>
          <p:nvPr/>
        </p:nvSpPr>
        <p:spPr bwMode="auto">
          <a:xfrm>
            <a:off x="304800" y="1295400"/>
            <a:ext cx="86868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342900" lvl="3" indent="-342900">
              <a:lnSpc>
                <a:spcPct val="120000"/>
              </a:lnSpc>
              <a:buFont typeface="Wingdings" pitchFamily="2" charset="2"/>
              <a:buChar char="v"/>
              <a:defRPr/>
            </a:pPr>
            <a:r>
              <a:rPr lang="en-US" altLang="fr-FR" sz="2200" dirty="0" err="1" smtClean="0">
                <a:latin typeface="Times New Roman" pitchFamily="18" charset="0"/>
                <a:cs typeface="Times New Roman" pitchFamily="18" charset="0"/>
              </a:rPr>
              <a:t>Cách</a:t>
            </a:r>
            <a:r>
              <a:rPr lang="en-US" altLang="fr-FR" sz="2200" dirty="0" smtClean="0">
                <a:latin typeface="Times New Roman" pitchFamily="18" charset="0"/>
                <a:cs typeface="Times New Roman" pitchFamily="18" charset="0"/>
              </a:rPr>
              <a:t> </a:t>
            </a:r>
            <a:r>
              <a:rPr lang="en-US" altLang="fr-FR" sz="2200" dirty="0" err="1" smtClean="0">
                <a:latin typeface="Times New Roman" pitchFamily="18" charset="0"/>
                <a:cs typeface="Times New Roman" pitchFamily="18" charset="0"/>
              </a:rPr>
              <a:t>pha</a:t>
            </a:r>
            <a:r>
              <a:rPr lang="en-US" altLang="fr-FR" sz="2200" dirty="0" smtClean="0">
                <a:latin typeface="Times New Roman" pitchFamily="18" charset="0"/>
                <a:cs typeface="Times New Roman" pitchFamily="18" charset="0"/>
              </a:rPr>
              <a:t> dung </a:t>
            </a:r>
            <a:r>
              <a:rPr lang="en-US" altLang="fr-FR" sz="2200" dirty="0" err="1" smtClean="0">
                <a:latin typeface="Times New Roman" pitchFamily="18" charset="0"/>
                <a:cs typeface="Times New Roman" pitchFamily="18" charset="0"/>
              </a:rPr>
              <a:t>dịch</a:t>
            </a:r>
            <a:r>
              <a:rPr lang="en-US" altLang="fr-FR" sz="2200" dirty="0" smtClean="0">
                <a:latin typeface="Times New Roman" pitchFamily="18" charset="0"/>
                <a:cs typeface="Times New Roman" pitchFamily="18" charset="0"/>
              </a:rPr>
              <a:t> </a:t>
            </a:r>
            <a:r>
              <a:rPr lang="en-US" altLang="fr-FR" sz="2200" dirty="0" err="1" smtClean="0">
                <a:latin typeface="Times New Roman" pitchFamily="18" charset="0"/>
                <a:cs typeface="Times New Roman" pitchFamily="18" charset="0"/>
              </a:rPr>
              <a:t>chuẩn</a:t>
            </a:r>
            <a:r>
              <a:rPr lang="en-US" altLang="fr-FR" sz="2200" dirty="0" smtClean="0">
                <a:latin typeface="Times New Roman" pitchFamily="18" charset="0"/>
                <a:cs typeface="Times New Roman" pitchFamily="18" charset="0"/>
              </a:rPr>
              <a:t> </a:t>
            </a:r>
            <a:r>
              <a:rPr lang="en-US" altLang="fr-FR" sz="2200" dirty="0" err="1" smtClean="0">
                <a:latin typeface="Times New Roman" pitchFamily="18" charset="0"/>
                <a:cs typeface="Times New Roman" pitchFamily="18" charset="0"/>
              </a:rPr>
              <a:t>gốc</a:t>
            </a:r>
            <a:r>
              <a:rPr lang="en-US" altLang="fr-FR" sz="2200" dirty="0" smtClean="0">
                <a:latin typeface="Times New Roman" pitchFamily="18" charset="0"/>
                <a:cs typeface="Times New Roman" pitchFamily="18" charset="0"/>
              </a:rPr>
              <a:t>: </a:t>
            </a:r>
          </a:p>
          <a:p>
            <a:pPr marL="0" lvl="3">
              <a:lnSpc>
                <a:spcPct val="120000"/>
              </a:lnSpc>
              <a:defRPr/>
            </a:pPr>
            <a:r>
              <a:rPr lang="en-US" sz="2200" dirty="0" smtClean="0">
                <a:latin typeface="Times New Roman" pitchFamily="18" charset="0"/>
                <a:cs typeface="Times New Roman" pitchFamily="18" charset="0"/>
              </a:rPr>
              <a:t>- </a:t>
            </a:r>
            <a:r>
              <a:rPr lang="en-US" dirty="0" err="1" smtClean="0"/>
              <a:t>Cân</a:t>
            </a:r>
            <a:r>
              <a:rPr lang="en-US" dirty="0" smtClean="0"/>
              <a:t> </a:t>
            </a:r>
            <a:r>
              <a:rPr lang="en-US" dirty="0" err="1" smtClean="0"/>
              <a:t>lượng</a:t>
            </a:r>
            <a:r>
              <a:rPr lang="en-US" dirty="0" smtClean="0"/>
              <a:t> </a:t>
            </a:r>
            <a:r>
              <a:rPr lang="en-US" dirty="0" err="1" smtClean="0"/>
              <a:t>chất</a:t>
            </a:r>
            <a:r>
              <a:rPr lang="en-US" dirty="0" smtClean="0"/>
              <a:t> </a:t>
            </a:r>
            <a:r>
              <a:rPr lang="en-US" dirty="0" err="1" smtClean="0"/>
              <a:t>chuẩn</a:t>
            </a:r>
            <a:r>
              <a:rPr lang="en-US" dirty="0" smtClean="0"/>
              <a:t> </a:t>
            </a:r>
            <a:r>
              <a:rPr lang="en-US" dirty="0" err="1" smtClean="0"/>
              <a:t>gốc</a:t>
            </a:r>
            <a:r>
              <a:rPr lang="en-US" dirty="0" smtClean="0"/>
              <a:t> </a:t>
            </a:r>
            <a:r>
              <a:rPr lang="en-US" dirty="0" err="1" smtClean="0"/>
              <a:t>chính</a:t>
            </a:r>
            <a:r>
              <a:rPr lang="en-US" dirty="0" smtClean="0"/>
              <a:t> </a:t>
            </a:r>
            <a:r>
              <a:rPr lang="en-US" dirty="0" err="1" smtClean="0"/>
              <a:t>xác</a:t>
            </a:r>
            <a:r>
              <a:rPr lang="en-US" dirty="0" smtClean="0"/>
              <a:t> </a:t>
            </a:r>
            <a:r>
              <a:rPr lang="en-US" dirty="0" err="1" smtClean="0"/>
              <a:t>gần</a:t>
            </a:r>
            <a:r>
              <a:rPr lang="en-US" dirty="0" smtClean="0"/>
              <a:t> </a:t>
            </a:r>
            <a:r>
              <a:rPr lang="en-US" dirty="0" err="1" smtClean="0"/>
              <a:t>đúng</a:t>
            </a:r>
            <a:r>
              <a:rPr lang="en-US" dirty="0" smtClean="0"/>
              <a:t> </a:t>
            </a:r>
            <a:r>
              <a:rPr lang="en-US" dirty="0" err="1" smtClean="0"/>
              <a:t>trên</a:t>
            </a:r>
            <a:r>
              <a:rPr lang="en-US" dirty="0" smtClean="0"/>
              <a:t> </a:t>
            </a:r>
            <a:r>
              <a:rPr lang="en-US" dirty="0" err="1" smtClean="0"/>
              <a:t>cân</a:t>
            </a:r>
            <a:r>
              <a:rPr lang="en-US" dirty="0" smtClean="0"/>
              <a:t> </a:t>
            </a:r>
            <a:r>
              <a:rPr lang="en-US" dirty="0" err="1" smtClean="0"/>
              <a:t>phân</a:t>
            </a:r>
            <a:r>
              <a:rPr lang="en-US" dirty="0" smtClean="0"/>
              <a:t> </a:t>
            </a:r>
            <a:r>
              <a:rPr lang="en-US" dirty="0" err="1" smtClean="0"/>
              <a:t>tích</a:t>
            </a:r>
            <a:r>
              <a:rPr lang="en-US" dirty="0" smtClean="0"/>
              <a:t> </a:t>
            </a:r>
            <a:r>
              <a:rPr lang="en-US" dirty="0" err="1" smtClean="0"/>
              <a:t>rồi</a:t>
            </a:r>
            <a:r>
              <a:rPr lang="en-US" dirty="0" smtClean="0"/>
              <a:t> </a:t>
            </a:r>
            <a:r>
              <a:rPr lang="en-US" dirty="0" err="1" smtClean="0"/>
              <a:t>đem</a:t>
            </a:r>
            <a:r>
              <a:rPr lang="en-US" dirty="0" smtClean="0"/>
              <a:t> </a:t>
            </a:r>
            <a:r>
              <a:rPr lang="en-US" dirty="0" err="1" smtClean="0"/>
              <a:t>pha</a:t>
            </a:r>
            <a:r>
              <a:rPr lang="en-US" dirty="0" smtClean="0"/>
              <a:t> </a:t>
            </a:r>
            <a:r>
              <a:rPr lang="en-US" dirty="0" err="1" smtClean="0"/>
              <a:t>với</a:t>
            </a:r>
            <a:r>
              <a:rPr lang="en-US" dirty="0" smtClean="0"/>
              <a:t> </a:t>
            </a:r>
            <a:r>
              <a:rPr lang="en-US" dirty="0" err="1" smtClean="0"/>
              <a:t>nước</a:t>
            </a:r>
            <a:r>
              <a:rPr lang="en-US" dirty="0" smtClean="0"/>
              <a:t> </a:t>
            </a:r>
            <a:r>
              <a:rPr lang="en-US" dirty="0" err="1" smtClean="0"/>
              <a:t>cất</a:t>
            </a:r>
            <a:r>
              <a:rPr lang="en-US" dirty="0" smtClean="0"/>
              <a:t> </a:t>
            </a:r>
            <a:r>
              <a:rPr lang="en-US" dirty="0" err="1" smtClean="0"/>
              <a:t>trong</a:t>
            </a:r>
            <a:r>
              <a:rPr lang="en-US" dirty="0" smtClean="0"/>
              <a:t> </a:t>
            </a:r>
            <a:r>
              <a:rPr lang="en-US" dirty="0" err="1" smtClean="0"/>
              <a:t>bình</a:t>
            </a:r>
            <a:r>
              <a:rPr lang="en-US" dirty="0" smtClean="0"/>
              <a:t> </a:t>
            </a:r>
            <a:r>
              <a:rPr lang="en-US" dirty="0" err="1" smtClean="0"/>
              <a:t>định</a:t>
            </a:r>
            <a:r>
              <a:rPr lang="en-US" dirty="0" smtClean="0"/>
              <a:t> </a:t>
            </a:r>
            <a:r>
              <a:rPr lang="en-US" dirty="0" err="1" smtClean="0"/>
              <a:t>mức</a:t>
            </a:r>
            <a:r>
              <a:rPr lang="en-US" dirty="0" smtClean="0"/>
              <a:t>;</a:t>
            </a:r>
          </a:p>
          <a:p>
            <a:pPr marL="0" lvl="3">
              <a:lnSpc>
                <a:spcPct val="120000"/>
              </a:lnSpc>
              <a:defRPr/>
            </a:pPr>
            <a:r>
              <a:rPr lang="en-US" dirty="0" smtClean="0"/>
              <a:t>- </a:t>
            </a:r>
            <a:r>
              <a:rPr lang="en-US" dirty="0" err="1" smtClean="0"/>
              <a:t>Pha</a:t>
            </a:r>
            <a:r>
              <a:rPr lang="en-US" dirty="0" smtClean="0"/>
              <a:t> </a:t>
            </a:r>
            <a:r>
              <a:rPr lang="en-US" dirty="0" err="1" smtClean="0"/>
              <a:t>từ</a:t>
            </a:r>
            <a:r>
              <a:rPr lang="en-US" dirty="0" smtClean="0"/>
              <a:t> </a:t>
            </a:r>
            <a:r>
              <a:rPr lang="en-US" dirty="0" err="1" smtClean="0"/>
              <a:t>Fixanal</a:t>
            </a:r>
            <a:r>
              <a:rPr lang="en-US" dirty="0" smtClean="0"/>
              <a:t>: </a:t>
            </a:r>
            <a:r>
              <a:rPr lang="en-US" dirty="0" err="1" smtClean="0"/>
              <a:t>chứa</a:t>
            </a:r>
            <a:r>
              <a:rPr lang="en-US" dirty="0" smtClean="0"/>
              <a:t> </a:t>
            </a:r>
            <a:r>
              <a:rPr lang="en-US" dirty="0" err="1" smtClean="0"/>
              <a:t>sẵn</a:t>
            </a:r>
            <a:r>
              <a:rPr lang="en-US" dirty="0" smtClean="0"/>
              <a:t> </a:t>
            </a:r>
            <a:r>
              <a:rPr lang="en-US" dirty="0" err="1" smtClean="0"/>
              <a:t>một</a:t>
            </a:r>
            <a:r>
              <a:rPr lang="en-US" dirty="0" smtClean="0"/>
              <a:t> </a:t>
            </a:r>
            <a:r>
              <a:rPr lang="en-US" dirty="0" err="1" smtClean="0"/>
              <a:t>lượng</a:t>
            </a:r>
            <a:r>
              <a:rPr lang="en-US" dirty="0" smtClean="0"/>
              <a:t> </a:t>
            </a:r>
            <a:r>
              <a:rPr lang="en-US" dirty="0" err="1" smtClean="0"/>
              <a:t>chất</a:t>
            </a:r>
            <a:r>
              <a:rPr lang="en-US" dirty="0" smtClean="0"/>
              <a:t> </a:t>
            </a:r>
            <a:r>
              <a:rPr lang="en-US" dirty="0" err="1" smtClean="0"/>
              <a:t>gốc</a:t>
            </a:r>
            <a:r>
              <a:rPr lang="en-US" dirty="0" smtClean="0"/>
              <a:t> </a:t>
            </a:r>
            <a:r>
              <a:rPr lang="en-US" dirty="0" err="1" smtClean="0"/>
              <a:t>trong</a:t>
            </a:r>
            <a:r>
              <a:rPr lang="en-US" dirty="0" smtClean="0"/>
              <a:t> </a:t>
            </a:r>
            <a:r>
              <a:rPr lang="en-US" dirty="0" err="1" smtClean="0"/>
              <a:t>đó</a:t>
            </a:r>
            <a:r>
              <a:rPr lang="en-US" dirty="0" smtClean="0"/>
              <a:t>, </a:t>
            </a:r>
            <a:r>
              <a:rPr lang="en-US" dirty="0" err="1" smtClean="0"/>
              <a:t>rồi</a:t>
            </a:r>
            <a:r>
              <a:rPr lang="en-US" dirty="0" smtClean="0"/>
              <a:t> </a:t>
            </a:r>
            <a:r>
              <a:rPr lang="en-US" dirty="0" err="1" smtClean="0"/>
              <a:t>đem</a:t>
            </a:r>
            <a:r>
              <a:rPr lang="en-US" dirty="0" smtClean="0"/>
              <a:t> </a:t>
            </a:r>
            <a:r>
              <a:rPr lang="en-US" dirty="0" err="1" smtClean="0"/>
              <a:t>pha</a:t>
            </a:r>
            <a:r>
              <a:rPr lang="en-US" dirty="0" smtClean="0"/>
              <a:t> </a:t>
            </a:r>
            <a:r>
              <a:rPr lang="en-US" dirty="0" err="1" smtClean="0"/>
              <a:t>với</a:t>
            </a:r>
            <a:r>
              <a:rPr lang="en-US" dirty="0" smtClean="0"/>
              <a:t> </a:t>
            </a:r>
            <a:r>
              <a:rPr lang="en-US" dirty="0" err="1" smtClean="0"/>
              <a:t>nước</a:t>
            </a:r>
            <a:r>
              <a:rPr lang="en-US" dirty="0" smtClean="0"/>
              <a:t> </a:t>
            </a:r>
            <a:r>
              <a:rPr lang="en-US" dirty="0" err="1" smtClean="0"/>
              <a:t>thành</a:t>
            </a:r>
            <a:r>
              <a:rPr lang="en-US" dirty="0" smtClean="0"/>
              <a:t> 1L dung </a:t>
            </a:r>
            <a:r>
              <a:rPr lang="en-US" dirty="0" err="1" smtClean="0"/>
              <a:t>dịch</a:t>
            </a:r>
            <a:r>
              <a:rPr lang="en-US" dirty="0" smtClean="0"/>
              <a:t>, dung </a:t>
            </a:r>
            <a:r>
              <a:rPr lang="en-US" dirty="0" err="1" smtClean="0"/>
              <a:t>dịch</a:t>
            </a:r>
            <a:r>
              <a:rPr lang="en-US" dirty="0" smtClean="0"/>
              <a:t> </a:t>
            </a:r>
            <a:r>
              <a:rPr lang="en-US" dirty="0" err="1" smtClean="0"/>
              <a:t>sẽ</a:t>
            </a:r>
            <a:r>
              <a:rPr lang="en-US" dirty="0" smtClean="0"/>
              <a:t> </a:t>
            </a:r>
            <a:r>
              <a:rPr lang="en-US" dirty="0" err="1" smtClean="0"/>
              <a:t>có</a:t>
            </a:r>
            <a:r>
              <a:rPr lang="en-US" dirty="0" smtClean="0"/>
              <a:t> </a:t>
            </a:r>
            <a:r>
              <a:rPr lang="en-US" dirty="0" err="1" smtClean="0"/>
              <a:t>nồng</a:t>
            </a:r>
            <a:r>
              <a:rPr lang="en-US" dirty="0" smtClean="0"/>
              <a:t> </a:t>
            </a:r>
            <a:r>
              <a:rPr lang="en-US" dirty="0" err="1" smtClean="0"/>
              <a:t>độ</a:t>
            </a:r>
            <a:r>
              <a:rPr lang="en-US" dirty="0" smtClean="0"/>
              <a:t> </a:t>
            </a:r>
            <a:r>
              <a:rPr lang="en-US" dirty="0" err="1" smtClean="0"/>
              <a:t>chính</a:t>
            </a:r>
            <a:r>
              <a:rPr lang="en-US" dirty="0" smtClean="0"/>
              <a:t> </a:t>
            </a:r>
            <a:r>
              <a:rPr lang="en-US" dirty="0" err="1" smtClean="0"/>
              <a:t>xác</a:t>
            </a:r>
            <a:r>
              <a:rPr lang="en-US" dirty="0" smtClean="0"/>
              <a:t> </a:t>
            </a:r>
            <a:r>
              <a:rPr lang="en-US" dirty="0" err="1" smtClean="0"/>
              <a:t>với</a:t>
            </a:r>
            <a:r>
              <a:rPr lang="en-US" dirty="0" smtClean="0"/>
              <a:t> </a:t>
            </a:r>
            <a:r>
              <a:rPr lang="en-US" dirty="0" err="1" smtClean="0"/>
              <a:t>nồng</a:t>
            </a:r>
            <a:r>
              <a:rPr lang="en-US" dirty="0" smtClean="0"/>
              <a:t> </a:t>
            </a:r>
            <a:r>
              <a:rPr lang="en-US" dirty="0" err="1" smtClean="0"/>
              <a:t>độ</a:t>
            </a:r>
            <a:r>
              <a:rPr lang="en-US" dirty="0" smtClean="0"/>
              <a:t> </a:t>
            </a:r>
            <a:r>
              <a:rPr lang="en-US" dirty="0" err="1" smtClean="0"/>
              <a:t>ghi</a:t>
            </a:r>
            <a:r>
              <a:rPr lang="en-US" dirty="0" smtClean="0"/>
              <a:t> </a:t>
            </a:r>
            <a:r>
              <a:rPr lang="en-US" dirty="0" err="1" smtClean="0"/>
              <a:t>trên</a:t>
            </a:r>
            <a:r>
              <a:rPr lang="en-US" dirty="0" smtClean="0"/>
              <a:t> </a:t>
            </a:r>
            <a:r>
              <a:rPr lang="en-US" dirty="0" err="1" smtClean="0"/>
              <a:t>ống</a:t>
            </a:r>
            <a:r>
              <a:rPr lang="en-US" dirty="0" smtClean="0"/>
              <a:t> </a:t>
            </a:r>
            <a:r>
              <a:rPr lang="en-US" dirty="0" err="1" smtClean="0"/>
              <a:t>Fixanal</a:t>
            </a:r>
            <a:r>
              <a:rPr lang="en-US" dirty="0" smtClean="0"/>
              <a:t>. </a:t>
            </a:r>
          </a:p>
          <a:p>
            <a:pPr marL="0" lvl="3">
              <a:lnSpc>
                <a:spcPct val="120000"/>
              </a:lnSpc>
              <a:defRPr/>
            </a:pPr>
            <a:r>
              <a:rPr lang="en-US" dirty="0" err="1" smtClean="0"/>
              <a:t>Tuy</a:t>
            </a:r>
            <a:r>
              <a:rPr lang="en-US" dirty="0" smtClean="0"/>
              <a:t> </a:t>
            </a:r>
            <a:r>
              <a:rPr lang="en-US" dirty="0" err="1" smtClean="0"/>
              <a:t>nhiên</a:t>
            </a:r>
            <a:r>
              <a:rPr lang="en-US" dirty="0" smtClean="0"/>
              <a:t>, </a:t>
            </a:r>
            <a:r>
              <a:rPr lang="en-US" dirty="0" err="1" smtClean="0"/>
              <a:t>phải</a:t>
            </a:r>
            <a:r>
              <a:rPr lang="en-US" dirty="0" smtClean="0"/>
              <a:t> </a:t>
            </a:r>
            <a:r>
              <a:rPr lang="en-US" dirty="0" err="1" smtClean="0"/>
              <a:t>bảo</a:t>
            </a:r>
            <a:r>
              <a:rPr lang="en-US" dirty="0" smtClean="0"/>
              <a:t> </a:t>
            </a:r>
            <a:r>
              <a:rPr lang="en-US" dirty="0" err="1" smtClean="0"/>
              <a:t>quản</a:t>
            </a:r>
            <a:r>
              <a:rPr lang="en-US" dirty="0" smtClean="0"/>
              <a:t> dung </a:t>
            </a:r>
            <a:r>
              <a:rPr lang="en-US" dirty="0" err="1" smtClean="0"/>
              <a:t>dịch</a:t>
            </a:r>
            <a:r>
              <a:rPr lang="en-US" dirty="0" smtClean="0"/>
              <a:t> </a:t>
            </a:r>
            <a:r>
              <a:rPr lang="en-US" dirty="0" err="1" smtClean="0"/>
              <a:t>vừa</a:t>
            </a:r>
            <a:r>
              <a:rPr lang="en-US" dirty="0" smtClean="0"/>
              <a:t> </a:t>
            </a:r>
            <a:r>
              <a:rPr lang="en-US" dirty="0" err="1" smtClean="0"/>
              <a:t>pha</a:t>
            </a:r>
            <a:r>
              <a:rPr lang="en-US" dirty="0" smtClean="0"/>
              <a:t>, </a:t>
            </a:r>
            <a:r>
              <a:rPr lang="en-US" dirty="0" err="1" smtClean="0"/>
              <a:t>tùy</a:t>
            </a:r>
            <a:r>
              <a:rPr lang="en-US" dirty="0" smtClean="0"/>
              <a:t> </a:t>
            </a:r>
            <a:r>
              <a:rPr lang="en-US" dirty="0" err="1" smtClean="0"/>
              <a:t>theo</a:t>
            </a:r>
            <a:r>
              <a:rPr lang="en-US" dirty="0" smtClean="0"/>
              <a:t> </a:t>
            </a:r>
            <a:r>
              <a:rPr lang="en-US" dirty="0" err="1" smtClean="0"/>
              <a:t>từng</a:t>
            </a:r>
            <a:r>
              <a:rPr lang="en-US" dirty="0" smtClean="0"/>
              <a:t> </a:t>
            </a:r>
            <a:r>
              <a:rPr lang="en-US" dirty="0" err="1" smtClean="0"/>
              <a:t>loại</a:t>
            </a:r>
            <a:r>
              <a:rPr lang="en-US" dirty="0" smtClean="0"/>
              <a:t> </a:t>
            </a:r>
            <a:r>
              <a:rPr lang="en-US" dirty="0" err="1" smtClean="0"/>
              <a:t>hợp</a:t>
            </a:r>
            <a:r>
              <a:rPr lang="en-US" dirty="0" smtClean="0"/>
              <a:t> </a:t>
            </a:r>
            <a:r>
              <a:rPr lang="en-US" dirty="0" err="1" smtClean="0"/>
              <a:t>chất</a:t>
            </a:r>
            <a:r>
              <a:rPr lang="en-US" dirty="0" smtClean="0"/>
              <a:t> </a:t>
            </a:r>
            <a:r>
              <a:rPr lang="en-US" dirty="0" err="1" smtClean="0"/>
              <a:t>mà</a:t>
            </a:r>
            <a:r>
              <a:rPr lang="en-US" dirty="0" smtClean="0"/>
              <a:t> </a:t>
            </a:r>
            <a:r>
              <a:rPr lang="en-US" dirty="0" err="1" smtClean="0"/>
              <a:t>có</a:t>
            </a:r>
            <a:r>
              <a:rPr lang="en-US" dirty="0" smtClean="0"/>
              <a:t> </a:t>
            </a:r>
            <a:r>
              <a:rPr lang="en-US" dirty="0" err="1" smtClean="0"/>
              <a:t>cách</a:t>
            </a:r>
            <a:r>
              <a:rPr lang="en-US" dirty="0" smtClean="0"/>
              <a:t> </a:t>
            </a:r>
            <a:r>
              <a:rPr lang="en-US" dirty="0" err="1" smtClean="0"/>
              <a:t>bảo</a:t>
            </a:r>
            <a:r>
              <a:rPr lang="en-US" dirty="0" smtClean="0"/>
              <a:t> </a:t>
            </a:r>
            <a:r>
              <a:rPr lang="en-US" dirty="0" err="1" smtClean="0"/>
              <a:t>quản</a:t>
            </a:r>
            <a:r>
              <a:rPr lang="en-US" dirty="0" smtClean="0"/>
              <a:t> </a:t>
            </a:r>
            <a:r>
              <a:rPr lang="en-US" dirty="0" err="1" smtClean="0"/>
              <a:t>khác</a:t>
            </a:r>
            <a:r>
              <a:rPr lang="en-US" dirty="0" smtClean="0"/>
              <a:t> </a:t>
            </a:r>
            <a:r>
              <a:rPr lang="en-US" dirty="0" err="1" smtClean="0"/>
              <a:t>nhau</a:t>
            </a:r>
            <a:r>
              <a:rPr lang="en-US" dirty="0" smtClean="0"/>
              <a:t>.</a:t>
            </a:r>
          </a:p>
          <a:p>
            <a:pPr algn="just">
              <a:lnSpc>
                <a:spcPct val="120000"/>
              </a:lnSpc>
              <a:buFont typeface="Wingdings" pitchFamily="2" charset="2"/>
              <a:buChar char="Ø"/>
              <a:defRPr/>
            </a:pPr>
            <a:r>
              <a:rPr lang="en-US" sz="2000" dirty="0" smtClean="0">
                <a:latin typeface="Arial" charset="0"/>
              </a:rPr>
              <a:t> </a:t>
            </a:r>
            <a:r>
              <a:rPr lang="en-US" sz="2000" i="1" dirty="0" smtClean="0">
                <a:latin typeface="Arial" charset="0"/>
              </a:rPr>
              <a:t>Dung </a:t>
            </a:r>
            <a:r>
              <a:rPr lang="en-US" sz="2000" i="1" dirty="0" err="1">
                <a:latin typeface="Arial" charset="0"/>
              </a:rPr>
              <a:t>dịch</a:t>
            </a:r>
            <a:r>
              <a:rPr lang="en-US" sz="2000" i="1" dirty="0">
                <a:latin typeface="Arial" charset="0"/>
              </a:rPr>
              <a:t> </a:t>
            </a:r>
            <a:r>
              <a:rPr lang="en-US" sz="2000" i="1" dirty="0" err="1">
                <a:latin typeface="Arial" charset="0"/>
              </a:rPr>
              <a:t>chuẩn</a:t>
            </a:r>
            <a:r>
              <a:rPr lang="en-US" sz="2000" i="1" dirty="0">
                <a:latin typeface="Arial" charset="0"/>
              </a:rPr>
              <a:t> </a:t>
            </a:r>
            <a:r>
              <a:rPr lang="en-US" sz="2000" i="1" dirty="0" err="1">
                <a:latin typeface="Arial" charset="0"/>
              </a:rPr>
              <a:t>làm</a:t>
            </a:r>
            <a:r>
              <a:rPr lang="en-US" sz="2000" i="1" dirty="0">
                <a:latin typeface="Arial" charset="0"/>
              </a:rPr>
              <a:t> </a:t>
            </a:r>
            <a:r>
              <a:rPr lang="en-US" sz="2000" i="1" dirty="0" err="1">
                <a:latin typeface="Arial" charset="0"/>
              </a:rPr>
              <a:t>việc</a:t>
            </a:r>
            <a:r>
              <a:rPr lang="en-US" sz="2000" dirty="0">
                <a:latin typeface="Arial" charset="0"/>
              </a:rPr>
              <a:t>: </a:t>
            </a:r>
            <a:r>
              <a:rPr lang="en-US" sz="2000" dirty="0" err="1">
                <a:latin typeface="Arial" charset="0"/>
              </a:rPr>
              <a:t>được</a:t>
            </a:r>
            <a:r>
              <a:rPr lang="en-US" sz="2000" dirty="0">
                <a:latin typeface="Arial" charset="0"/>
              </a:rPr>
              <a:t> </a:t>
            </a:r>
            <a:r>
              <a:rPr lang="en-US" sz="2000" dirty="0" err="1">
                <a:latin typeface="Arial" charset="0"/>
              </a:rPr>
              <a:t>chế</a:t>
            </a:r>
            <a:r>
              <a:rPr lang="en-US" sz="2000" dirty="0">
                <a:latin typeface="Arial" charset="0"/>
              </a:rPr>
              <a:t> </a:t>
            </a:r>
            <a:r>
              <a:rPr lang="en-US" sz="2000" dirty="0" err="1">
                <a:latin typeface="Arial" charset="0"/>
              </a:rPr>
              <a:t>tạo</a:t>
            </a:r>
            <a:r>
              <a:rPr lang="en-US" sz="2000" dirty="0">
                <a:latin typeface="Arial" charset="0"/>
              </a:rPr>
              <a:t> </a:t>
            </a:r>
            <a:r>
              <a:rPr lang="en-US" sz="2000" dirty="0" err="1">
                <a:latin typeface="Arial" charset="0"/>
              </a:rPr>
              <a:t>từ</a:t>
            </a:r>
            <a:r>
              <a:rPr lang="en-US" sz="2000" dirty="0">
                <a:latin typeface="Arial" charset="0"/>
              </a:rPr>
              <a:t> </a:t>
            </a:r>
            <a:r>
              <a:rPr lang="en-US" sz="2000" dirty="0" err="1">
                <a:latin typeface="Arial" charset="0"/>
              </a:rPr>
              <a:t>các</a:t>
            </a:r>
            <a:r>
              <a:rPr lang="en-US" sz="2000" dirty="0">
                <a:latin typeface="Arial" charset="0"/>
              </a:rPr>
              <a:t> </a:t>
            </a:r>
            <a:r>
              <a:rPr lang="en-US" sz="2000" dirty="0" err="1">
                <a:latin typeface="Arial" charset="0"/>
              </a:rPr>
              <a:t>chất</a:t>
            </a:r>
            <a:r>
              <a:rPr lang="en-US" sz="2000" dirty="0">
                <a:latin typeface="Arial" charset="0"/>
              </a:rPr>
              <a:t> </a:t>
            </a:r>
            <a:r>
              <a:rPr lang="en-US" sz="2000" dirty="0" err="1">
                <a:latin typeface="Arial" charset="0"/>
              </a:rPr>
              <a:t>không</a:t>
            </a:r>
            <a:r>
              <a:rPr lang="en-US" sz="2000" dirty="0">
                <a:latin typeface="Arial" charset="0"/>
              </a:rPr>
              <a:t> </a:t>
            </a:r>
            <a:r>
              <a:rPr lang="en-US" sz="2000" dirty="0" err="1">
                <a:latin typeface="Arial" charset="0"/>
              </a:rPr>
              <a:t>đáp</a:t>
            </a:r>
            <a:r>
              <a:rPr lang="en-US" sz="2000" dirty="0">
                <a:latin typeface="Arial" charset="0"/>
              </a:rPr>
              <a:t> </a:t>
            </a:r>
            <a:r>
              <a:rPr lang="en-US" sz="2000" dirty="0" err="1">
                <a:latin typeface="Arial" charset="0"/>
              </a:rPr>
              <a:t>ứng</a:t>
            </a:r>
            <a:r>
              <a:rPr lang="en-US" sz="2000" dirty="0">
                <a:latin typeface="Arial" charset="0"/>
              </a:rPr>
              <a:t> </a:t>
            </a:r>
            <a:r>
              <a:rPr lang="en-US" sz="2000" dirty="0" err="1">
                <a:latin typeface="Arial" charset="0"/>
              </a:rPr>
              <a:t>được</a:t>
            </a:r>
            <a:r>
              <a:rPr lang="en-US" sz="2000" dirty="0">
                <a:latin typeface="Arial" charset="0"/>
              </a:rPr>
              <a:t> </a:t>
            </a:r>
            <a:r>
              <a:rPr lang="en-US" sz="2000" dirty="0" err="1">
                <a:latin typeface="Arial" charset="0"/>
              </a:rPr>
              <a:t>điều</a:t>
            </a:r>
            <a:r>
              <a:rPr lang="en-US" sz="2000" dirty="0">
                <a:latin typeface="Arial" charset="0"/>
              </a:rPr>
              <a:t> </a:t>
            </a:r>
            <a:r>
              <a:rPr lang="en-US" sz="2000" dirty="0" err="1">
                <a:latin typeface="Arial" charset="0"/>
              </a:rPr>
              <a:t>kiện</a:t>
            </a:r>
            <a:r>
              <a:rPr lang="en-US" sz="2000" dirty="0">
                <a:latin typeface="Arial" charset="0"/>
              </a:rPr>
              <a:t> </a:t>
            </a:r>
            <a:r>
              <a:rPr lang="en-US" sz="2000" dirty="0" err="1">
                <a:latin typeface="Arial" charset="0"/>
              </a:rPr>
              <a:t>của</a:t>
            </a:r>
            <a:r>
              <a:rPr lang="en-US" sz="2000" dirty="0">
                <a:latin typeface="Arial" charset="0"/>
              </a:rPr>
              <a:t> </a:t>
            </a:r>
            <a:r>
              <a:rPr lang="en-US" sz="2000" dirty="0" err="1">
                <a:latin typeface="Arial" charset="0"/>
              </a:rPr>
              <a:t>chất</a:t>
            </a:r>
            <a:r>
              <a:rPr lang="en-US" sz="2000" dirty="0">
                <a:latin typeface="Arial" charset="0"/>
              </a:rPr>
              <a:t> </a:t>
            </a:r>
            <a:r>
              <a:rPr lang="en-US" sz="2000" dirty="0" err="1">
                <a:latin typeface="Arial" charset="0"/>
              </a:rPr>
              <a:t>gốc</a:t>
            </a:r>
            <a:r>
              <a:rPr lang="en-US" sz="2000" dirty="0">
                <a:latin typeface="Arial" charset="0"/>
              </a:rPr>
              <a:t>. </a:t>
            </a:r>
            <a:r>
              <a:rPr lang="en-US" sz="2000" dirty="0" err="1">
                <a:latin typeface="Arial" charset="0"/>
              </a:rPr>
              <a:t>Chỉ</a:t>
            </a:r>
            <a:r>
              <a:rPr lang="en-US" sz="2000" dirty="0">
                <a:latin typeface="Arial" charset="0"/>
              </a:rPr>
              <a:t> </a:t>
            </a:r>
            <a:r>
              <a:rPr lang="en-US" sz="2000" dirty="0" err="1">
                <a:latin typeface="Arial" charset="0"/>
              </a:rPr>
              <a:t>pha</a:t>
            </a:r>
            <a:r>
              <a:rPr lang="en-US" sz="2000" dirty="0">
                <a:latin typeface="Arial" charset="0"/>
              </a:rPr>
              <a:t> </a:t>
            </a:r>
            <a:r>
              <a:rPr lang="en-US" sz="2000" dirty="0" err="1">
                <a:latin typeface="Arial" charset="0"/>
              </a:rPr>
              <a:t>gần</a:t>
            </a:r>
            <a:r>
              <a:rPr lang="en-US" sz="2000" dirty="0">
                <a:latin typeface="Arial" charset="0"/>
              </a:rPr>
              <a:t> </a:t>
            </a:r>
            <a:r>
              <a:rPr lang="en-US" sz="2000" dirty="0" err="1">
                <a:latin typeface="Arial" charset="0"/>
              </a:rPr>
              <a:t>đúng</a:t>
            </a:r>
            <a:r>
              <a:rPr lang="en-US" sz="2000" dirty="0">
                <a:latin typeface="Arial" charset="0"/>
              </a:rPr>
              <a:t> (</a:t>
            </a:r>
            <a:r>
              <a:rPr lang="en-US" sz="2000" dirty="0" err="1">
                <a:latin typeface="Arial" charset="0"/>
              </a:rPr>
              <a:t>bằng</a:t>
            </a:r>
            <a:r>
              <a:rPr lang="en-US" sz="2000" dirty="0">
                <a:latin typeface="Arial" charset="0"/>
              </a:rPr>
              <a:t> </a:t>
            </a:r>
            <a:r>
              <a:rPr lang="en-US" sz="2000" dirty="0" err="1">
                <a:latin typeface="Arial" charset="0"/>
              </a:rPr>
              <a:t>ống</a:t>
            </a:r>
            <a:r>
              <a:rPr lang="en-US" sz="2000" dirty="0">
                <a:latin typeface="Arial" charset="0"/>
              </a:rPr>
              <a:t> </a:t>
            </a:r>
            <a:r>
              <a:rPr lang="en-US" sz="2000" dirty="0" err="1">
                <a:latin typeface="Arial" charset="0"/>
              </a:rPr>
              <a:t>đong</a:t>
            </a:r>
            <a:r>
              <a:rPr lang="en-US" sz="2000" dirty="0">
                <a:latin typeface="Arial" charset="0"/>
              </a:rPr>
              <a:t> </a:t>
            </a:r>
            <a:r>
              <a:rPr lang="en-US" sz="2000" dirty="0" err="1">
                <a:latin typeface="Arial" charset="0"/>
              </a:rPr>
              <a:t>hoặc</a:t>
            </a:r>
            <a:r>
              <a:rPr lang="en-US" sz="2000" dirty="0">
                <a:latin typeface="Arial" charset="0"/>
              </a:rPr>
              <a:t> </a:t>
            </a:r>
            <a:r>
              <a:rPr lang="en-US" sz="2000" dirty="0" err="1">
                <a:latin typeface="Arial" charset="0"/>
              </a:rPr>
              <a:t>cốc</a:t>
            </a:r>
            <a:r>
              <a:rPr lang="en-US" sz="2000" dirty="0">
                <a:latin typeface="Arial" charset="0"/>
              </a:rPr>
              <a:t> </a:t>
            </a:r>
            <a:r>
              <a:rPr lang="en-US" sz="2000" dirty="0" err="1">
                <a:latin typeface="Arial" charset="0"/>
              </a:rPr>
              <a:t>mà</a:t>
            </a:r>
            <a:r>
              <a:rPr lang="en-US" sz="2000" dirty="0">
                <a:latin typeface="Arial" charset="0"/>
              </a:rPr>
              <a:t> </a:t>
            </a:r>
            <a:r>
              <a:rPr lang="en-US" sz="2000" dirty="0" err="1">
                <a:latin typeface="Arial" charset="0"/>
              </a:rPr>
              <a:t>không</a:t>
            </a:r>
            <a:r>
              <a:rPr lang="en-US" sz="2000" dirty="0">
                <a:latin typeface="Arial" charset="0"/>
              </a:rPr>
              <a:t> </a:t>
            </a:r>
            <a:r>
              <a:rPr lang="en-US" sz="2000" dirty="0" err="1">
                <a:latin typeface="Arial" charset="0"/>
              </a:rPr>
              <a:t>cần</a:t>
            </a:r>
            <a:r>
              <a:rPr lang="en-US" sz="2000" dirty="0">
                <a:latin typeface="Arial" charset="0"/>
              </a:rPr>
              <a:t> </a:t>
            </a:r>
            <a:r>
              <a:rPr lang="en-US" sz="2000" dirty="0" err="1">
                <a:latin typeface="Arial" charset="0"/>
              </a:rPr>
              <a:t>dùng</a:t>
            </a:r>
            <a:r>
              <a:rPr lang="en-US" sz="2000" dirty="0">
                <a:latin typeface="Arial" charset="0"/>
              </a:rPr>
              <a:t> </a:t>
            </a:r>
            <a:r>
              <a:rPr lang="en-US" sz="2000" dirty="0" err="1">
                <a:latin typeface="Arial" charset="0"/>
              </a:rPr>
              <a:t>bình</a:t>
            </a:r>
            <a:r>
              <a:rPr lang="en-US" sz="2000" dirty="0">
                <a:latin typeface="Arial" charset="0"/>
              </a:rPr>
              <a:t> </a:t>
            </a:r>
            <a:r>
              <a:rPr lang="en-US" sz="2000" dirty="0" err="1">
                <a:latin typeface="Arial" charset="0"/>
              </a:rPr>
              <a:t>định</a:t>
            </a:r>
            <a:r>
              <a:rPr lang="en-US" sz="2000" dirty="0">
                <a:latin typeface="Arial" charset="0"/>
              </a:rPr>
              <a:t> </a:t>
            </a:r>
            <a:r>
              <a:rPr lang="en-US" sz="2000" dirty="0" err="1">
                <a:latin typeface="Arial" charset="0"/>
              </a:rPr>
              <a:t>mức</a:t>
            </a:r>
            <a:r>
              <a:rPr lang="en-US" sz="2000" dirty="0">
                <a:latin typeface="Arial" charset="0"/>
              </a:rPr>
              <a:t>). </a:t>
            </a:r>
            <a:r>
              <a:rPr lang="en-US" sz="2000" dirty="0" err="1">
                <a:latin typeface="Arial" charset="0"/>
              </a:rPr>
              <a:t>Sau</a:t>
            </a:r>
            <a:r>
              <a:rPr lang="en-US" sz="2000" dirty="0">
                <a:latin typeface="Arial" charset="0"/>
              </a:rPr>
              <a:t> </a:t>
            </a:r>
            <a:r>
              <a:rPr lang="en-US" sz="2000" dirty="0" err="1">
                <a:latin typeface="Arial" charset="0"/>
              </a:rPr>
              <a:t>đó</a:t>
            </a:r>
            <a:r>
              <a:rPr lang="en-US" sz="2000" dirty="0">
                <a:latin typeface="Arial" charset="0"/>
              </a:rPr>
              <a:t> </a:t>
            </a:r>
            <a:r>
              <a:rPr lang="en-US" sz="2000" dirty="0" err="1">
                <a:latin typeface="Arial" charset="0"/>
              </a:rPr>
              <a:t>dùng</a:t>
            </a:r>
            <a:r>
              <a:rPr lang="en-US" sz="2000" dirty="0">
                <a:latin typeface="Arial" charset="0"/>
              </a:rPr>
              <a:t> </a:t>
            </a:r>
            <a:r>
              <a:rPr lang="en-US" sz="2000" dirty="0" err="1">
                <a:latin typeface="Arial" charset="0"/>
              </a:rPr>
              <a:t>chất</a:t>
            </a:r>
            <a:r>
              <a:rPr lang="en-US" sz="2000" dirty="0">
                <a:latin typeface="Arial" charset="0"/>
              </a:rPr>
              <a:t> </a:t>
            </a:r>
            <a:r>
              <a:rPr lang="en-US" sz="2000" dirty="0" err="1">
                <a:latin typeface="Arial" charset="0"/>
              </a:rPr>
              <a:t>gốc</a:t>
            </a:r>
            <a:r>
              <a:rPr lang="en-US" sz="2000" dirty="0">
                <a:latin typeface="Arial" charset="0"/>
              </a:rPr>
              <a:t> </a:t>
            </a:r>
            <a:r>
              <a:rPr lang="en-US" sz="2000" dirty="0" err="1">
                <a:latin typeface="Arial" charset="0"/>
              </a:rPr>
              <a:t>để</a:t>
            </a:r>
            <a:r>
              <a:rPr lang="en-US" sz="2000" dirty="0">
                <a:latin typeface="Arial" charset="0"/>
              </a:rPr>
              <a:t> </a:t>
            </a:r>
            <a:r>
              <a:rPr lang="en-US" sz="2000" dirty="0" err="1">
                <a:latin typeface="Arial" charset="0"/>
              </a:rPr>
              <a:t>chuẩn</a:t>
            </a:r>
            <a:r>
              <a:rPr lang="en-US" sz="2000" dirty="0">
                <a:latin typeface="Arial" charset="0"/>
              </a:rPr>
              <a:t> </a:t>
            </a:r>
            <a:r>
              <a:rPr lang="en-US" sz="2000" dirty="0" err="1">
                <a:latin typeface="Arial" charset="0"/>
              </a:rPr>
              <a:t>hóa</a:t>
            </a:r>
            <a:r>
              <a:rPr lang="en-US" sz="2000" dirty="0">
                <a:latin typeface="Arial" charset="0"/>
              </a:rPr>
              <a:t> </a:t>
            </a:r>
            <a:r>
              <a:rPr lang="en-US" sz="2000" dirty="0" err="1">
                <a:latin typeface="Arial" charset="0"/>
              </a:rPr>
              <a:t>lại</a:t>
            </a:r>
            <a:r>
              <a:rPr lang="en-US" sz="2000" dirty="0">
                <a:latin typeface="Arial" charset="0"/>
              </a:rPr>
              <a:t> </a:t>
            </a:r>
            <a:r>
              <a:rPr lang="en-US" sz="2000" dirty="0" err="1">
                <a:latin typeface="Arial" charset="0"/>
              </a:rPr>
              <a:t>hoặc</a:t>
            </a:r>
            <a:r>
              <a:rPr lang="en-US" sz="2000" dirty="0">
                <a:latin typeface="Arial" charset="0"/>
              </a:rPr>
              <a:t> </a:t>
            </a:r>
            <a:r>
              <a:rPr lang="en-US" sz="2000" dirty="0" err="1">
                <a:latin typeface="Arial" charset="0"/>
              </a:rPr>
              <a:t>có</a:t>
            </a:r>
            <a:r>
              <a:rPr lang="en-US" sz="2000" dirty="0">
                <a:latin typeface="Arial" charset="0"/>
              </a:rPr>
              <a:t> </a:t>
            </a:r>
            <a:r>
              <a:rPr lang="en-US" sz="2000" dirty="0" err="1">
                <a:latin typeface="Arial" charset="0"/>
              </a:rPr>
              <a:t>thể</a:t>
            </a:r>
            <a:r>
              <a:rPr lang="en-US" sz="2000" dirty="0">
                <a:latin typeface="Arial" charset="0"/>
              </a:rPr>
              <a:t> </a:t>
            </a:r>
            <a:r>
              <a:rPr lang="en-US" sz="2000" dirty="0" err="1">
                <a:latin typeface="Arial" charset="0"/>
              </a:rPr>
              <a:t>dùng</a:t>
            </a:r>
            <a:r>
              <a:rPr lang="en-US" sz="2000" dirty="0">
                <a:latin typeface="Arial" charset="0"/>
              </a:rPr>
              <a:t> dung </a:t>
            </a:r>
            <a:r>
              <a:rPr lang="en-US" sz="2000" dirty="0" err="1">
                <a:latin typeface="Arial" charset="0"/>
              </a:rPr>
              <a:t>dịch</a:t>
            </a:r>
            <a:r>
              <a:rPr lang="en-US" sz="2000" dirty="0">
                <a:latin typeface="Arial" charset="0"/>
              </a:rPr>
              <a:t> </a:t>
            </a:r>
            <a:r>
              <a:rPr lang="en-US" sz="2000" dirty="0" err="1">
                <a:latin typeface="Arial" charset="0"/>
              </a:rPr>
              <a:t>chuẩn</a:t>
            </a:r>
            <a:r>
              <a:rPr lang="en-US" sz="2000" dirty="0">
                <a:latin typeface="Arial" charset="0"/>
              </a:rPr>
              <a:t> </a:t>
            </a:r>
            <a:r>
              <a:rPr lang="en-US" sz="2000" dirty="0" err="1">
                <a:latin typeface="Arial" charset="0"/>
              </a:rPr>
              <a:t>khác</a:t>
            </a:r>
            <a:r>
              <a:rPr lang="en-US" sz="2000" dirty="0">
                <a:latin typeface="Arial" charset="0"/>
              </a:rPr>
              <a:t> </a:t>
            </a:r>
            <a:r>
              <a:rPr lang="en-US" sz="2000" dirty="0" err="1">
                <a:latin typeface="Arial" charset="0"/>
              </a:rPr>
              <a:t>đã</a:t>
            </a:r>
            <a:r>
              <a:rPr lang="en-US" sz="2000" dirty="0">
                <a:latin typeface="Arial" charset="0"/>
              </a:rPr>
              <a:t> </a:t>
            </a:r>
            <a:r>
              <a:rPr lang="en-US" sz="2000" dirty="0" err="1">
                <a:latin typeface="Arial" charset="0"/>
              </a:rPr>
              <a:t>biết</a:t>
            </a:r>
            <a:r>
              <a:rPr lang="en-US" sz="2000" dirty="0">
                <a:latin typeface="Arial" charset="0"/>
              </a:rPr>
              <a:t> </a:t>
            </a:r>
            <a:r>
              <a:rPr lang="en-US" sz="2000" dirty="0" err="1">
                <a:latin typeface="Arial" charset="0"/>
              </a:rPr>
              <a:t>chính</a:t>
            </a:r>
            <a:r>
              <a:rPr lang="en-US" sz="2000" dirty="0">
                <a:latin typeface="Arial" charset="0"/>
              </a:rPr>
              <a:t> </a:t>
            </a:r>
            <a:r>
              <a:rPr lang="en-US" sz="2000" dirty="0" err="1">
                <a:latin typeface="Arial" charset="0"/>
              </a:rPr>
              <a:t>xác</a:t>
            </a:r>
            <a:r>
              <a:rPr lang="en-US" sz="2000" dirty="0">
                <a:latin typeface="Arial" charset="0"/>
              </a:rPr>
              <a:t> </a:t>
            </a:r>
            <a:r>
              <a:rPr lang="en-US" sz="2000" dirty="0" err="1">
                <a:latin typeface="Arial" charset="0"/>
              </a:rPr>
              <a:t>nồng</a:t>
            </a:r>
            <a:r>
              <a:rPr lang="en-US" sz="2000" dirty="0">
                <a:latin typeface="Arial" charset="0"/>
              </a:rPr>
              <a:t> </a:t>
            </a:r>
            <a:r>
              <a:rPr lang="en-US" sz="2000" dirty="0" err="1">
                <a:latin typeface="Arial" charset="0"/>
              </a:rPr>
              <a:t>độ</a:t>
            </a:r>
            <a:r>
              <a:rPr lang="en-US" sz="2000" dirty="0">
                <a:latin typeface="Arial" charset="0"/>
              </a:rPr>
              <a:t> </a:t>
            </a:r>
            <a:r>
              <a:rPr lang="en-US" sz="2000" dirty="0" err="1">
                <a:latin typeface="Arial" charset="0"/>
              </a:rPr>
              <a:t>để</a:t>
            </a:r>
            <a:r>
              <a:rPr lang="en-US" sz="2000" dirty="0">
                <a:latin typeface="Arial" charset="0"/>
              </a:rPr>
              <a:t> </a:t>
            </a:r>
            <a:r>
              <a:rPr lang="en-US" sz="2000" dirty="0" err="1">
                <a:latin typeface="Arial" charset="0"/>
              </a:rPr>
              <a:t>chuẩn</a:t>
            </a:r>
            <a:r>
              <a:rPr lang="en-US" sz="2000" dirty="0">
                <a:latin typeface="Arial" charset="0"/>
              </a:rPr>
              <a:t> </a:t>
            </a:r>
            <a:r>
              <a:rPr lang="en-US" sz="2000" dirty="0" err="1">
                <a:latin typeface="Arial" charset="0"/>
              </a:rPr>
              <a:t>hóa</a:t>
            </a:r>
            <a:r>
              <a:rPr lang="en-US" sz="2000" dirty="0">
                <a:latin typeface="Arial" charset="0"/>
              </a:rPr>
              <a:t> </a:t>
            </a:r>
            <a:r>
              <a:rPr lang="en-US" sz="2000" dirty="0" err="1">
                <a:latin typeface="Arial" charset="0"/>
              </a:rPr>
              <a:t>lại</a:t>
            </a:r>
            <a:r>
              <a:rPr lang="en-US" sz="2000" dirty="0">
                <a:latin typeface="Arial" charset="0"/>
              </a:rPr>
              <a:t> </a:t>
            </a:r>
            <a:r>
              <a:rPr lang="en-US" sz="2000" dirty="0" err="1">
                <a:latin typeface="Arial" charset="0"/>
              </a:rPr>
              <a:t>nồng</a:t>
            </a:r>
            <a:r>
              <a:rPr lang="en-US" sz="2000" dirty="0">
                <a:latin typeface="Arial" charset="0"/>
              </a:rPr>
              <a:t> </a:t>
            </a:r>
            <a:r>
              <a:rPr lang="en-US" sz="2000" dirty="0" err="1">
                <a:latin typeface="Arial" charset="0"/>
              </a:rPr>
              <a:t>độ</a:t>
            </a:r>
            <a:r>
              <a:rPr lang="en-US" sz="2000" dirty="0">
                <a:latin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253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18437" name="TextBox 9"/>
          <p:cNvSpPr txBox="1">
            <a:spLocks noChangeArrowheads="1"/>
          </p:cNvSpPr>
          <p:nvPr/>
        </p:nvSpPr>
        <p:spPr bwMode="auto">
          <a:xfrm>
            <a:off x="304800" y="1219200"/>
            <a:ext cx="86868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lnSpc>
                <a:spcPct val="120000"/>
              </a:lnSpc>
              <a:defRPr/>
            </a:pPr>
            <a:r>
              <a:rPr lang="en-US" altLang="fr-FR" sz="2200" b="1" i="1" dirty="0" smtClean="0">
                <a:latin typeface="Times New Roman" pitchFamily="18" charset="0"/>
                <a:cs typeface="Times New Roman" pitchFamily="18" charset="0"/>
              </a:rPr>
              <a:t>2.3.3. </a:t>
            </a:r>
            <a:r>
              <a:rPr lang="en-US" altLang="fr-FR" sz="2200" b="1" i="1" dirty="0" err="1" smtClean="0">
                <a:latin typeface="Times New Roman" pitchFamily="18" charset="0"/>
                <a:cs typeface="Times New Roman" pitchFamily="18" charset="0"/>
              </a:rPr>
              <a:t>Điểm</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tương</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đương</a:t>
            </a:r>
            <a:r>
              <a:rPr lang="en-US" altLang="fr-FR" sz="2200" b="1" i="1"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Thời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lượng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thuốc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thử</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vừa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đủ</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dụng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toàn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bộ</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định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phân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gọi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Để</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định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người</a:t>
            </a:r>
            <a:r>
              <a:rPr lang="en-US" sz="2200" dirty="0" smtClean="0">
                <a:latin typeface="Times New Roman" pitchFamily="18" charset="0"/>
                <a:cs typeface="Times New Roman" pitchFamily="18" charset="0"/>
              </a:rPr>
              <a:t> ta </a:t>
            </a:r>
            <a:r>
              <a:rPr lang="en-US" sz="2200" dirty="0" err="1" smtClean="0">
                <a:latin typeface="Times New Roman" pitchFamily="18" charset="0"/>
                <a:cs typeface="Times New Roman" pitchFamily="18" charset="0"/>
              </a:rPr>
              <a:t>phải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chỉ</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thị</a:t>
            </a:r>
            <a:endParaRPr lang="en-US" sz="2200" dirty="0" smtClean="0">
              <a:latin typeface="Times New Roman" pitchFamily="18" charset="0"/>
              <a:cs typeface="Times New Roman" pitchFamily="18" charset="0"/>
            </a:endParaRPr>
          </a:p>
          <a:p>
            <a:pPr algn="just" eaLnBrk="1" hangingPunct="1">
              <a:lnSpc>
                <a:spcPct val="120000"/>
              </a:lnSpc>
              <a:defRPr/>
            </a:pPr>
            <a:r>
              <a:rPr lang="en-US" altLang="fr-FR" sz="2200" b="1" i="1" dirty="0" smtClean="0">
                <a:latin typeface="Times New Roman" pitchFamily="18" charset="0"/>
                <a:cs typeface="Times New Roman" pitchFamily="18" charset="0"/>
              </a:rPr>
              <a:t>2.3.4. </a:t>
            </a:r>
            <a:r>
              <a:rPr lang="vi-VN" sz="2200" b="1" i="1" dirty="0" smtClean="0">
                <a:latin typeface="Times New Roman" pitchFamily="18" charset="0"/>
                <a:cs typeface="Times New Roman" pitchFamily="18" charset="0"/>
              </a:rPr>
              <a:t>Chất</a:t>
            </a:r>
            <a:r>
              <a:rPr lang="en-US" sz="2200" b="1" i="1" dirty="0" smtClean="0">
                <a:latin typeface="Times New Roman" pitchFamily="18" charset="0"/>
                <a:cs typeface="Times New Roman" pitchFamily="18" charset="0"/>
              </a:rPr>
              <a:t> </a:t>
            </a:r>
            <a:r>
              <a:rPr lang="vi-VN" sz="2200" b="1" i="1" dirty="0" smtClean="0">
                <a:latin typeface="Times New Roman" pitchFamily="18" charset="0"/>
                <a:cs typeface="Times New Roman" pitchFamily="18" charset="0"/>
              </a:rPr>
              <a:t>chỉ</a:t>
            </a:r>
            <a:r>
              <a:rPr lang="en-US" sz="2200" b="1" i="1" dirty="0" smtClean="0">
                <a:latin typeface="Times New Roman" pitchFamily="18" charset="0"/>
                <a:cs typeface="Times New Roman" pitchFamily="18" charset="0"/>
              </a:rPr>
              <a:t> </a:t>
            </a:r>
            <a:r>
              <a:rPr lang="vi-VN" sz="2200" b="1" i="1" dirty="0" smtClean="0">
                <a:latin typeface="Times New Roman" pitchFamily="18" charset="0"/>
                <a:cs typeface="Times New Roman" pitchFamily="18" charset="0"/>
              </a:rPr>
              <a:t>thị</a:t>
            </a:r>
            <a:r>
              <a:rPr lang="vi-VN"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làm</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thay</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đổi</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tín</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hiệu</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(màu</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sắc,</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khi</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phản</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ứng</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đạt</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đến</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tương</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đương.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thực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được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thay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đổi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màu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thường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hoặc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phạm</a:t>
            </a:r>
            <a:r>
              <a:rPr lang="en-US" sz="2200" dirty="0" smtClean="0">
                <a:latin typeface="Times New Roman" pitchFamily="18" charset="0"/>
                <a:cs typeface="Times New Roman" pitchFamily="18" charset="0"/>
              </a:rPr>
              <a:t> vi </a:t>
            </a:r>
            <a:r>
              <a:rPr lang="en-US" sz="2200" dirty="0" err="1" smtClean="0">
                <a:latin typeface="Times New Roman" pitchFamily="18" charset="0"/>
                <a:cs typeface="Times New Roman" pitchFamily="18" charset="0"/>
              </a:rPr>
              <a:t>cho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phép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khoảng</a:t>
            </a:r>
            <a:r>
              <a:rPr lang="en-US" sz="2200" dirty="0" smtClean="0">
                <a:latin typeface="Times New Roman" pitchFamily="18" charset="0"/>
                <a:cs typeface="Times New Roman" pitchFamily="18" charset="0"/>
              </a:rPr>
              <a:t> 0,1%).</a:t>
            </a:r>
            <a:endParaRPr lang="vi-VN" altLang="fr-FR" sz="2200" dirty="0" smtClean="0">
              <a:latin typeface="Times New Roman" pitchFamily="18" charset="0"/>
              <a:cs typeface="Times New Roman" pitchFamily="18" charset="0"/>
            </a:endParaRPr>
          </a:p>
          <a:p>
            <a:pPr algn="just" eaLnBrk="1" hangingPunct="1">
              <a:lnSpc>
                <a:spcPct val="120000"/>
              </a:lnSpc>
              <a:defRPr/>
            </a:pPr>
            <a:r>
              <a:rPr lang="en-US" altLang="fr-FR" sz="2200" b="1" i="1" dirty="0" smtClean="0">
                <a:latin typeface="Times New Roman" pitchFamily="18" charset="0"/>
                <a:cs typeface="Times New Roman" pitchFamily="18" charset="0"/>
              </a:rPr>
              <a:t>2.3.5. </a:t>
            </a:r>
            <a:r>
              <a:rPr lang="en-US" altLang="fr-FR" sz="2200" b="1" i="1" dirty="0" err="1" smtClean="0">
                <a:latin typeface="Times New Roman" pitchFamily="18" charset="0"/>
                <a:cs typeface="Times New Roman" pitchFamily="18" charset="0"/>
              </a:rPr>
              <a:t>Điểm</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cuối</a:t>
            </a:r>
            <a:r>
              <a:rPr lang="en-US" altLang="fr-FR"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Thời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đó</a:t>
            </a:r>
            <a:r>
              <a:rPr lang="en-US" sz="2200" dirty="0" smtClean="0">
                <a:latin typeface="Times New Roman" pitchFamily="18" charset="0"/>
                <a:cs typeface="Times New Roman" pitchFamily="18" charset="0"/>
              </a:rPr>
              <a:t> ta </a:t>
            </a:r>
            <a:r>
              <a:rPr lang="en-US" sz="2200" dirty="0" err="1" smtClean="0">
                <a:latin typeface="Times New Roman" pitchFamily="18" charset="0"/>
                <a:cs typeface="Times New Roman" pitchFamily="18" charset="0"/>
              </a:rPr>
              <a:t>kết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thúc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chuẩn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độ</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gọi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cuối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thường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cuối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trùng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xuất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chỉ</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thị</a:t>
            </a:r>
            <a:r>
              <a:rPr lang="en-US" sz="2200" dirty="0" smtClean="0">
                <a:latin typeface="Times New Roman" pitchFamily="18" charset="0"/>
                <a:cs typeface="Times New Roman" pitchFamily="18" charset="0"/>
              </a:rPr>
              <a:t>.</a:t>
            </a:r>
          </a:p>
          <a:p>
            <a:pPr algn="just" eaLnBrk="1" hangingPunct="1">
              <a:lnSpc>
                <a:spcPct val="120000"/>
              </a:lnSpc>
              <a:defRPr/>
            </a:pPr>
            <a:r>
              <a:rPr lang="en-US" altLang="fr-FR" sz="2200" b="1" i="1" dirty="0" smtClean="0">
                <a:latin typeface="Times New Roman" pitchFamily="18" charset="0"/>
                <a:cs typeface="Times New Roman" pitchFamily="18" charset="0"/>
              </a:rPr>
              <a:t>2.3.6. </a:t>
            </a:r>
            <a:r>
              <a:rPr lang="en-US" altLang="fr-FR" sz="2200" b="1" i="1" dirty="0" err="1" smtClean="0">
                <a:latin typeface="Times New Roman" pitchFamily="18" charset="0"/>
                <a:cs typeface="Times New Roman" pitchFamily="18" charset="0"/>
              </a:rPr>
              <a:t>Nồng</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độ</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phần</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triệu</a:t>
            </a:r>
            <a:r>
              <a:rPr lang="en-US" altLang="fr-FR" sz="2200" b="1" i="1" dirty="0" smtClean="0">
                <a:latin typeface="Times New Roman" pitchFamily="18" charset="0"/>
                <a:cs typeface="Times New Roman" pitchFamily="18" charset="0"/>
              </a:rPr>
              <a:t> (ppm) </a:t>
            </a:r>
            <a:r>
              <a:rPr lang="en-US" altLang="fr-FR" sz="2200" b="1" i="1" dirty="0" err="1" smtClean="0">
                <a:latin typeface="Times New Roman" pitchFamily="18" charset="0"/>
                <a:cs typeface="Times New Roman" pitchFamily="18" charset="0"/>
              </a:rPr>
              <a:t>và</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nồng</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độ</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phần</a:t>
            </a:r>
            <a:r>
              <a:rPr lang="en-US" altLang="fr-FR" sz="2200" b="1" i="1" dirty="0" smtClean="0">
                <a:latin typeface="Times New Roman" pitchFamily="18" charset="0"/>
                <a:cs typeface="Times New Roman" pitchFamily="18" charset="0"/>
              </a:rPr>
              <a:t> </a:t>
            </a:r>
            <a:r>
              <a:rPr lang="en-US" altLang="fr-FR" sz="2200" b="1" i="1" dirty="0" err="1" smtClean="0">
                <a:latin typeface="Times New Roman" pitchFamily="18" charset="0"/>
                <a:cs typeface="Times New Roman" pitchFamily="18" charset="0"/>
              </a:rPr>
              <a:t>tỷ</a:t>
            </a:r>
            <a:r>
              <a:rPr lang="en-US" altLang="fr-FR" sz="2200" b="1" i="1" dirty="0" smtClean="0">
                <a:latin typeface="Times New Roman" pitchFamily="18" charset="0"/>
                <a:cs typeface="Times New Roman" pitchFamily="18" charset="0"/>
              </a:rPr>
              <a:t> (ppb)</a:t>
            </a:r>
            <a:r>
              <a:rPr lang="en-US" altLang="fr-FR" sz="2200" dirty="0" smtClean="0">
                <a:latin typeface="Times New Roman" pitchFamily="18" charset="0"/>
                <a:cs typeface="Times New Roman" pitchFamily="18" charset="0"/>
              </a:rPr>
              <a:t>: </a:t>
            </a:r>
          </a:p>
          <a:p>
            <a:pPr indent="688975" algn="just" eaLnBrk="1" hangingPunct="1">
              <a:lnSpc>
                <a:spcPct val="120000"/>
              </a:lnSpc>
              <a:defRPr/>
            </a:pPr>
            <a:r>
              <a:rPr lang="en-US" sz="2200" dirty="0" smtClean="0">
                <a:latin typeface="Times New Roman" pitchFamily="18" charset="0"/>
                <a:cs typeface="Times New Roman" pitchFamily="18" charset="0"/>
              </a:rPr>
              <a:t>ppm= 1µg/ml dung </a:t>
            </a:r>
            <a:r>
              <a:rPr lang="en-US" sz="2200" dirty="0" err="1" smtClean="0">
                <a:latin typeface="Times New Roman" pitchFamily="18" charset="0"/>
                <a:cs typeface="Times New Roman" pitchFamily="18" charset="0"/>
              </a:rPr>
              <a:t>dịch</a:t>
            </a:r>
            <a:r>
              <a:rPr lang="en-US" sz="2200" dirty="0" smtClean="0">
                <a:latin typeface="Times New Roman" pitchFamily="18" charset="0"/>
                <a:cs typeface="Times New Roman" pitchFamily="18" charset="0"/>
              </a:rPr>
              <a:t> =10</a:t>
            </a:r>
            <a:r>
              <a:rPr lang="en-US" sz="2200" baseline="30000" dirty="0" smtClean="0">
                <a:latin typeface="Times New Roman" pitchFamily="18" charset="0"/>
                <a:cs typeface="Times New Roman" pitchFamily="18" charset="0"/>
              </a:rPr>
              <a:t>-6</a:t>
            </a:r>
            <a:r>
              <a:rPr lang="en-US" sz="2200" dirty="0" smtClean="0">
                <a:latin typeface="Times New Roman" pitchFamily="18" charset="0"/>
                <a:cs typeface="Times New Roman" pitchFamily="18" charset="0"/>
              </a:rPr>
              <a:t>g/mL dung </a:t>
            </a:r>
            <a:r>
              <a:rPr lang="en-US" sz="2200" dirty="0" err="1" smtClean="0">
                <a:latin typeface="Times New Roman" pitchFamily="18" charset="0"/>
                <a:cs typeface="Times New Roman" pitchFamily="18" charset="0"/>
              </a:rPr>
              <a:t>dịch</a:t>
            </a:r>
            <a:endParaRPr lang="en-US" sz="2200" dirty="0" smtClean="0">
              <a:latin typeface="Times New Roman" pitchFamily="18" charset="0"/>
              <a:cs typeface="Times New Roman" pitchFamily="18" charset="0"/>
            </a:endParaRPr>
          </a:p>
          <a:p>
            <a:pPr indent="688975" algn="just" eaLnBrk="1" hangingPunct="1">
              <a:lnSpc>
                <a:spcPct val="120000"/>
              </a:lnSpc>
              <a:defRPr/>
            </a:pPr>
            <a:r>
              <a:rPr lang="en-US" altLang="fr-FR" sz="2200" dirty="0" smtClean="0">
                <a:latin typeface="Times New Roman" pitchFamily="18" charset="0"/>
                <a:cs typeface="Times New Roman" pitchFamily="18" charset="0"/>
              </a:rPr>
              <a:t>ppb= 10</a:t>
            </a:r>
            <a:r>
              <a:rPr lang="en-US" altLang="fr-FR" sz="2200" baseline="30000" dirty="0" smtClean="0">
                <a:latin typeface="Times New Roman" pitchFamily="18" charset="0"/>
                <a:cs typeface="Times New Roman" pitchFamily="18" charset="0"/>
              </a:rPr>
              <a:t>-9</a:t>
            </a:r>
            <a:r>
              <a:rPr lang="en-US" altLang="fr-FR" sz="2200" dirty="0" smtClean="0">
                <a:latin typeface="Times New Roman" pitchFamily="18" charset="0"/>
                <a:cs typeface="Times New Roman" pitchFamily="18" charset="0"/>
              </a:rPr>
              <a:t>g/mL dung </a:t>
            </a:r>
            <a:r>
              <a:rPr lang="en-US" altLang="fr-FR" sz="2200" dirty="0" err="1" smtClean="0">
                <a:latin typeface="Times New Roman" pitchFamily="18" charset="0"/>
                <a:cs typeface="Times New Roman" pitchFamily="18" charset="0"/>
              </a:rPr>
              <a:t>dịch</a:t>
            </a:r>
            <a:endParaRPr lang="vi-VN" altLang="fr-FR"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3556"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23557" name="Rectangle 2"/>
          <p:cNvSpPr>
            <a:spLocks noGrp="1" noChangeArrowheads="1"/>
          </p:cNvSpPr>
          <p:nvPr>
            <p:ph type="title"/>
          </p:nvPr>
        </p:nvSpPr>
        <p:spPr>
          <a:xfrm>
            <a:off x="266700" y="1225550"/>
            <a:ext cx="8572500" cy="415925"/>
          </a:xfrm>
        </p:spPr>
        <p:txBody>
          <a:bodyPr/>
          <a:lstStyle/>
          <a:p>
            <a:pPr algn="l" eaLnBrk="1" hangingPunct="1"/>
            <a:r>
              <a:rPr lang="en-US" altLang="ko-KR" sz="2200" b="1" smtClean="0">
                <a:solidFill>
                  <a:srgbClr val="000000"/>
                </a:solidFill>
                <a:ea typeface="굴림" pitchFamily="34" charset="-127"/>
              </a:rPr>
              <a:t>2.4. Phân loại các phương pháp phân tích thể tích</a:t>
            </a:r>
            <a:endParaRPr lang="en-US" altLang="fr-FR" sz="2200" b="1" smtClean="0">
              <a:solidFill>
                <a:srgbClr val="000000"/>
              </a:solidFill>
              <a:ea typeface="굴림" pitchFamily="34" charset="-127"/>
            </a:endParaRPr>
          </a:p>
        </p:txBody>
      </p:sp>
      <p:sp>
        <p:nvSpPr>
          <p:cNvPr id="23558" name="TextBox 9"/>
          <p:cNvSpPr txBox="1">
            <a:spLocks noChangeArrowheads="1"/>
          </p:cNvSpPr>
          <p:nvPr/>
        </p:nvSpPr>
        <p:spPr bwMode="auto">
          <a:xfrm>
            <a:off x="319088" y="1576388"/>
            <a:ext cx="8686800"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lnSpc>
                <a:spcPct val="120000"/>
              </a:lnSpc>
            </a:pPr>
            <a:r>
              <a:rPr lang="en-US" altLang="fr-FR" sz="2200">
                <a:solidFill>
                  <a:srgbClr val="000000"/>
                </a:solidFill>
                <a:latin typeface="Times New Roman" pitchFamily="18" charset="0"/>
                <a:cs typeface="Times New Roman" pitchFamily="18" charset="0"/>
              </a:rPr>
              <a:t>Thường được phân loại theo bản chất của phản ứng chuẩn độ</a:t>
            </a:r>
          </a:p>
          <a:p>
            <a:pPr algn="just">
              <a:lnSpc>
                <a:spcPct val="120000"/>
              </a:lnSpc>
            </a:pPr>
            <a:r>
              <a:rPr lang="en-US" altLang="fr-FR" sz="2200" b="1" i="1">
                <a:latin typeface="Times New Roman" pitchFamily="18" charset="0"/>
                <a:cs typeface="Times New Roman" pitchFamily="18" charset="0"/>
              </a:rPr>
              <a:t>2.4.1</a:t>
            </a:r>
            <a:r>
              <a:rPr lang="en-US" altLang="fr-FR" sz="2200">
                <a:latin typeface="Times New Roman" pitchFamily="18" charset="0"/>
                <a:cs typeface="Times New Roman" pitchFamily="18" charset="0"/>
              </a:rPr>
              <a:t>. </a:t>
            </a:r>
            <a:r>
              <a:rPr lang="en-US" altLang="fr-FR" sz="2200" b="1" i="1">
                <a:latin typeface="Times New Roman" pitchFamily="18" charset="0"/>
                <a:cs typeface="Times New Roman" pitchFamily="18" charset="0"/>
              </a:rPr>
              <a:t>Phương pháp axit – bazơ (hoặc phương pháp trung hòa)</a:t>
            </a:r>
            <a:r>
              <a:rPr lang="en-US" altLang="fr-FR" sz="2200">
                <a:latin typeface="Times New Roman" pitchFamily="18" charset="0"/>
                <a:cs typeface="Times New Roman" pitchFamily="18" charset="0"/>
              </a:rPr>
              <a:t>: phương pháp này dựa trên phản ứng giữa các axit và bazơ để định lượng trực tiếp hoặc gián tiếp các axit, bazơ và muối.</a:t>
            </a:r>
            <a:endParaRPr lang="fr-FR" altLang="fr-FR" sz="2200">
              <a:latin typeface="Times New Roman" pitchFamily="18" charset="0"/>
              <a:cs typeface="Times New Roman" pitchFamily="18" charset="0"/>
            </a:endParaRPr>
          </a:p>
          <a:p>
            <a:pPr algn="just">
              <a:lnSpc>
                <a:spcPct val="120000"/>
              </a:lnSpc>
            </a:pPr>
            <a:r>
              <a:rPr lang="en-US" altLang="fr-FR" sz="2200" b="1" i="1">
                <a:latin typeface="Times New Roman" pitchFamily="18" charset="0"/>
                <a:cs typeface="Times New Roman" pitchFamily="18" charset="0"/>
              </a:rPr>
              <a:t>2.4.2. Phương pháp kết tủa</a:t>
            </a:r>
            <a:r>
              <a:rPr lang="en-US" altLang="fr-FR" sz="2200">
                <a:latin typeface="Times New Roman" pitchFamily="18" charset="0"/>
                <a:cs typeface="Times New Roman" pitchFamily="18" charset="0"/>
              </a:rPr>
              <a:t>: phương pháp này chủ yếu dùng để định lượng các ion tạo được các hợp chất khó tan. Tuy số lượng các phản ứng tạo thành kết tủa khó tan rất lớn, nhưng đa số các phản ứng đó xảy ra rất chậm và không có chất chỉ thị thích hợp, nên việc áp dụng phương pháp này khá hạn chế.</a:t>
            </a:r>
            <a:endParaRPr lang="fr-FR" altLang="fr-FR"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fr-FR" sz="2400" b="1" smtClean="0">
                <a:solidFill>
                  <a:srgbClr val="FFFF66"/>
                </a:solidFill>
                <a:latin typeface="Times New Roman" pitchFamily="18" charset="0"/>
              </a:rPr>
              <a:t>ĐỀ CƯƠNG TÓM TẮT HỌC PHẦN</a:t>
            </a:r>
          </a:p>
        </p:txBody>
      </p:sp>
      <p:sp>
        <p:nvSpPr>
          <p:cNvPr id="618499" name="Rectangle 3"/>
          <p:cNvSpPr>
            <a:spLocks noGrp="1" noChangeArrowheads="1"/>
          </p:cNvSpPr>
          <p:nvPr>
            <p:ph type="body" idx="1"/>
          </p:nvPr>
        </p:nvSpPr>
        <p:spPr>
          <a:xfrm>
            <a:off x="457200" y="1203325"/>
            <a:ext cx="8610600" cy="5248275"/>
          </a:xfrm>
        </p:spPr>
        <p:txBody>
          <a:bodyPr/>
          <a:lstStyle/>
          <a:p>
            <a:pPr eaLnBrk="1" hangingPunct="1">
              <a:defRPr/>
            </a:pPr>
            <a:r>
              <a:rPr lang="en-US" b="1" dirty="0" err="1" smtClean="0">
                <a:solidFill>
                  <a:srgbClr val="FF0000"/>
                </a:solidFill>
                <a:effectLst>
                  <a:outerShdw blurRad="38100" dist="38100" dir="2700000" algn="tl">
                    <a:srgbClr val="C0C0C0"/>
                  </a:outerShdw>
                </a:effectLst>
                <a:latin typeface="Times New Roman" pitchFamily="18" charset="0"/>
              </a:rPr>
              <a:t>Học</a:t>
            </a:r>
            <a:r>
              <a:rPr lang="en-US" b="1" dirty="0" smtClean="0">
                <a:solidFill>
                  <a:srgbClr val="FF0000"/>
                </a:solidFill>
                <a:effectLst>
                  <a:outerShdw blurRad="38100" dist="38100" dir="2700000" algn="tl">
                    <a:srgbClr val="C0C0C0"/>
                  </a:outerShdw>
                </a:effectLst>
                <a:latin typeface="Times New Roman" pitchFamily="18" charset="0"/>
              </a:rPr>
              <a:t> </a:t>
            </a:r>
            <a:r>
              <a:rPr lang="en-US" b="1" dirty="0" err="1" smtClean="0">
                <a:solidFill>
                  <a:srgbClr val="FF0000"/>
                </a:solidFill>
                <a:effectLst>
                  <a:outerShdw blurRad="38100" dist="38100" dir="2700000" algn="tl">
                    <a:srgbClr val="C0C0C0"/>
                  </a:outerShdw>
                </a:effectLst>
                <a:latin typeface="Times New Roman" pitchFamily="18" charset="0"/>
              </a:rPr>
              <a:t>phần</a:t>
            </a:r>
            <a:r>
              <a:rPr lang="en-US" b="1" dirty="0" smtClean="0">
                <a:solidFill>
                  <a:srgbClr val="FF0000"/>
                </a:solidFill>
                <a:effectLst>
                  <a:outerShdw blurRad="38100" dist="38100" dir="2700000" algn="tl">
                    <a:srgbClr val="C0C0C0"/>
                  </a:outerShdw>
                </a:effectLst>
                <a:latin typeface="Times New Roman" pitchFamily="18" charset="0"/>
              </a:rPr>
              <a:t>:</a:t>
            </a:r>
            <a:r>
              <a:rPr lang="en-US" dirty="0" smtClean="0">
                <a:solidFill>
                  <a:srgbClr val="FF0000"/>
                </a:solidFill>
                <a:effectLst>
                  <a:outerShdw blurRad="38100" dist="38100" dir="2700000" algn="tl">
                    <a:srgbClr val="C0C0C0"/>
                  </a:outerShdw>
                </a:effectLst>
                <a:latin typeface="Times New Roman" pitchFamily="18" charset="0"/>
              </a:rPr>
              <a:t> </a:t>
            </a:r>
            <a:r>
              <a:rPr lang="en-US" dirty="0" err="1" smtClean="0">
                <a:solidFill>
                  <a:srgbClr val="000099"/>
                </a:solidFill>
                <a:effectLst>
                  <a:outerShdw blurRad="38100" dist="38100" dir="2700000" algn="tl">
                    <a:srgbClr val="C0C0C0"/>
                  </a:outerShdw>
                </a:effectLst>
                <a:latin typeface="Times New Roman" pitchFamily="18" charset="0"/>
              </a:rPr>
              <a:t>Hóa</a:t>
            </a:r>
            <a:r>
              <a:rPr lang="en-US" dirty="0" smtClean="0">
                <a:solidFill>
                  <a:srgbClr val="000099"/>
                </a:solidFill>
                <a:effectLst>
                  <a:outerShdw blurRad="38100" dist="38100" dir="2700000" algn="tl">
                    <a:srgbClr val="C0C0C0"/>
                  </a:outerShdw>
                </a:effectLst>
                <a:latin typeface="Times New Roman" pitchFamily="18" charset="0"/>
              </a:rPr>
              <a:t> </a:t>
            </a:r>
            <a:r>
              <a:rPr lang="en-US" dirty="0" err="1" smtClean="0">
                <a:solidFill>
                  <a:srgbClr val="000099"/>
                </a:solidFill>
                <a:effectLst>
                  <a:outerShdw blurRad="38100" dist="38100" dir="2700000" algn="tl">
                    <a:srgbClr val="C0C0C0"/>
                  </a:outerShdw>
                </a:effectLst>
                <a:latin typeface="Times New Roman" pitchFamily="18" charset="0"/>
              </a:rPr>
              <a:t>Phân</a:t>
            </a:r>
            <a:r>
              <a:rPr lang="en-US" dirty="0" smtClean="0">
                <a:solidFill>
                  <a:srgbClr val="000099"/>
                </a:solidFill>
                <a:effectLst>
                  <a:outerShdw blurRad="38100" dist="38100" dir="2700000" algn="tl">
                    <a:srgbClr val="C0C0C0"/>
                  </a:outerShdw>
                </a:effectLst>
                <a:latin typeface="Times New Roman" pitchFamily="18" charset="0"/>
              </a:rPr>
              <a:t> </a:t>
            </a:r>
            <a:r>
              <a:rPr lang="en-US" dirty="0" err="1" smtClean="0">
                <a:solidFill>
                  <a:srgbClr val="000099"/>
                </a:solidFill>
                <a:effectLst>
                  <a:outerShdw blurRad="38100" dist="38100" dir="2700000" algn="tl">
                    <a:srgbClr val="C0C0C0"/>
                  </a:outerShdw>
                </a:effectLst>
                <a:latin typeface="Times New Roman" pitchFamily="18" charset="0"/>
              </a:rPr>
              <a:t>Tích</a:t>
            </a:r>
            <a:endParaRPr lang="en-US" dirty="0" smtClean="0">
              <a:solidFill>
                <a:srgbClr val="000099"/>
              </a:solidFill>
              <a:effectLst>
                <a:outerShdw blurRad="38100" dist="38100" dir="2700000" algn="tl">
                  <a:srgbClr val="C0C0C0"/>
                </a:outerShdw>
              </a:effectLst>
              <a:latin typeface="Times New Roman" pitchFamily="18" charset="0"/>
            </a:endParaRPr>
          </a:p>
          <a:p>
            <a:pPr eaLnBrk="1" hangingPunct="1">
              <a:defRPr/>
            </a:pPr>
            <a:r>
              <a:rPr lang="en-US" b="1" dirty="0" err="1" smtClean="0">
                <a:solidFill>
                  <a:srgbClr val="FF0000"/>
                </a:solidFill>
                <a:effectLst>
                  <a:outerShdw blurRad="38100" dist="38100" dir="2700000" algn="tl">
                    <a:srgbClr val="C0C0C0"/>
                  </a:outerShdw>
                </a:effectLst>
                <a:latin typeface="Times New Roman" pitchFamily="18" charset="0"/>
              </a:rPr>
              <a:t>Số</a:t>
            </a:r>
            <a:r>
              <a:rPr lang="en-US" b="1" dirty="0" smtClean="0">
                <a:solidFill>
                  <a:srgbClr val="FF0000"/>
                </a:solidFill>
                <a:effectLst>
                  <a:outerShdw blurRad="38100" dist="38100" dir="2700000" algn="tl">
                    <a:srgbClr val="C0C0C0"/>
                  </a:outerShdw>
                </a:effectLst>
                <a:latin typeface="Times New Roman" pitchFamily="18" charset="0"/>
              </a:rPr>
              <a:t> </a:t>
            </a:r>
            <a:r>
              <a:rPr lang="en-US" b="1" dirty="0" err="1" smtClean="0">
                <a:solidFill>
                  <a:srgbClr val="FF0000"/>
                </a:solidFill>
                <a:effectLst>
                  <a:outerShdw blurRad="38100" dist="38100" dir="2700000" algn="tl">
                    <a:srgbClr val="C0C0C0"/>
                  </a:outerShdw>
                </a:effectLst>
                <a:latin typeface="Times New Roman" pitchFamily="18" charset="0"/>
              </a:rPr>
              <a:t>tín</a:t>
            </a:r>
            <a:r>
              <a:rPr lang="en-US" b="1" dirty="0" smtClean="0">
                <a:solidFill>
                  <a:srgbClr val="FF0000"/>
                </a:solidFill>
                <a:effectLst>
                  <a:outerShdw blurRad="38100" dist="38100" dir="2700000" algn="tl">
                    <a:srgbClr val="C0C0C0"/>
                  </a:outerShdw>
                </a:effectLst>
                <a:latin typeface="Times New Roman" pitchFamily="18" charset="0"/>
              </a:rPr>
              <a:t> </a:t>
            </a:r>
            <a:r>
              <a:rPr lang="en-US" b="1" dirty="0" err="1" smtClean="0">
                <a:solidFill>
                  <a:srgbClr val="FF0000"/>
                </a:solidFill>
                <a:effectLst>
                  <a:outerShdw blurRad="38100" dist="38100" dir="2700000" algn="tl">
                    <a:srgbClr val="C0C0C0"/>
                  </a:outerShdw>
                </a:effectLst>
                <a:latin typeface="Times New Roman" pitchFamily="18" charset="0"/>
              </a:rPr>
              <a:t>chỉ</a:t>
            </a:r>
            <a:r>
              <a:rPr lang="en-US" b="1" dirty="0" smtClean="0">
                <a:solidFill>
                  <a:srgbClr val="FF0000"/>
                </a:solidFill>
                <a:effectLst>
                  <a:outerShdw blurRad="38100" dist="38100" dir="2700000" algn="tl">
                    <a:srgbClr val="C0C0C0"/>
                  </a:outerShdw>
                </a:effectLst>
                <a:latin typeface="Times New Roman" pitchFamily="18" charset="0"/>
              </a:rPr>
              <a:t>:</a:t>
            </a:r>
            <a:r>
              <a:rPr lang="en-US" dirty="0" smtClean="0">
                <a:effectLst>
                  <a:outerShdw blurRad="38100" dist="38100" dir="2700000" algn="tl">
                    <a:srgbClr val="C0C0C0"/>
                  </a:outerShdw>
                </a:effectLst>
                <a:latin typeface="Times New Roman" pitchFamily="18" charset="0"/>
              </a:rPr>
              <a:t> 2 (30 </a:t>
            </a:r>
            <a:r>
              <a:rPr lang="en-US" dirty="0" err="1" smtClean="0">
                <a:effectLst>
                  <a:outerShdw blurRad="38100" dist="38100" dir="2700000" algn="tl">
                    <a:srgbClr val="C0C0C0"/>
                  </a:outerShdw>
                </a:effectLst>
                <a:latin typeface="Times New Roman" pitchFamily="18" charset="0"/>
              </a:rPr>
              <a:t>tiết</a:t>
            </a:r>
            <a:r>
              <a:rPr lang="en-US" dirty="0" smtClean="0">
                <a:effectLst>
                  <a:outerShdw blurRad="38100" dist="38100" dir="2700000" algn="tl">
                    <a:srgbClr val="C0C0C0"/>
                  </a:outerShdw>
                </a:effectLst>
                <a:latin typeface="Times New Roman" pitchFamily="18" charset="0"/>
              </a:rPr>
              <a:t>)</a:t>
            </a:r>
          </a:p>
          <a:p>
            <a:pPr eaLnBrk="1" hangingPunct="1">
              <a:defRPr/>
            </a:pPr>
            <a:r>
              <a:rPr lang="en-US" b="1" dirty="0" err="1" smtClean="0">
                <a:solidFill>
                  <a:srgbClr val="FF0000"/>
                </a:solidFill>
                <a:effectLst>
                  <a:outerShdw blurRad="38100" dist="38100" dir="2700000" algn="tl">
                    <a:srgbClr val="C0C0C0"/>
                  </a:outerShdw>
                </a:effectLst>
                <a:latin typeface="Times New Roman" pitchFamily="18" charset="0"/>
              </a:rPr>
              <a:t>Nội</a:t>
            </a:r>
            <a:r>
              <a:rPr lang="en-US" b="1" dirty="0" smtClean="0">
                <a:solidFill>
                  <a:srgbClr val="FF0000"/>
                </a:solidFill>
                <a:effectLst>
                  <a:outerShdw blurRad="38100" dist="38100" dir="2700000" algn="tl">
                    <a:srgbClr val="C0C0C0"/>
                  </a:outerShdw>
                </a:effectLst>
                <a:latin typeface="Times New Roman" pitchFamily="18" charset="0"/>
              </a:rPr>
              <a:t> dung </a:t>
            </a:r>
            <a:r>
              <a:rPr lang="en-US" b="1" dirty="0" err="1" smtClean="0">
                <a:solidFill>
                  <a:srgbClr val="FF0000"/>
                </a:solidFill>
                <a:effectLst>
                  <a:outerShdw blurRad="38100" dist="38100" dir="2700000" algn="tl">
                    <a:srgbClr val="C0C0C0"/>
                  </a:outerShdw>
                </a:effectLst>
                <a:latin typeface="Times New Roman" pitchFamily="18" charset="0"/>
              </a:rPr>
              <a:t>tóm</a:t>
            </a:r>
            <a:r>
              <a:rPr lang="en-US" b="1" dirty="0" smtClean="0">
                <a:solidFill>
                  <a:srgbClr val="FF0000"/>
                </a:solidFill>
                <a:effectLst>
                  <a:outerShdw blurRad="38100" dist="38100" dir="2700000" algn="tl">
                    <a:srgbClr val="C0C0C0"/>
                  </a:outerShdw>
                </a:effectLst>
                <a:latin typeface="Times New Roman" pitchFamily="18" charset="0"/>
              </a:rPr>
              <a:t> </a:t>
            </a:r>
            <a:r>
              <a:rPr lang="en-US" b="1" dirty="0" err="1" smtClean="0">
                <a:solidFill>
                  <a:srgbClr val="FF0000"/>
                </a:solidFill>
                <a:effectLst>
                  <a:outerShdw blurRad="38100" dist="38100" dir="2700000" algn="tl">
                    <a:srgbClr val="C0C0C0"/>
                  </a:outerShdw>
                </a:effectLst>
                <a:latin typeface="Times New Roman" pitchFamily="18" charset="0"/>
              </a:rPr>
              <a:t>tắt</a:t>
            </a:r>
            <a:r>
              <a:rPr lang="en-US" b="1" dirty="0" smtClean="0">
                <a:solidFill>
                  <a:srgbClr val="FF0000"/>
                </a:solidFill>
                <a:effectLst>
                  <a:outerShdw blurRad="38100" dist="38100" dir="2700000" algn="tl">
                    <a:srgbClr val="C0C0C0"/>
                  </a:outerShdw>
                </a:effectLst>
                <a:latin typeface="Times New Roman" pitchFamily="18" charset="0"/>
              </a:rPr>
              <a:t> </a:t>
            </a:r>
            <a:r>
              <a:rPr lang="en-US" b="1" dirty="0" err="1" smtClean="0">
                <a:solidFill>
                  <a:srgbClr val="FF0000"/>
                </a:solidFill>
                <a:effectLst>
                  <a:outerShdw blurRad="38100" dist="38100" dir="2700000" algn="tl">
                    <a:srgbClr val="C0C0C0"/>
                  </a:outerShdw>
                </a:effectLst>
                <a:latin typeface="Times New Roman" pitchFamily="18" charset="0"/>
              </a:rPr>
              <a:t>học</a:t>
            </a:r>
            <a:r>
              <a:rPr lang="en-US" b="1" dirty="0" smtClean="0">
                <a:solidFill>
                  <a:srgbClr val="FF0000"/>
                </a:solidFill>
                <a:effectLst>
                  <a:outerShdw blurRad="38100" dist="38100" dir="2700000" algn="tl">
                    <a:srgbClr val="C0C0C0"/>
                  </a:outerShdw>
                </a:effectLst>
                <a:latin typeface="Times New Roman" pitchFamily="18" charset="0"/>
              </a:rPr>
              <a:t> </a:t>
            </a:r>
            <a:r>
              <a:rPr lang="en-US" b="1" dirty="0" err="1" smtClean="0">
                <a:solidFill>
                  <a:srgbClr val="FF0000"/>
                </a:solidFill>
                <a:effectLst>
                  <a:outerShdw blurRad="38100" dist="38100" dir="2700000" algn="tl">
                    <a:srgbClr val="C0C0C0"/>
                  </a:outerShdw>
                </a:effectLst>
                <a:latin typeface="Times New Roman" pitchFamily="18" charset="0"/>
              </a:rPr>
              <a:t>phần</a:t>
            </a:r>
            <a:r>
              <a:rPr lang="en-US" b="1" dirty="0" smtClean="0">
                <a:solidFill>
                  <a:srgbClr val="FF0000"/>
                </a:solidFill>
                <a:effectLst>
                  <a:outerShdw blurRad="38100" dist="38100" dir="2700000" algn="tl">
                    <a:srgbClr val="C0C0C0"/>
                  </a:outerShdw>
                </a:effectLst>
                <a:latin typeface="Times New Roman" pitchFamily="18" charset="0"/>
              </a:rPr>
              <a:t>:</a:t>
            </a:r>
          </a:p>
          <a:p>
            <a:pPr eaLnBrk="1" hangingPunct="1">
              <a:buFont typeface="Wingdings" pitchFamily="2" charset="2"/>
              <a:buNone/>
              <a:defRPr/>
            </a:pPr>
            <a:r>
              <a:rPr lang="en-US" sz="2600" dirty="0" err="1" smtClean="0">
                <a:latin typeface="Times New Roman" pitchFamily="18" charset="0"/>
                <a:cs typeface="Times New Roman" pitchFamily="18" charset="0"/>
              </a:rPr>
              <a:t>Chương</a:t>
            </a:r>
            <a:r>
              <a:rPr lang="en-US" sz="2600" dirty="0" smtClean="0">
                <a:latin typeface="Times New Roman" pitchFamily="18" charset="0"/>
                <a:cs typeface="Times New Roman" pitchFamily="18" charset="0"/>
              </a:rPr>
              <a:t> 1. </a:t>
            </a:r>
            <a:r>
              <a:rPr lang="en-US" sz="2600" dirty="0" err="1" smtClean="0">
                <a:latin typeface="Times New Roman" pitchFamily="18" charset="0"/>
                <a:cs typeface="Times New Roman" pitchFamily="18" charset="0"/>
              </a:rPr>
              <a:t>Mở</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đầu</a:t>
            </a:r>
            <a:r>
              <a:rPr lang="en-US" sz="2600" dirty="0" smtClean="0">
                <a:latin typeface="Times New Roman" pitchFamily="18" charset="0"/>
                <a:cs typeface="Times New Roman" pitchFamily="18" charset="0"/>
              </a:rPr>
              <a:t>.</a:t>
            </a:r>
          </a:p>
          <a:p>
            <a:pPr marL="1484313" indent="-1484313" eaLnBrk="1" hangingPunct="1">
              <a:buFont typeface="Wingdings" pitchFamily="2" charset="2"/>
              <a:buNone/>
              <a:defRPr/>
            </a:pPr>
            <a:r>
              <a:rPr lang="en-US" sz="2600" dirty="0" err="1" smtClean="0">
                <a:latin typeface="Times New Roman" pitchFamily="18" charset="0"/>
                <a:cs typeface="Times New Roman" pitchFamily="18" charset="0"/>
              </a:rPr>
              <a:t>Chương</a:t>
            </a:r>
            <a:r>
              <a:rPr lang="en-US" sz="2600" dirty="0" smtClean="0">
                <a:latin typeface="Times New Roman" pitchFamily="18" charset="0"/>
                <a:cs typeface="Times New Roman" pitchFamily="18" charset="0"/>
              </a:rPr>
              <a:t> 2. </a:t>
            </a:r>
            <a:r>
              <a:rPr lang="en-US" sz="2600" dirty="0" err="1" smtClean="0">
                <a:latin typeface="Times New Roman" pitchFamily="18" charset="0"/>
                <a:cs typeface="Times New Roman" pitchFamily="18" charset="0"/>
              </a:rPr>
              <a:t>Lý</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thuyết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về</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tích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tích</a:t>
            </a:r>
            <a:r>
              <a:rPr lang="en-US" sz="2600" dirty="0" smtClean="0">
                <a:latin typeface="Times New Roman" pitchFamily="18" charset="0"/>
                <a:cs typeface="Times New Roman" pitchFamily="18" charset="0"/>
              </a:rPr>
              <a:t>.</a:t>
            </a:r>
          </a:p>
          <a:p>
            <a:pPr eaLnBrk="1" hangingPunct="1">
              <a:buFont typeface="Wingdings" pitchFamily="2" charset="2"/>
              <a:buNone/>
              <a:defRPr/>
            </a:pPr>
            <a:r>
              <a:rPr lang="en-US" sz="2600" dirty="0" err="1" smtClean="0">
                <a:latin typeface="Times New Roman" pitchFamily="18" charset="0"/>
                <a:cs typeface="Times New Roman" pitchFamily="18" charset="0"/>
              </a:rPr>
              <a:t>Chương</a:t>
            </a:r>
            <a:r>
              <a:rPr lang="en-US" sz="2600" dirty="0" smtClean="0">
                <a:latin typeface="Times New Roman" pitchFamily="18" charset="0"/>
                <a:cs typeface="Times New Roman" pitchFamily="18" charset="0"/>
              </a:rPr>
              <a:t> 3.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chuẩn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axit-bazơ</a:t>
            </a:r>
            <a:endParaRPr lang="en-US" sz="2600" dirty="0" smtClean="0">
              <a:latin typeface="Times New Roman" pitchFamily="18" charset="0"/>
              <a:cs typeface="Times New Roman" pitchFamily="18" charset="0"/>
            </a:endParaRPr>
          </a:p>
          <a:p>
            <a:pPr marL="1485900" indent="-1485900" eaLnBrk="1" hangingPunct="1">
              <a:buFont typeface="Wingdings" pitchFamily="2" charset="2"/>
              <a:buNone/>
              <a:defRPr/>
            </a:pPr>
            <a:r>
              <a:rPr lang="en-US" sz="2600" dirty="0" err="1" smtClean="0">
                <a:latin typeface="Times New Roman" pitchFamily="18" charset="0"/>
                <a:cs typeface="Times New Roman" pitchFamily="18" charset="0"/>
              </a:rPr>
              <a:t>Chương</a:t>
            </a:r>
            <a:r>
              <a:rPr lang="en-US" sz="2600" dirty="0" smtClean="0">
                <a:latin typeface="Times New Roman" pitchFamily="18" charset="0"/>
                <a:cs typeface="Times New Roman" pitchFamily="18" charset="0"/>
              </a:rPr>
              <a:t> 4.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chuẩn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ôxi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hóa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khử</a:t>
            </a:r>
            <a:r>
              <a:rPr lang="en-US" sz="2600" dirty="0" smtClean="0">
                <a:latin typeface="Times New Roman" pitchFamily="18" charset="0"/>
                <a:cs typeface="Times New Roman" pitchFamily="18" charset="0"/>
              </a:rPr>
              <a:t>.</a:t>
            </a:r>
          </a:p>
          <a:p>
            <a:pPr marL="1485900" indent="-1485900" eaLnBrk="1" hangingPunct="1">
              <a:buFont typeface="Wingdings" pitchFamily="2" charset="2"/>
              <a:buNone/>
              <a:defRPr/>
            </a:pPr>
            <a:r>
              <a:rPr lang="en-US" sz="2600" dirty="0" err="1" smtClean="0">
                <a:latin typeface="Times New Roman" pitchFamily="18" charset="0"/>
                <a:cs typeface="Times New Roman" pitchFamily="18" charset="0"/>
              </a:rPr>
              <a:t>Chương</a:t>
            </a:r>
            <a:r>
              <a:rPr lang="en-US" sz="2600" dirty="0" smtClean="0">
                <a:latin typeface="Times New Roman" pitchFamily="18" charset="0"/>
                <a:cs typeface="Times New Roman" pitchFamily="18" charset="0"/>
              </a:rPr>
              <a:t> 5.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chuẩn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phức</a:t>
            </a:r>
            <a:r>
              <a:rPr lang="en-US" sz="2600" dirty="0" smtClean="0">
                <a:latin typeface="Times New Roman" pitchFamily="18" charset="0"/>
                <a:cs typeface="Times New Roman" pitchFamily="18" charset="0"/>
              </a:rPr>
              <a:t>.</a:t>
            </a:r>
          </a:p>
          <a:p>
            <a:pPr eaLnBrk="1" hangingPunct="1">
              <a:buFont typeface="Wingdings" pitchFamily="2" charset="2"/>
              <a:buNone/>
              <a:defRPr/>
            </a:pPr>
            <a:r>
              <a:rPr lang="en-US" sz="2600" dirty="0" err="1" smtClean="0">
                <a:latin typeface="Times New Roman" pitchFamily="18" charset="0"/>
                <a:cs typeface="Times New Roman" pitchFamily="18" charset="0"/>
              </a:rPr>
              <a:t>Chương</a:t>
            </a:r>
            <a:r>
              <a:rPr lang="en-US" sz="2600" dirty="0" smtClean="0">
                <a:latin typeface="Times New Roman" pitchFamily="18" charset="0"/>
                <a:cs typeface="Times New Roman" pitchFamily="18" charset="0"/>
              </a:rPr>
              <a:t> 6.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chuẩn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kết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tủa</a:t>
            </a:r>
            <a:endParaRPr lang="en-US" sz="2600" dirty="0" smtClean="0">
              <a:latin typeface="Times New Roman" pitchFamily="18" charset="0"/>
              <a:cs typeface="Times New Roman" pitchFamily="18" charset="0"/>
            </a:endParaRPr>
          </a:p>
          <a:p>
            <a:pPr eaLnBrk="1" hangingPunct="1">
              <a:buFont typeface="Wingdings" pitchFamily="2" charset="2"/>
              <a:buNone/>
              <a:defRPr/>
            </a:pPr>
            <a:r>
              <a:rPr lang="en-US" sz="2600" dirty="0" err="1" smtClean="0">
                <a:latin typeface="Times New Roman" pitchFamily="18" charset="0"/>
                <a:cs typeface="Times New Roman" pitchFamily="18" charset="0"/>
              </a:rPr>
              <a:t>Chương</a:t>
            </a:r>
            <a:r>
              <a:rPr lang="en-US" sz="2600" dirty="0" smtClean="0">
                <a:latin typeface="Times New Roman" pitchFamily="18" charset="0"/>
                <a:cs typeface="Times New Roman" pitchFamily="18" charset="0"/>
              </a:rPr>
              <a:t> 7.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tích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lượng</a:t>
            </a:r>
            <a:endParaRPr lang="en-US"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458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24581" name="Rectangle 2"/>
          <p:cNvSpPr>
            <a:spLocks noGrp="1" noChangeArrowheads="1"/>
          </p:cNvSpPr>
          <p:nvPr>
            <p:ph type="title"/>
          </p:nvPr>
        </p:nvSpPr>
        <p:spPr>
          <a:xfrm>
            <a:off x="266700" y="1260475"/>
            <a:ext cx="8572500" cy="415925"/>
          </a:xfrm>
        </p:spPr>
        <p:txBody>
          <a:bodyPr/>
          <a:lstStyle/>
          <a:p>
            <a:pPr algn="l" eaLnBrk="1" hangingPunct="1"/>
            <a:r>
              <a:rPr lang="en-US" altLang="ko-KR" sz="2200" b="1" smtClean="0">
                <a:solidFill>
                  <a:srgbClr val="000000"/>
                </a:solidFill>
                <a:ea typeface="굴림" pitchFamily="34" charset="-127"/>
              </a:rPr>
              <a:t>2.4. Phân loại các phương pháp phân tích thể tích</a:t>
            </a:r>
            <a:endParaRPr lang="en-US" altLang="fr-FR" sz="2200" b="1" smtClean="0">
              <a:solidFill>
                <a:srgbClr val="000000"/>
              </a:solidFill>
              <a:ea typeface="굴림" pitchFamily="34" charset="-127"/>
            </a:endParaRPr>
          </a:p>
        </p:txBody>
      </p:sp>
      <p:sp>
        <p:nvSpPr>
          <p:cNvPr id="24582" name="TextBox 9"/>
          <p:cNvSpPr txBox="1">
            <a:spLocks noChangeArrowheads="1"/>
          </p:cNvSpPr>
          <p:nvPr/>
        </p:nvSpPr>
        <p:spPr bwMode="auto">
          <a:xfrm>
            <a:off x="304800" y="1722438"/>
            <a:ext cx="868680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altLang="fr-FR" sz="2200" b="1" i="1">
                <a:latin typeface="Times New Roman" pitchFamily="18" charset="0"/>
                <a:cs typeface="Times New Roman" pitchFamily="18" charset="0"/>
              </a:rPr>
              <a:t>2.4.3. Phương pháp tạo phức</a:t>
            </a:r>
            <a:r>
              <a:rPr lang="en-US" altLang="fr-FR" sz="2200">
                <a:latin typeface="Times New Roman" pitchFamily="18" charset="0"/>
                <a:cs typeface="Times New Roman" pitchFamily="18" charset="0"/>
              </a:rPr>
              <a:t>: phương pháp này dựa trên phản ứng tạo ra các phức chất giữa chất cần phân tích và thuốc thử. Phương pháp được dùng để định lượng hầu hết các cation kim loại và một số anion. Thuốc thử được sử dụng phổ biển nhất là nhóm thuốc thử có tên chung là complexon.</a:t>
            </a:r>
            <a:endParaRPr lang="fr-FR" altLang="fr-FR" sz="2200">
              <a:latin typeface="Times New Roman" pitchFamily="18" charset="0"/>
              <a:cs typeface="Times New Roman" pitchFamily="18" charset="0"/>
            </a:endParaRPr>
          </a:p>
          <a:p>
            <a:pPr algn="just">
              <a:lnSpc>
                <a:spcPct val="120000"/>
              </a:lnSpc>
            </a:pPr>
            <a:r>
              <a:rPr lang="en-US" altLang="fr-FR" sz="2200" b="1" i="1">
                <a:latin typeface="Times New Roman" pitchFamily="18" charset="0"/>
                <a:cs typeface="Times New Roman" pitchFamily="18" charset="0"/>
              </a:rPr>
              <a:t>2.4.4. Phương pháp oxi hóa – khử</a:t>
            </a:r>
            <a:r>
              <a:rPr lang="en-US" altLang="fr-FR" sz="2200">
                <a:latin typeface="Times New Roman" pitchFamily="18" charset="0"/>
                <a:cs typeface="Times New Roman" pitchFamily="18" charset="0"/>
              </a:rPr>
              <a:t>: phương pháp này dựa trên phản ứng oxi hóa – khử và thường được dùng để định lượng trực tiếp các nguyên tố chuyển tiếp và một số chất hữu cơ, ngoài ra ta còn có thể xác định gián tiếp một số ion vô cơ</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5604"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25605" name="Rectangle 2"/>
          <p:cNvSpPr>
            <a:spLocks noGrp="1" noChangeArrowheads="1"/>
          </p:cNvSpPr>
          <p:nvPr>
            <p:ph type="title"/>
          </p:nvPr>
        </p:nvSpPr>
        <p:spPr>
          <a:xfrm>
            <a:off x="266700" y="1260475"/>
            <a:ext cx="8572500" cy="609600"/>
          </a:xfrm>
        </p:spPr>
        <p:txBody>
          <a:bodyPr/>
          <a:lstStyle/>
          <a:p>
            <a:pPr marL="747713" indent="-747713" algn="just" eaLnBrk="1" hangingPunct="1"/>
            <a:r>
              <a:rPr lang="en-US" altLang="ko-KR" sz="2200" b="1" smtClean="0">
                <a:solidFill>
                  <a:srgbClr val="000000"/>
                </a:solidFill>
                <a:ea typeface="굴림" pitchFamily="34" charset="-127"/>
              </a:rPr>
              <a:t>2.5. Các kỹ thuật chuẩn độ trong phương pháp phân tích thể tích</a:t>
            </a:r>
            <a:endParaRPr lang="en-US" altLang="fr-FR" sz="2200" b="1" smtClean="0">
              <a:solidFill>
                <a:srgbClr val="000000"/>
              </a:solidFill>
              <a:ea typeface="굴림" pitchFamily="34" charset="-127"/>
            </a:endParaRPr>
          </a:p>
        </p:txBody>
      </p:sp>
      <p:sp>
        <p:nvSpPr>
          <p:cNvPr id="16390" name="TextBox 9"/>
          <p:cNvSpPr txBox="1">
            <a:spLocks noRot="1" noChangeAspect="1" noMove="1" noResize="1" noEditPoints="1" noAdjustHandles="1" noChangeArrowheads="1" noChangeShapeType="1" noTextEdit="1"/>
          </p:cNvSpPr>
          <p:nvPr/>
        </p:nvSpPr>
        <p:spPr bwMode="auto">
          <a:xfrm>
            <a:off x="304800" y="1905000"/>
            <a:ext cx="8686800" cy="4551118"/>
          </a:xfrm>
          <a:prstGeom prst="rect">
            <a:avLst/>
          </a:prstGeom>
          <a:blipFill rotWithShape="1">
            <a:blip r:embed="rId3"/>
            <a:stretch>
              <a:fillRect l="-842" r="-91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6628"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26629" name="TextBox 9"/>
          <p:cNvSpPr txBox="1">
            <a:spLocks noChangeArrowheads="1"/>
          </p:cNvSpPr>
          <p:nvPr/>
        </p:nvSpPr>
        <p:spPr bwMode="auto">
          <a:xfrm>
            <a:off x="228600" y="1219200"/>
            <a:ext cx="8686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altLang="fr-FR" sz="2200">
                <a:latin typeface="Times New Roman" pitchFamily="18" charset="0"/>
                <a:cs typeface="Times New Roman" pitchFamily="18" charset="0"/>
              </a:rPr>
              <a:t>- </a:t>
            </a:r>
            <a:r>
              <a:rPr lang="en-US" altLang="fr-FR" sz="2200" i="1">
                <a:latin typeface="Times New Roman" pitchFamily="18" charset="0"/>
                <a:cs typeface="Times New Roman" pitchFamily="18" charset="0"/>
              </a:rPr>
              <a:t>Công thức tính</a:t>
            </a:r>
            <a:endParaRPr lang="en-US" altLang="fr-FR" sz="2400"/>
          </a:p>
        </p:txBody>
      </p:sp>
      <p:pic>
        <p:nvPicPr>
          <p:cNvPr id="266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31975"/>
            <a:ext cx="4724400"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1" name="TextBox 2"/>
          <p:cNvSpPr txBox="1">
            <a:spLocks noChangeArrowheads="1"/>
          </p:cNvSpPr>
          <p:nvPr/>
        </p:nvSpPr>
        <p:spPr bwMode="auto">
          <a:xfrm>
            <a:off x="2057400" y="4191000"/>
            <a:ext cx="609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fr-FR"/>
              <a:t>C</a:t>
            </a:r>
            <a:r>
              <a:rPr lang="en-US" altLang="fr-FR" baseline="-25000"/>
              <a:t>N/X</a:t>
            </a:r>
          </a:p>
        </p:txBody>
      </p:sp>
      <p:sp>
        <p:nvSpPr>
          <p:cNvPr id="26632" name="TextBox 11"/>
          <p:cNvSpPr txBox="1">
            <a:spLocks noChangeArrowheads="1"/>
          </p:cNvSpPr>
          <p:nvPr/>
        </p:nvSpPr>
        <p:spPr bwMode="auto">
          <a:xfrm>
            <a:off x="4495800" y="1831975"/>
            <a:ext cx="609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fr-FR"/>
              <a:t>C</a:t>
            </a:r>
            <a:r>
              <a:rPr lang="en-US" altLang="fr-FR" baseline="-25000"/>
              <a:t>N/R</a:t>
            </a:r>
          </a:p>
        </p:txBody>
      </p:sp>
      <p:sp>
        <p:nvSpPr>
          <p:cNvPr id="26633" name="TextBox 12"/>
          <p:cNvSpPr txBox="1">
            <a:spLocks noChangeArrowheads="1"/>
          </p:cNvSpPr>
          <p:nvPr/>
        </p:nvSpPr>
        <p:spPr bwMode="auto">
          <a:xfrm>
            <a:off x="4572000" y="4953000"/>
            <a:ext cx="609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fr-FR"/>
              <a:t>C</a:t>
            </a:r>
            <a:r>
              <a:rPr lang="en-US" altLang="fr-FR" baseline="-25000"/>
              <a:t>N/X</a:t>
            </a:r>
          </a:p>
        </p:txBody>
      </p:sp>
      <p:sp>
        <p:nvSpPr>
          <p:cNvPr id="8" name="TextBox 7"/>
          <p:cNvSpPr txBox="1">
            <a:spLocks noRot="1" noChangeAspect="1" noMove="1" noResize="1" noEditPoints="1" noAdjustHandles="1" noChangeArrowheads="1" noChangeShapeType="1" noTextEdit="1"/>
          </p:cNvSpPr>
          <p:nvPr/>
        </p:nvSpPr>
        <p:spPr>
          <a:xfrm>
            <a:off x="5486400" y="1831768"/>
            <a:ext cx="3276600" cy="2473498"/>
          </a:xfrm>
          <a:prstGeom prst="rect">
            <a:avLst/>
          </a:prstGeom>
          <a:blipFill rotWithShape="1">
            <a:blip r:embed="rId4"/>
            <a:stretch>
              <a:fillRect l="-1487"/>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765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27653" name="TextBox 9"/>
          <p:cNvSpPr txBox="1">
            <a:spLocks noChangeArrowheads="1"/>
          </p:cNvSpPr>
          <p:nvPr/>
        </p:nvSpPr>
        <p:spPr bwMode="auto">
          <a:xfrm>
            <a:off x="304800" y="1219200"/>
            <a:ext cx="8686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altLang="fr-FR" sz="2000" b="1" i="1">
                <a:latin typeface="Arial" charset="0"/>
                <a:sym typeface="Wingdings" pitchFamily="2" charset="2"/>
              </a:rPr>
              <a:t>2.5.2. </a:t>
            </a:r>
            <a:r>
              <a:rPr lang="en-US" altLang="fr-FR" sz="2000" b="1" i="1">
                <a:latin typeface="Arial" charset="0"/>
              </a:rPr>
              <a:t>Chuẩn độ ngược</a:t>
            </a:r>
            <a:r>
              <a:rPr lang="en-US" altLang="fr-FR" sz="2000">
                <a:latin typeface="Arial" charset="0"/>
              </a:rPr>
              <a:t>: </a:t>
            </a:r>
          </a:p>
          <a:p>
            <a:pPr algn="just">
              <a:lnSpc>
                <a:spcPct val="120000"/>
              </a:lnSpc>
            </a:pPr>
            <a:r>
              <a:rPr lang="en-US" altLang="fr-FR" sz="2000">
                <a:latin typeface="Arial" charset="0"/>
              </a:rPr>
              <a:t>- </a:t>
            </a:r>
            <a:r>
              <a:rPr lang="en-US" altLang="fr-FR" sz="2000" i="1">
                <a:latin typeface="Arial" charset="0"/>
              </a:rPr>
              <a:t>Nguyên tắc</a:t>
            </a:r>
            <a:r>
              <a:rPr lang="en-US" altLang="fr-FR" sz="2000">
                <a:latin typeface="Arial" charset="0"/>
              </a:rPr>
              <a:t>: thêm một thể tích chính xác và dư dung dịch chuẩn vào chất định phân. Sau đó chuẩn độ lượng thuốc thử R còn dư lại bằng thuốc thử khác R’ thích hợp. </a:t>
            </a:r>
          </a:p>
          <a:p>
            <a:pPr algn="ctr">
              <a:lnSpc>
                <a:spcPct val="120000"/>
              </a:lnSpc>
            </a:pPr>
            <a:r>
              <a:rPr lang="pt-BR" altLang="fr-FR" sz="2000">
                <a:latin typeface="Arial" charset="0"/>
              </a:rPr>
              <a:t>X + R</a:t>
            </a:r>
            <a:r>
              <a:rPr lang="pt-BR" altLang="fr-FR" sz="2000" baseline="-25000">
                <a:latin typeface="Arial" charset="0"/>
              </a:rPr>
              <a:t>dư chính xác  </a:t>
            </a:r>
            <a:r>
              <a:rPr lang="pt-BR" altLang="fr-FR" sz="2000">
                <a:latin typeface="Times New Roman" pitchFamily="18" charset="0"/>
                <a:cs typeface="Times New Roman" pitchFamily="18" charset="0"/>
              </a:rPr>
              <a:t>→</a:t>
            </a:r>
            <a:r>
              <a:rPr lang="pt-BR" altLang="fr-FR" sz="2000">
                <a:latin typeface="Arial" charset="0"/>
              </a:rPr>
              <a:t> P + R</a:t>
            </a:r>
            <a:r>
              <a:rPr lang="pt-BR" altLang="fr-FR" sz="2000" baseline="-25000">
                <a:latin typeface="Arial" charset="0"/>
              </a:rPr>
              <a:t>dư</a:t>
            </a:r>
            <a:r>
              <a:rPr lang="pt-BR" altLang="fr-FR" sz="2000">
                <a:latin typeface="Arial" charset="0"/>
              </a:rPr>
              <a:t> </a:t>
            </a:r>
          </a:p>
          <a:p>
            <a:pPr algn="ctr">
              <a:lnSpc>
                <a:spcPct val="120000"/>
              </a:lnSpc>
            </a:pPr>
            <a:r>
              <a:rPr lang="vi-VN" altLang="fr-FR" sz="2000">
                <a:latin typeface="Arial" charset="0"/>
              </a:rPr>
              <a:t>R</a:t>
            </a:r>
            <a:r>
              <a:rPr lang="vi-VN" altLang="fr-FR" sz="2000" baseline="-25000">
                <a:latin typeface="Arial" charset="0"/>
              </a:rPr>
              <a:t>dư</a:t>
            </a:r>
            <a:r>
              <a:rPr lang="vi-VN" altLang="fr-FR" sz="2000">
                <a:latin typeface="Arial" charset="0"/>
              </a:rPr>
              <a:t> + R</a:t>
            </a:r>
            <a:r>
              <a:rPr lang="en-US" altLang="fr-FR" sz="2000">
                <a:latin typeface="Arial" charset="0"/>
              </a:rPr>
              <a:t>’  </a:t>
            </a:r>
            <a:r>
              <a:rPr lang="vi-VN" altLang="fr-FR" sz="2000">
                <a:latin typeface="Arial" charset="0"/>
              </a:rPr>
              <a:t> </a:t>
            </a:r>
            <a:r>
              <a:rPr lang="vi-VN" altLang="fr-FR" sz="2000">
                <a:latin typeface="Times New Roman" pitchFamily="18" charset="0"/>
                <a:cs typeface="Times New Roman" pitchFamily="18" charset="0"/>
              </a:rPr>
              <a:t>→</a:t>
            </a:r>
            <a:r>
              <a:rPr lang="vi-VN" altLang="fr-FR" sz="2000">
                <a:latin typeface="Arial" charset="0"/>
              </a:rPr>
              <a:t> P</a:t>
            </a:r>
            <a:r>
              <a:rPr lang="en-US" altLang="fr-FR" sz="2000">
                <a:latin typeface="Arial" charset="0"/>
              </a:rPr>
              <a:t>’</a:t>
            </a:r>
          </a:p>
          <a:p>
            <a:pPr>
              <a:lnSpc>
                <a:spcPct val="120000"/>
              </a:lnSpc>
            </a:pPr>
            <a:r>
              <a:rPr lang="en-US" altLang="fr-FR" sz="2000">
                <a:latin typeface="Arial" charset="0"/>
              </a:rPr>
              <a:t>Ví dụ:                    </a:t>
            </a:r>
            <a:r>
              <a:rPr lang="de-DE" altLang="fr-FR" sz="2000">
                <a:latin typeface="Arial" charset="0"/>
              </a:rPr>
              <a:t>2NH</a:t>
            </a:r>
            <a:r>
              <a:rPr lang="de-DE" altLang="fr-FR" sz="2000" baseline="-25000">
                <a:latin typeface="Arial" charset="0"/>
              </a:rPr>
              <a:t>3</a:t>
            </a:r>
            <a:r>
              <a:rPr lang="de-DE" altLang="fr-FR" sz="2000">
                <a:latin typeface="Arial" charset="0"/>
              </a:rPr>
              <a:t> + H</a:t>
            </a:r>
            <a:r>
              <a:rPr lang="de-DE" altLang="fr-FR" sz="2000" baseline="-25000">
                <a:latin typeface="Arial" charset="0"/>
              </a:rPr>
              <a:t>2</a:t>
            </a:r>
            <a:r>
              <a:rPr lang="de-DE" altLang="fr-FR" sz="2000">
                <a:latin typeface="Arial" charset="0"/>
              </a:rPr>
              <a:t>SO</a:t>
            </a:r>
            <a:r>
              <a:rPr lang="de-DE" altLang="fr-FR" sz="2000" baseline="-25000">
                <a:latin typeface="Arial" charset="0"/>
              </a:rPr>
              <a:t>4</a:t>
            </a:r>
            <a:r>
              <a:rPr lang="de-DE" altLang="fr-FR" sz="2000">
                <a:latin typeface="Arial" charset="0"/>
              </a:rPr>
              <a:t> </a:t>
            </a:r>
            <a:r>
              <a:rPr lang="de-DE" altLang="fr-FR" sz="2000" baseline="-25000">
                <a:latin typeface="Arial" charset="0"/>
              </a:rPr>
              <a:t>dư c/x</a:t>
            </a:r>
            <a:r>
              <a:rPr lang="de-DE" altLang="fr-FR" sz="2000">
                <a:latin typeface="Arial" charset="0"/>
              </a:rPr>
              <a:t> </a:t>
            </a:r>
            <a:r>
              <a:rPr lang="de-DE" altLang="fr-FR" sz="2000">
                <a:latin typeface="Times New Roman" pitchFamily="18" charset="0"/>
                <a:cs typeface="Times New Roman" pitchFamily="18" charset="0"/>
              </a:rPr>
              <a:t>→</a:t>
            </a:r>
            <a:r>
              <a:rPr lang="de-DE" altLang="fr-FR" sz="2000">
                <a:latin typeface="Arial" charset="0"/>
              </a:rPr>
              <a:t> (NH</a:t>
            </a:r>
            <a:r>
              <a:rPr lang="de-DE" altLang="fr-FR" sz="2000" baseline="-25000">
                <a:latin typeface="Arial" charset="0"/>
              </a:rPr>
              <a:t>4</a:t>
            </a:r>
            <a:r>
              <a:rPr lang="de-DE" altLang="fr-FR" sz="2000">
                <a:latin typeface="Arial" charset="0"/>
              </a:rPr>
              <a:t>)</a:t>
            </a:r>
            <a:r>
              <a:rPr lang="de-DE" altLang="fr-FR" sz="2000" baseline="-25000">
                <a:latin typeface="Arial" charset="0"/>
              </a:rPr>
              <a:t>2</a:t>
            </a:r>
            <a:r>
              <a:rPr lang="de-DE" altLang="fr-FR" sz="2000">
                <a:latin typeface="Arial" charset="0"/>
              </a:rPr>
              <a:t>SO</a:t>
            </a:r>
            <a:r>
              <a:rPr lang="de-DE" altLang="fr-FR" sz="2000" baseline="-25000">
                <a:latin typeface="Arial" charset="0"/>
              </a:rPr>
              <a:t>4</a:t>
            </a:r>
            <a:r>
              <a:rPr lang="de-DE" altLang="fr-FR" sz="2000">
                <a:latin typeface="Arial" charset="0"/>
              </a:rPr>
              <a:t> + H</a:t>
            </a:r>
            <a:r>
              <a:rPr lang="de-DE" altLang="fr-FR" sz="2000" baseline="-25000">
                <a:latin typeface="Arial" charset="0"/>
              </a:rPr>
              <a:t>2</a:t>
            </a:r>
            <a:r>
              <a:rPr lang="de-DE" altLang="fr-FR" sz="2000">
                <a:latin typeface="Arial" charset="0"/>
              </a:rPr>
              <a:t>SO</a:t>
            </a:r>
            <a:r>
              <a:rPr lang="de-DE" altLang="fr-FR" sz="2000" baseline="-25000">
                <a:latin typeface="Arial" charset="0"/>
              </a:rPr>
              <a:t>4</a:t>
            </a:r>
            <a:r>
              <a:rPr lang="de-DE" altLang="fr-FR" sz="2000">
                <a:latin typeface="Arial" charset="0"/>
              </a:rPr>
              <a:t> </a:t>
            </a:r>
            <a:r>
              <a:rPr lang="de-DE" altLang="fr-FR" sz="2000" baseline="-25000">
                <a:latin typeface="Arial" charset="0"/>
              </a:rPr>
              <a:t>dư</a:t>
            </a:r>
            <a:r>
              <a:rPr lang="de-DE" altLang="fr-FR" sz="2000">
                <a:latin typeface="Arial" charset="0"/>
              </a:rPr>
              <a:t> </a:t>
            </a:r>
          </a:p>
          <a:p>
            <a:pPr algn="ctr">
              <a:lnSpc>
                <a:spcPct val="120000"/>
              </a:lnSpc>
            </a:pPr>
            <a:r>
              <a:rPr lang="pt-BR" altLang="fr-FR" sz="2000">
                <a:latin typeface="Arial" charset="0"/>
              </a:rPr>
              <a:t>H</a:t>
            </a:r>
            <a:r>
              <a:rPr lang="pt-BR" altLang="fr-FR" sz="2000" baseline="-25000">
                <a:latin typeface="Arial" charset="0"/>
              </a:rPr>
              <a:t>2</a:t>
            </a:r>
            <a:r>
              <a:rPr lang="pt-BR" altLang="fr-FR" sz="2000">
                <a:latin typeface="Arial" charset="0"/>
              </a:rPr>
              <a:t>SO</a:t>
            </a:r>
            <a:r>
              <a:rPr lang="pt-BR" altLang="fr-FR" sz="2000" baseline="-25000">
                <a:latin typeface="Arial" charset="0"/>
              </a:rPr>
              <a:t>4</a:t>
            </a:r>
            <a:r>
              <a:rPr lang="pt-BR" altLang="fr-FR" sz="2000">
                <a:latin typeface="Arial" charset="0"/>
              </a:rPr>
              <a:t> </a:t>
            </a:r>
            <a:r>
              <a:rPr lang="pt-BR" altLang="fr-FR" sz="2000" baseline="-25000">
                <a:latin typeface="Arial" charset="0"/>
              </a:rPr>
              <a:t>dư</a:t>
            </a:r>
            <a:r>
              <a:rPr lang="pt-BR" altLang="fr-FR" sz="2000">
                <a:latin typeface="Arial" charset="0"/>
              </a:rPr>
              <a:t> + 2NaOH </a:t>
            </a:r>
            <a:r>
              <a:rPr lang="pt-BR" altLang="fr-FR" sz="2000">
                <a:latin typeface="Times New Roman" pitchFamily="18" charset="0"/>
                <a:cs typeface="Times New Roman" pitchFamily="18" charset="0"/>
              </a:rPr>
              <a:t>→</a:t>
            </a:r>
            <a:r>
              <a:rPr lang="pt-BR" altLang="fr-FR" sz="2000">
                <a:latin typeface="Arial" charset="0"/>
              </a:rPr>
              <a:t> Na</a:t>
            </a:r>
            <a:r>
              <a:rPr lang="pt-BR" altLang="fr-FR" sz="2000" baseline="-25000">
                <a:latin typeface="Arial" charset="0"/>
              </a:rPr>
              <a:t>2</a:t>
            </a:r>
            <a:r>
              <a:rPr lang="pt-BR" altLang="fr-FR" sz="2000">
                <a:latin typeface="Arial" charset="0"/>
              </a:rPr>
              <a:t>SO</a:t>
            </a:r>
            <a:r>
              <a:rPr lang="pt-BR" altLang="fr-FR" sz="2000" baseline="-25000">
                <a:latin typeface="Arial" charset="0"/>
              </a:rPr>
              <a:t>4</a:t>
            </a:r>
            <a:r>
              <a:rPr lang="pt-BR" altLang="fr-FR" sz="2000">
                <a:latin typeface="Arial" charset="0"/>
              </a:rPr>
              <a:t> + 2H</a:t>
            </a:r>
            <a:r>
              <a:rPr lang="pt-BR" altLang="fr-FR" sz="2000" baseline="-25000">
                <a:latin typeface="Arial" charset="0"/>
              </a:rPr>
              <a:t>2</a:t>
            </a:r>
            <a:r>
              <a:rPr lang="pt-BR" altLang="fr-FR" sz="2000">
                <a:latin typeface="Arial" charset="0"/>
              </a:rPr>
              <a:t>O</a:t>
            </a:r>
            <a:endParaRPr lang="en-US" altLang="fr-FR" sz="2000">
              <a:latin typeface="Arial" charset="0"/>
            </a:endParaRPr>
          </a:p>
          <a:p>
            <a:pPr algn="just">
              <a:lnSpc>
                <a:spcPct val="120000"/>
              </a:lnSpc>
            </a:pPr>
            <a:r>
              <a:rPr lang="en-US" altLang="fr-FR" sz="2000">
                <a:latin typeface="Arial" charset="0"/>
              </a:rPr>
              <a:t>Kỹ thuật chuẩn độ ngược này thường được sử dụng khi: chất định phân X không bền, dễ bay hơi, phản ứng của X và R xảy ra chậm hoặc không có chất chỉ thị thích hợp để xác định X bằng phản ứng giữa R và X.</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8676"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16390" name="TextBox 9"/>
          <p:cNvSpPr txBox="1">
            <a:spLocks noRot="1" noChangeAspect="1" noMove="1" noResize="1" noEditPoints="1" noAdjustHandles="1" noChangeArrowheads="1" noChangeShapeType="1" noTextEdit="1"/>
          </p:cNvSpPr>
          <p:nvPr/>
        </p:nvSpPr>
        <p:spPr bwMode="auto">
          <a:xfrm>
            <a:off x="304800" y="1219200"/>
            <a:ext cx="8686800" cy="2399631"/>
          </a:xfrm>
          <a:prstGeom prst="rect">
            <a:avLst/>
          </a:prstGeom>
          <a:blipFill rotWithShape="1">
            <a:blip r:embed="rId3"/>
            <a:stretch>
              <a:fillRect l="-702" r="-702" b="-25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2970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29701" name="TextBox 9"/>
          <p:cNvSpPr txBox="1">
            <a:spLocks noChangeArrowheads="1"/>
          </p:cNvSpPr>
          <p:nvPr/>
        </p:nvSpPr>
        <p:spPr bwMode="auto">
          <a:xfrm>
            <a:off x="341313" y="32004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nSpc>
                <a:spcPct val="120000"/>
              </a:lnSpc>
            </a:pPr>
            <a:r>
              <a:rPr lang="en-US" altLang="fr-FR" sz="2000" dirty="0" err="1">
                <a:latin typeface="Arial" charset="0"/>
              </a:rPr>
              <a:t>Ví</a:t>
            </a:r>
            <a:r>
              <a:rPr lang="en-US" altLang="fr-FR" sz="2000" dirty="0">
                <a:latin typeface="Arial" charset="0"/>
              </a:rPr>
              <a:t> </a:t>
            </a:r>
            <a:r>
              <a:rPr lang="en-US" altLang="fr-FR" sz="2000" dirty="0" err="1">
                <a:latin typeface="Arial" charset="0"/>
              </a:rPr>
              <a:t>dụ</a:t>
            </a:r>
            <a:r>
              <a:rPr lang="en-US" altLang="fr-FR" sz="2000" dirty="0">
                <a:latin typeface="Arial" charset="0"/>
              </a:rPr>
              <a:t>:                           Ca</a:t>
            </a:r>
            <a:r>
              <a:rPr lang="en-US" altLang="fr-FR" sz="2000" baseline="30000" dirty="0">
                <a:latin typeface="Arial" charset="0"/>
              </a:rPr>
              <a:t>2+  </a:t>
            </a:r>
            <a:r>
              <a:rPr lang="en-US" altLang="fr-FR" sz="2000" dirty="0">
                <a:latin typeface="Arial" charset="0"/>
              </a:rPr>
              <a:t>+ C</a:t>
            </a:r>
            <a:r>
              <a:rPr lang="en-US" altLang="fr-FR" sz="2000" baseline="-25000" dirty="0">
                <a:latin typeface="Arial" charset="0"/>
              </a:rPr>
              <a:t>2</a:t>
            </a:r>
            <a:r>
              <a:rPr lang="en-US" altLang="fr-FR" sz="2000" dirty="0">
                <a:latin typeface="Arial" charset="0"/>
              </a:rPr>
              <a:t>O</a:t>
            </a:r>
            <a:r>
              <a:rPr lang="en-US" altLang="fr-FR" sz="2000" baseline="-25000" dirty="0">
                <a:latin typeface="Arial" charset="0"/>
              </a:rPr>
              <a:t>4</a:t>
            </a:r>
            <a:r>
              <a:rPr lang="en-US" altLang="fr-FR" sz="2000" baseline="30000" dirty="0">
                <a:latin typeface="Arial" charset="0"/>
              </a:rPr>
              <a:t>2- </a:t>
            </a:r>
            <a:r>
              <a:rPr lang="en-US" altLang="fr-FR" sz="2000" dirty="0">
                <a:latin typeface="Times New Roman" pitchFamily="18" charset="0"/>
                <a:cs typeface="Times New Roman" pitchFamily="18" charset="0"/>
              </a:rPr>
              <a:t>→ </a:t>
            </a:r>
            <a:r>
              <a:rPr lang="en-US" altLang="fr-FR" sz="2000" dirty="0">
                <a:latin typeface="Arial" charset="0"/>
              </a:rPr>
              <a:t>CaC</a:t>
            </a:r>
            <a:r>
              <a:rPr lang="en-US" altLang="fr-FR" sz="2000" baseline="-25000" dirty="0">
                <a:latin typeface="Arial" charset="0"/>
              </a:rPr>
              <a:t>2</a:t>
            </a:r>
            <a:r>
              <a:rPr lang="en-US" altLang="fr-FR" sz="2000" dirty="0">
                <a:latin typeface="Arial" charset="0"/>
              </a:rPr>
              <a:t>O</a:t>
            </a:r>
            <a:r>
              <a:rPr lang="en-US" altLang="fr-FR" sz="2000" baseline="-25000" dirty="0">
                <a:latin typeface="Arial" charset="0"/>
              </a:rPr>
              <a:t>4</a:t>
            </a:r>
          </a:p>
          <a:p>
            <a:pPr algn="ctr">
              <a:lnSpc>
                <a:spcPct val="120000"/>
              </a:lnSpc>
            </a:pPr>
            <a:r>
              <a:rPr lang="en-US" altLang="fr-FR" sz="2000" dirty="0">
                <a:latin typeface="Arial" charset="0"/>
              </a:rPr>
              <a:t>CaC</a:t>
            </a:r>
            <a:r>
              <a:rPr lang="en-US" altLang="fr-FR" sz="2000" baseline="-25000" dirty="0">
                <a:latin typeface="Arial" charset="0"/>
              </a:rPr>
              <a:t>2</a:t>
            </a:r>
            <a:r>
              <a:rPr lang="en-US" altLang="fr-FR" sz="2000" dirty="0">
                <a:latin typeface="Arial" charset="0"/>
              </a:rPr>
              <a:t>O</a:t>
            </a:r>
            <a:r>
              <a:rPr lang="en-US" altLang="fr-FR" sz="2000" baseline="-25000" dirty="0">
                <a:latin typeface="Arial" charset="0"/>
              </a:rPr>
              <a:t>4 </a:t>
            </a:r>
            <a:r>
              <a:rPr lang="en-US" altLang="fr-FR" sz="2000" dirty="0">
                <a:latin typeface="Arial" charset="0"/>
              </a:rPr>
              <a:t>+ 2H</a:t>
            </a:r>
            <a:r>
              <a:rPr lang="en-US" altLang="fr-FR" sz="2000" baseline="30000" dirty="0">
                <a:latin typeface="Arial" charset="0"/>
              </a:rPr>
              <a:t>+ </a:t>
            </a:r>
            <a:r>
              <a:rPr lang="en-US" altLang="fr-FR" sz="2000" dirty="0">
                <a:latin typeface="Times New Roman" pitchFamily="18" charset="0"/>
                <a:cs typeface="Times New Roman" pitchFamily="18" charset="0"/>
              </a:rPr>
              <a:t>→</a:t>
            </a:r>
            <a:r>
              <a:rPr lang="en-US" altLang="fr-FR" sz="2000" baseline="30000" dirty="0">
                <a:latin typeface="Times New Roman" pitchFamily="18" charset="0"/>
                <a:cs typeface="Times New Roman" pitchFamily="18" charset="0"/>
              </a:rPr>
              <a:t> </a:t>
            </a:r>
            <a:r>
              <a:rPr lang="en-US" altLang="fr-FR" sz="2000" dirty="0">
                <a:latin typeface="Arial" charset="0"/>
              </a:rPr>
              <a:t>Ca</a:t>
            </a:r>
            <a:r>
              <a:rPr lang="en-US" altLang="fr-FR" sz="2000" baseline="30000" dirty="0">
                <a:latin typeface="Arial" charset="0"/>
              </a:rPr>
              <a:t>2+ </a:t>
            </a:r>
            <a:r>
              <a:rPr lang="en-US" altLang="fr-FR" sz="2000" dirty="0">
                <a:latin typeface="Arial" charset="0"/>
              </a:rPr>
              <a:t>+ H</a:t>
            </a:r>
            <a:r>
              <a:rPr lang="en-US" altLang="fr-FR" sz="2000" baseline="-25000" dirty="0">
                <a:latin typeface="Arial" charset="0"/>
              </a:rPr>
              <a:t>2</a:t>
            </a:r>
            <a:r>
              <a:rPr lang="en-US" altLang="fr-FR" sz="2000" dirty="0">
                <a:latin typeface="Arial" charset="0"/>
              </a:rPr>
              <a:t>C</a:t>
            </a:r>
            <a:r>
              <a:rPr lang="en-US" altLang="fr-FR" sz="2000" baseline="-25000" dirty="0">
                <a:latin typeface="Arial" charset="0"/>
              </a:rPr>
              <a:t>2</a:t>
            </a:r>
            <a:r>
              <a:rPr lang="en-US" altLang="fr-FR" sz="2000" dirty="0">
                <a:latin typeface="Arial" charset="0"/>
              </a:rPr>
              <a:t>O</a:t>
            </a:r>
            <a:r>
              <a:rPr lang="en-US" altLang="fr-FR" sz="2000" baseline="-25000" dirty="0">
                <a:latin typeface="Arial" charset="0"/>
              </a:rPr>
              <a:t>4</a:t>
            </a:r>
          </a:p>
          <a:p>
            <a:pPr algn="ctr">
              <a:lnSpc>
                <a:spcPct val="120000"/>
              </a:lnSpc>
            </a:pPr>
            <a:r>
              <a:rPr lang="pt-BR" altLang="fr-FR" sz="2000" dirty="0">
                <a:latin typeface="Arial" charset="0"/>
              </a:rPr>
              <a:t>5C</a:t>
            </a:r>
            <a:r>
              <a:rPr lang="pt-BR" altLang="fr-FR" sz="2000" baseline="-25000" dirty="0">
                <a:latin typeface="Arial" charset="0"/>
              </a:rPr>
              <a:t>2</a:t>
            </a:r>
            <a:r>
              <a:rPr lang="pt-BR" altLang="fr-FR" sz="2000" dirty="0">
                <a:latin typeface="Arial" charset="0"/>
              </a:rPr>
              <a:t>O</a:t>
            </a:r>
            <a:r>
              <a:rPr lang="pt-BR" altLang="fr-FR" sz="2000" baseline="-25000" dirty="0">
                <a:latin typeface="Arial" charset="0"/>
              </a:rPr>
              <a:t>4</a:t>
            </a:r>
            <a:r>
              <a:rPr lang="pt-BR" altLang="fr-FR" sz="2000" baseline="30000" dirty="0">
                <a:latin typeface="Arial" charset="0"/>
              </a:rPr>
              <a:t>2-  </a:t>
            </a:r>
            <a:r>
              <a:rPr lang="pt-BR" altLang="fr-FR" sz="2000" dirty="0">
                <a:latin typeface="Arial" charset="0"/>
              </a:rPr>
              <a:t>+ 2MnO</a:t>
            </a:r>
            <a:r>
              <a:rPr lang="pt-BR" altLang="fr-FR" sz="2000" baseline="-25000" dirty="0">
                <a:latin typeface="Arial" charset="0"/>
              </a:rPr>
              <a:t>4</a:t>
            </a:r>
            <a:r>
              <a:rPr lang="pt-BR" altLang="fr-FR" sz="2000" baseline="30000" dirty="0">
                <a:latin typeface="Arial" charset="0"/>
              </a:rPr>
              <a:t>- </a:t>
            </a:r>
            <a:r>
              <a:rPr lang="pt-BR" altLang="fr-FR" sz="2000" dirty="0">
                <a:latin typeface="Arial" charset="0"/>
              </a:rPr>
              <a:t>+ 16H</a:t>
            </a:r>
            <a:r>
              <a:rPr lang="pt-BR" altLang="fr-FR" sz="2000" baseline="30000" dirty="0">
                <a:latin typeface="Arial" charset="0"/>
              </a:rPr>
              <a:t>+ </a:t>
            </a:r>
            <a:r>
              <a:rPr lang="pt-BR" altLang="fr-FR" sz="2000" dirty="0">
                <a:latin typeface="Times New Roman" pitchFamily="18" charset="0"/>
                <a:cs typeface="Times New Roman" pitchFamily="18" charset="0"/>
              </a:rPr>
              <a:t>→</a:t>
            </a:r>
            <a:r>
              <a:rPr lang="pt-BR" altLang="fr-FR" sz="2000" baseline="30000" dirty="0">
                <a:latin typeface="Times New Roman" pitchFamily="18" charset="0"/>
                <a:cs typeface="Times New Roman" pitchFamily="18" charset="0"/>
              </a:rPr>
              <a:t>  </a:t>
            </a:r>
            <a:r>
              <a:rPr lang="pt-BR" altLang="fr-FR" sz="2000" dirty="0">
                <a:latin typeface="Arial" charset="0"/>
              </a:rPr>
              <a:t>2Mn</a:t>
            </a:r>
            <a:r>
              <a:rPr lang="pt-BR" altLang="fr-FR" sz="2000" baseline="30000" dirty="0">
                <a:latin typeface="Arial" charset="0"/>
              </a:rPr>
              <a:t>2+ </a:t>
            </a:r>
            <a:r>
              <a:rPr lang="pt-BR" altLang="fr-FR" sz="2000" dirty="0">
                <a:latin typeface="Arial" charset="0"/>
              </a:rPr>
              <a:t>+ 10CO</a:t>
            </a:r>
            <a:r>
              <a:rPr lang="pt-BR" altLang="fr-FR" sz="2000" baseline="-25000" dirty="0">
                <a:latin typeface="Arial" charset="0"/>
              </a:rPr>
              <a:t>2 </a:t>
            </a:r>
            <a:r>
              <a:rPr lang="pt-BR" altLang="fr-FR" sz="2000" dirty="0">
                <a:latin typeface="Arial" charset="0"/>
              </a:rPr>
              <a:t>+ 8H</a:t>
            </a:r>
            <a:r>
              <a:rPr lang="pt-BR" altLang="fr-FR" sz="2000" baseline="-25000" dirty="0">
                <a:latin typeface="Arial" charset="0"/>
              </a:rPr>
              <a:t>2</a:t>
            </a:r>
            <a:r>
              <a:rPr lang="pt-BR" altLang="fr-FR" sz="2000" dirty="0">
                <a:latin typeface="Arial" charset="0"/>
              </a:rPr>
              <a:t>O</a:t>
            </a:r>
          </a:p>
          <a:p>
            <a:pPr>
              <a:lnSpc>
                <a:spcPct val="120000"/>
              </a:lnSpc>
            </a:pPr>
            <a:r>
              <a:rPr lang="en-US" altLang="fr-FR" sz="2000" dirty="0" err="1">
                <a:latin typeface="Arial" charset="0"/>
              </a:rPr>
              <a:t>Kỹ</a:t>
            </a:r>
            <a:r>
              <a:rPr lang="en-US" altLang="fr-FR" sz="2000" dirty="0">
                <a:latin typeface="Arial" charset="0"/>
              </a:rPr>
              <a:t> </a:t>
            </a:r>
            <a:r>
              <a:rPr lang="en-US" altLang="fr-FR" sz="2000" dirty="0" err="1">
                <a:latin typeface="Arial" charset="0"/>
              </a:rPr>
              <a:t>thuật</a:t>
            </a:r>
            <a:r>
              <a:rPr lang="en-US" altLang="fr-FR" sz="2000" dirty="0">
                <a:latin typeface="Arial" charset="0"/>
              </a:rPr>
              <a:t> </a:t>
            </a:r>
            <a:r>
              <a:rPr lang="en-US" altLang="fr-FR" sz="2000" dirty="0" err="1">
                <a:latin typeface="Arial" charset="0"/>
              </a:rPr>
              <a:t>chuẩn</a:t>
            </a:r>
            <a:r>
              <a:rPr lang="en-US" altLang="fr-FR" sz="2000" dirty="0">
                <a:latin typeface="Arial" charset="0"/>
              </a:rPr>
              <a:t> </a:t>
            </a:r>
            <a:r>
              <a:rPr lang="en-US" altLang="fr-FR" sz="2000" dirty="0" err="1">
                <a:latin typeface="Arial" charset="0"/>
              </a:rPr>
              <a:t>độ</a:t>
            </a:r>
            <a:r>
              <a:rPr lang="en-US" altLang="fr-FR" sz="2000" dirty="0">
                <a:latin typeface="Arial" charset="0"/>
              </a:rPr>
              <a:t> </a:t>
            </a:r>
            <a:r>
              <a:rPr lang="en-US" altLang="fr-FR" sz="2000" dirty="0" err="1">
                <a:latin typeface="Arial" charset="0"/>
              </a:rPr>
              <a:t>ngược</a:t>
            </a:r>
            <a:r>
              <a:rPr lang="en-US" altLang="fr-FR" sz="2000" dirty="0">
                <a:latin typeface="Arial" charset="0"/>
              </a:rPr>
              <a:t> </a:t>
            </a:r>
            <a:r>
              <a:rPr lang="en-US" altLang="fr-FR" sz="2000" dirty="0" err="1">
                <a:latin typeface="Arial" charset="0"/>
              </a:rPr>
              <a:t>này</a:t>
            </a:r>
            <a:r>
              <a:rPr lang="en-US" altLang="fr-FR" sz="2000" dirty="0">
                <a:latin typeface="Arial" charset="0"/>
              </a:rPr>
              <a:t> </a:t>
            </a:r>
            <a:r>
              <a:rPr lang="en-US" altLang="fr-FR" sz="2000" dirty="0" err="1">
                <a:latin typeface="Arial" charset="0"/>
              </a:rPr>
              <a:t>thường</a:t>
            </a:r>
            <a:r>
              <a:rPr lang="en-US" altLang="fr-FR" sz="2000" dirty="0">
                <a:latin typeface="Arial" charset="0"/>
              </a:rPr>
              <a:t> </a:t>
            </a:r>
            <a:r>
              <a:rPr lang="en-US" altLang="fr-FR" sz="2000" dirty="0" err="1">
                <a:latin typeface="Arial" charset="0"/>
              </a:rPr>
              <a:t>được</a:t>
            </a:r>
            <a:r>
              <a:rPr lang="en-US" altLang="fr-FR" sz="2000" dirty="0">
                <a:latin typeface="Arial" charset="0"/>
              </a:rPr>
              <a:t> </a:t>
            </a:r>
            <a:r>
              <a:rPr lang="en-US" altLang="fr-FR" sz="2000" dirty="0" err="1">
                <a:latin typeface="Arial" charset="0"/>
              </a:rPr>
              <a:t>sử</a:t>
            </a:r>
            <a:r>
              <a:rPr lang="en-US" altLang="fr-FR" sz="2000" dirty="0">
                <a:latin typeface="Arial" charset="0"/>
              </a:rPr>
              <a:t> </a:t>
            </a:r>
            <a:r>
              <a:rPr lang="en-US" altLang="fr-FR" sz="2000" dirty="0" err="1">
                <a:latin typeface="Arial" charset="0"/>
              </a:rPr>
              <a:t>dụng</a:t>
            </a:r>
            <a:r>
              <a:rPr lang="en-US" altLang="fr-FR" sz="2000" dirty="0">
                <a:latin typeface="Arial" charset="0"/>
              </a:rPr>
              <a:t> </a:t>
            </a:r>
            <a:r>
              <a:rPr lang="en-US" altLang="fr-FR" sz="2000" dirty="0" err="1">
                <a:latin typeface="Arial" charset="0"/>
              </a:rPr>
              <a:t>khi</a:t>
            </a:r>
            <a:r>
              <a:rPr lang="en-US" altLang="fr-FR" sz="2000" dirty="0">
                <a:latin typeface="Arial" charset="0"/>
              </a:rPr>
              <a:t> </a:t>
            </a:r>
            <a:r>
              <a:rPr lang="en-US" altLang="fr-FR" sz="2000" dirty="0" err="1">
                <a:latin typeface="Arial" charset="0"/>
              </a:rPr>
              <a:t>nào</a:t>
            </a:r>
            <a:r>
              <a:rPr lang="en-US" altLang="fr-FR" sz="2000" dirty="0">
                <a:latin typeface="Arial" charset="0"/>
              </a:rPr>
              <a:t>???</a:t>
            </a:r>
          </a:p>
          <a:p>
            <a:pPr>
              <a:lnSpc>
                <a:spcPct val="120000"/>
              </a:lnSpc>
            </a:pPr>
            <a:r>
              <a:rPr lang="en-US" altLang="fr-FR" sz="2000" dirty="0">
                <a:latin typeface="Arial" charset="0"/>
              </a:rPr>
              <a:t>- </a:t>
            </a:r>
            <a:r>
              <a:rPr lang="en-US" altLang="fr-FR" sz="2000" i="1" dirty="0" err="1">
                <a:latin typeface="Arial" charset="0"/>
              </a:rPr>
              <a:t>Công</a:t>
            </a:r>
            <a:r>
              <a:rPr lang="en-US" altLang="fr-FR" sz="2000" i="1" dirty="0">
                <a:latin typeface="Arial" charset="0"/>
              </a:rPr>
              <a:t> </a:t>
            </a:r>
            <a:r>
              <a:rPr lang="en-US" altLang="fr-FR" sz="2000" i="1" dirty="0" err="1">
                <a:latin typeface="Arial" charset="0"/>
              </a:rPr>
              <a:t>thức</a:t>
            </a:r>
            <a:r>
              <a:rPr lang="en-US" altLang="fr-FR" sz="2000" i="1" dirty="0">
                <a:latin typeface="Arial" charset="0"/>
              </a:rPr>
              <a:t> </a:t>
            </a:r>
            <a:r>
              <a:rPr lang="en-US" altLang="fr-FR" sz="2000" i="1" dirty="0" err="1">
                <a:latin typeface="Arial" charset="0"/>
              </a:rPr>
              <a:t>tính</a:t>
            </a:r>
            <a:r>
              <a:rPr lang="en-US" altLang="fr-FR" sz="2000" dirty="0">
                <a:latin typeface="Arial" charset="0"/>
              </a:rPr>
              <a:t>: </a:t>
            </a:r>
            <a:r>
              <a:rPr lang="en-US" altLang="fr-FR" sz="2000" dirty="0" err="1">
                <a:latin typeface="Arial" charset="0"/>
              </a:rPr>
              <a:t>Thực</a:t>
            </a:r>
            <a:r>
              <a:rPr lang="en-US" altLang="fr-FR" sz="2000" dirty="0">
                <a:latin typeface="Arial" charset="0"/>
              </a:rPr>
              <a:t> </a:t>
            </a:r>
            <a:r>
              <a:rPr lang="en-US" altLang="fr-FR" sz="2000" dirty="0" err="1">
                <a:latin typeface="Arial" charset="0"/>
              </a:rPr>
              <a:t>chất</a:t>
            </a:r>
            <a:r>
              <a:rPr lang="en-US" altLang="fr-FR" sz="2000" dirty="0">
                <a:latin typeface="Arial" charset="0"/>
              </a:rPr>
              <a:t> </a:t>
            </a:r>
            <a:r>
              <a:rPr lang="en-US" altLang="fr-FR" sz="2000" dirty="0" err="1">
                <a:latin typeface="Arial" charset="0"/>
              </a:rPr>
              <a:t>đây</a:t>
            </a:r>
            <a:r>
              <a:rPr lang="en-US" altLang="fr-FR" sz="2000" dirty="0">
                <a:latin typeface="Arial" charset="0"/>
              </a:rPr>
              <a:t> </a:t>
            </a:r>
            <a:r>
              <a:rPr lang="en-US" altLang="fr-FR" sz="2000" dirty="0" err="1">
                <a:latin typeface="Arial" charset="0"/>
              </a:rPr>
              <a:t>là</a:t>
            </a:r>
            <a:r>
              <a:rPr lang="en-US" altLang="fr-FR" sz="2000" dirty="0">
                <a:latin typeface="Arial" charset="0"/>
              </a:rPr>
              <a:t> </a:t>
            </a:r>
            <a:r>
              <a:rPr lang="en-US" altLang="fr-FR" sz="2000" dirty="0" err="1">
                <a:latin typeface="Arial" charset="0"/>
              </a:rPr>
              <a:t>quá</a:t>
            </a:r>
            <a:r>
              <a:rPr lang="en-US" altLang="fr-FR" sz="2000" dirty="0">
                <a:latin typeface="Arial" charset="0"/>
              </a:rPr>
              <a:t> </a:t>
            </a:r>
            <a:r>
              <a:rPr lang="en-US" altLang="fr-FR" sz="2000" dirty="0" err="1">
                <a:latin typeface="Arial" charset="0"/>
              </a:rPr>
              <a:t>trình</a:t>
            </a:r>
            <a:r>
              <a:rPr lang="en-US" altLang="fr-FR" sz="2000" dirty="0">
                <a:latin typeface="Arial" charset="0"/>
              </a:rPr>
              <a:t> </a:t>
            </a:r>
            <a:r>
              <a:rPr lang="en-US" altLang="fr-FR" sz="2000" dirty="0" err="1">
                <a:latin typeface="Arial" charset="0"/>
              </a:rPr>
              <a:t>chuẩn</a:t>
            </a:r>
            <a:r>
              <a:rPr lang="en-US" altLang="fr-FR" sz="2000" dirty="0">
                <a:latin typeface="Arial" charset="0"/>
              </a:rPr>
              <a:t> </a:t>
            </a:r>
            <a:r>
              <a:rPr lang="en-US" altLang="fr-FR" sz="2000" dirty="0" err="1">
                <a:latin typeface="Arial" charset="0"/>
              </a:rPr>
              <a:t>độ</a:t>
            </a:r>
            <a:r>
              <a:rPr lang="en-US" altLang="fr-FR" sz="2000" dirty="0">
                <a:latin typeface="Arial" charset="0"/>
              </a:rPr>
              <a:t> </a:t>
            </a:r>
            <a:r>
              <a:rPr lang="en-US" altLang="fr-FR" sz="2000" dirty="0" err="1">
                <a:latin typeface="Arial" charset="0"/>
              </a:rPr>
              <a:t>trực</a:t>
            </a:r>
            <a:r>
              <a:rPr lang="en-US" altLang="fr-FR" sz="2000" dirty="0">
                <a:latin typeface="Arial" charset="0"/>
              </a:rPr>
              <a:t> </a:t>
            </a:r>
            <a:r>
              <a:rPr lang="en-US" altLang="fr-FR" sz="2000" dirty="0" err="1">
                <a:latin typeface="Arial" charset="0"/>
              </a:rPr>
              <a:t>tiếp</a:t>
            </a:r>
            <a:r>
              <a:rPr lang="en-US" altLang="fr-FR" sz="2000" dirty="0">
                <a:latin typeface="Arial" charset="0"/>
              </a:rPr>
              <a:t> Y do </a:t>
            </a:r>
            <a:r>
              <a:rPr lang="en-US" altLang="fr-FR" sz="2000" dirty="0" err="1">
                <a:latin typeface="Arial" charset="0"/>
              </a:rPr>
              <a:t>đó</a:t>
            </a:r>
            <a:r>
              <a:rPr lang="en-US" altLang="fr-FR" sz="2000" dirty="0">
                <a:latin typeface="Arial" charset="0"/>
              </a:rPr>
              <a:t> </a:t>
            </a:r>
            <a:r>
              <a:rPr lang="en-US" altLang="fr-FR" sz="2000" dirty="0" err="1">
                <a:latin typeface="Arial" charset="0"/>
              </a:rPr>
              <a:t>sau</a:t>
            </a:r>
            <a:r>
              <a:rPr lang="en-US" altLang="fr-FR" sz="2000" dirty="0">
                <a:latin typeface="Arial" charset="0"/>
              </a:rPr>
              <a:t> </a:t>
            </a:r>
            <a:r>
              <a:rPr lang="en-US" altLang="fr-FR" sz="2000" dirty="0" err="1">
                <a:latin typeface="Arial" charset="0"/>
              </a:rPr>
              <a:t>khí</a:t>
            </a:r>
            <a:r>
              <a:rPr lang="en-US" altLang="fr-FR" sz="2000" dirty="0">
                <a:latin typeface="Arial" charset="0"/>
              </a:rPr>
              <a:t> </a:t>
            </a:r>
            <a:r>
              <a:rPr lang="en-US" altLang="fr-FR" sz="2000" dirty="0" err="1">
                <a:latin typeface="Arial" charset="0"/>
              </a:rPr>
              <a:t>tính</a:t>
            </a:r>
            <a:r>
              <a:rPr lang="en-US" altLang="fr-FR" sz="2000" dirty="0">
                <a:latin typeface="Arial" charset="0"/>
              </a:rPr>
              <a:t> </a:t>
            </a:r>
            <a:r>
              <a:rPr lang="en-US" altLang="fr-FR" sz="2000" dirty="0" err="1">
                <a:latin typeface="Arial" charset="0"/>
              </a:rPr>
              <a:t>được</a:t>
            </a:r>
            <a:r>
              <a:rPr lang="en-US" altLang="fr-FR" sz="2000" dirty="0">
                <a:latin typeface="Arial" charset="0"/>
              </a:rPr>
              <a:t> </a:t>
            </a:r>
            <a:r>
              <a:rPr lang="en-US" altLang="fr-FR" sz="2000" dirty="0" err="1">
                <a:latin typeface="Arial" charset="0"/>
              </a:rPr>
              <a:t>lượng</a:t>
            </a:r>
            <a:r>
              <a:rPr lang="en-US" altLang="fr-FR" sz="2000" dirty="0">
                <a:latin typeface="Arial" charset="0"/>
              </a:rPr>
              <a:t> Y </a:t>
            </a:r>
            <a:r>
              <a:rPr lang="en-US" altLang="fr-FR" sz="2000" dirty="0" err="1">
                <a:latin typeface="Arial" charset="0"/>
              </a:rPr>
              <a:t>và</a:t>
            </a:r>
            <a:r>
              <a:rPr lang="en-US" altLang="fr-FR" sz="2000" dirty="0">
                <a:latin typeface="Arial" charset="0"/>
              </a:rPr>
              <a:t> </a:t>
            </a:r>
            <a:r>
              <a:rPr lang="en-US" altLang="fr-FR" sz="2000" dirty="0" err="1">
                <a:latin typeface="Arial" charset="0"/>
              </a:rPr>
              <a:t>từ</a:t>
            </a:r>
            <a:r>
              <a:rPr lang="en-US" altLang="fr-FR" sz="2000" dirty="0">
                <a:latin typeface="Arial" charset="0"/>
              </a:rPr>
              <a:t> </a:t>
            </a:r>
            <a:r>
              <a:rPr lang="en-US" altLang="fr-FR" sz="2000" dirty="0" err="1">
                <a:latin typeface="Arial" charset="0"/>
              </a:rPr>
              <a:t>phương</a:t>
            </a:r>
            <a:r>
              <a:rPr lang="en-US" altLang="fr-FR" sz="2000" dirty="0">
                <a:latin typeface="Arial" charset="0"/>
              </a:rPr>
              <a:t> </a:t>
            </a:r>
            <a:r>
              <a:rPr lang="en-US" altLang="fr-FR" sz="2000" dirty="0" err="1">
                <a:latin typeface="Arial" charset="0"/>
              </a:rPr>
              <a:t>trình</a:t>
            </a:r>
            <a:r>
              <a:rPr lang="en-US" altLang="fr-FR" sz="2000" dirty="0">
                <a:latin typeface="Arial" charset="0"/>
              </a:rPr>
              <a:t> </a:t>
            </a:r>
            <a:r>
              <a:rPr lang="en-US" altLang="fr-FR" sz="2000" dirty="0" err="1">
                <a:latin typeface="Arial" charset="0"/>
              </a:rPr>
              <a:t>phản</a:t>
            </a:r>
            <a:r>
              <a:rPr lang="en-US" altLang="fr-FR" sz="2000" dirty="0">
                <a:latin typeface="Arial" charset="0"/>
              </a:rPr>
              <a:t> </a:t>
            </a:r>
            <a:r>
              <a:rPr lang="en-US" altLang="fr-FR" sz="2000" dirty="0" err="1">
                <a:latin typeface="Arial" charset="0"/>
              </a:rPr>
              <a:t>ứng</a:t>
            </a:r>
            <a:r>
              <a:rPr lang="en-US" altLang="fr-FR" sz="2000" dirty="0">
                <a:latin typeface="Arial" charset="0"/>
              </a:rPr>
              <a:t> (b) ta </a:t>
            </a:r>
            <a:r>
              <a:rPr lang="en-US" altLang="fr-FR" sz="2000" dirty="0" err="1">
                <a:latin typeface="Arial" charset="0"/>
              </a:rPr>
              <a:t>có</a:t>
            </a:r>
            <a:r>
              <a:rPr lang="en-US" altLang="fr-FR" sz="2000" dirty="0">
                <a:latin typeface="Arial" charset="0"/>
              </a:rPr>
              <a:t> </a:t>
            </a:r>
            <a:r>
              <a:rPr lang="en-US" altLang="fr-FR" sz="2000" dirty="0" err="1">
                <a:latin typeface="Arial" charset="0"/>
              </a:rPr>
              <a:t>thể</a:t>
            </a:r>
            <a:r>
              <a:rPr lang="en-US" altLang="fr-FR" sz="2000" dirty="0">
                <a:latin typeface="Arial" charset="0"/>
              </a:rPr>
              <a:t> </a:t>
            </a:r>
            <a:r>
              <a:rPr lang="en-US" altLang="fr-FR" sz="2000" dirty="0" err="1">
                <a:latin typeface="Arial" charset="0"/>
              </a:rPr>
              <a:t>tính</a:t>
            </a:r>
            <a:r>
              <a:rPr lang="en-US" altLang="fr-FR" sz="2000" dirty="0">
                <a:latin typeface="Arial" charset="0"/>
              </a:rPr>
              <a:t> </a:t>
            </a:r>
            <a:r>
              <a:rPr lang="en-US" altLang="fr-FR" sz="2000" dirty="0" err="1">
                <a:latin typeface="Arial" charset="0"/>
              </a:rPr>
              <a:t>được</a:t>
            </a:r>
            <a:r>
              <a:rPr lang="en-US" altLang="fr-FR" sz="2000" dirty="0">
                <a:latin typeface="Arial" charset="0"/>
              </a:rPr>
              <a:t> </a:t>
            </a:r>
            <a:r>
              <a:rPr lang="en-US" altLang="fr-FR" sz="2000" dirty="0" err="1">
                <a:latin typeface="Arial" charset="0"/>
              </a:rPr>
              <a:t>lượng</a:t>
            </a:r>
            <a:r>
              <a:rPr lang="en-US" altLang="fr-FR" sz="2000" dirty="0">
                <a:latin typeface="Arial" charset="0"/>
              </a:rPr>
              <a:t> X</a:t>
            </a:r>
          </a:p>
        </p:txBody>
      </p:sp>
      <p:sp>
        <p:nvSpPr>
          <p:cNvPr id="29702" name="TextBox 9"/>
          <p:cNvSpPr txBox="1">
            <a:spLocks noChangeArrowheads="1"/>
          </p:cNvSpPr>
          <p:nvPr/>
        </p:nvSpPr>
        <p:spPr bwMode="auto">
          <a:xfrm>
            <a:off x="334963" y="1219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altLang="fr-FR" sz="2000" b="1" i="1">
                <a:latin typeface="Arial" charset="0"/>
                <a:sym typeface="Wingdings" pitchFamily="2" charset="2"/>
              </a:rPr>
              <a:t>2.5.3. </a:t>
            </a:r>
            <a:r>
              <a:rPr lang="en-US" altLang="fr-FR" sz="2000" b="1" i="1">
                <a:latin typeface="Arial" charset="0"/>
              </a:rPr>
              <a:t>Chuẩn độ thay thế</a:t>
            </a:r>
            <a:r>
              <a:rPr lang="en-US" altLang="fr-FR" sz="2000">
                <a:latin typeface="Arial" charset="0"/>
              </a:rPr>
              <a:t>: </a:t>
            </a:r>
          </a:p>
          <a:p>
            <a:pPr>
              <a:lnSpc>
                <a:spcPct val="120000"/>
              </a:lnSpc>
            </a:pPr>
            <a:r>
              <a:rPr lang="en-US" altLang="fr-FR" sz="2000">
                <a:latin typeface="Arial" charset="0"/>
              </a:rPr>
              <a:t>- </a:t>
            </a:r>
            <a:r>
              <a:rPr lang="en-US" altLang="fr-FR" sz="2000" i="1">
                <a:latin typeface="Arial" charset="0"/>
              </a:rPr>
              <a:t>Nguyên tắc</a:t>
            </a:r>
            <a:r>
              <a:rPr lang="en-US" altLang="fr-FR" sz="2000">
                <a:latin typeface="Arial" charset="0"/>
              </a:rPr>
              <a:t>: cho chất định phân X tác dụng với một hợp chất thích hợp khác MY để tạo thành hợp chất MX và giải phóng ra Y:</a:t>
            </a:r>
          </a:p>
          <a:p>
            <a:pPr algn="ctr">
              <a:lnSpc>
                <a:spcPct val="120000"/>
              </a:lnSpc>
            </a:pPr>
            <a:r>
              <a:rPr lang="en-US" altLang="fr-FR" sz="2000">
                <a:latin typeface="Arial" charset="0"/>
              </a:rPr>
              <a:t>X + MY </a:t>
            </a:r>
            <a:r>
              <a:rPr lang="en-US" altLang="fr-FR" sz="2000">
                <a:latin typeface="Times New Roman" pitchFamily="18" charset="0"/>
                <a:cs typeface="Times New Roman" pitchFamily="18" charset="0"/>
              </a:rPr>
              <a:t>→</a:t>
            </a:r>
            <a:r>
              <a:rPr lang="en-US" altLang="fr-FR" sz="2000">
                <a:latin typeface="Arial" charset="0"/>
              </a:rPr>
              <a:t> MX + Y			(b)</a:t>
            </a:r>
          </a:p>
          <a:p>
            <a:pPr>
              <a:lnSpc>
                <a:spcPct val="120000"/>
              </a:lnSpc>
            </a:pPr>
            <a:r>
              <a:rPr lang="en-US" altLang="fr-FR" sz="2000">
                <a:latin typeface="Arial" charset="0"/>
              </a:rPr>
              <a:t>Sau đó chuẩn độ Y bằng dung dịch thuốc thử thích hợp.</a:t>
            </a:r>
          </a:p>
        </p:txBody>
      </p:sp>
      <p:sp>
        <p:nvSpPr>
          <p:cNvPr id="29703" name="Oval Callout 1"/>
          <p:cNvSpPr>
            <a:spLocks noChangeArrowheads="1"/>
          </p:cNvSpPr>
          <p:nvPr/>
        </p:nvSpPr>
        <p:spPr bwMode="auto">
          <a:xfrm rot="1544749">
            <a:off x="7750175" y="3048000"/>
            <a:ext cx="1143000" cy="1524000"/>
          </a:xfrm>
          <a:prstGeom prst="wedgeEllipse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lang="fr-FR" alt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0724"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30725" name="TextBox 9"/>
          <p:cNvSpPr txBox="1">
            <a:spLocks noChangeArrowheads="1"/>
          </p:cNvSpPr>
          <p:nvPr/>
        </p:nvSpPr>
        <p:spPr bwMode="auto">
          <a:xfrm>
            <a:off x="341313" y="30480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nSpc>
                <a:spcPct val="120000"/>
              </a:lnSpc>
            </a:pPr>
            <a:r>
              <a:rPr lang="en-US" altLang="fr-FR" sz="2000">
                <a:latin typeface="Arial" charset="0"/>
              </a:rPr>
              <a:t>Ví dụ: </a:t>
            </a:r>
            <a:r>
              <a:rPr lang="vi-VN" altLang="fr-FR" sz="2000">
                <a:latin typeface="Arial" charset="0"/>
              </a:rPr>
              <a:t>xác định lưu huỳnh trong than đá</a:t>
            </a:r>
          </a:p>
          <a:p>
            <a:pPr algn="ctr">
              <a:lnSpc>
                <a:spcPct val="120000"/>
              </a:lnSpc>
            </a:pPr>
            <a:r>
              <a:rPr lang="pt-BR" altLang="fr-FR" sz="2000">
                <a:latin typeface="Arial" charset="0"/>
              </a:rPr>
              <a:t>S(s) + O</a:t>
            </a:r>
            <a:r>
              <a:rPr lang="pt-BR" altLang="fr-FR" sz="2000" baseline="-25000">
                <a:latin typeface="Arial" charset="0"/>
              </a:rPr>
              <a:t>2</a:t>
            </a:r>
            <a:r>
              <a:rPr lang="pt-BR" altLang="fr-FR" sz="2000">
                <a:latin typeface="Arial" charset="0"/>
              </a:rPr>
              <a:t> (g)→ SO</a:t>
            </a:r>
            <a:r>
              <a:rPr lang="pt-BR" altLang="fr-FR" sz="2000" baseline="-25000">
                <a:latin typeface="Arial" charset="0"/>
              </a:rPr>
              <a:t>2</a:t>
            </a:r>
            <a:r>
              <a:rPr lang="pt-BR" altLang="fr-FR" sz="2000">
                <a:latin typeface="Arial" charset="0"/>
              </a:rPr>
              <a:t> (g)</a:t>
            </a:r>
          </a:p>
          <a:p>
            <a:pPr algn="ctr">
              <a:lnSpc>
                <a:spcPct val="120000"/>
              </a:lnSpc>
            </a:pPr>
            <a:r>
              <a:rPr lang="pt-BR" altLang="fr-FR" sz="2000">
                <a:latin typeface="Arial" charset="0"/>
              </a:rPr>
              <a:t>SO</a:t>
            </a:r>
            <a:r>
              <a:rPr lang="pt-BR" altLang="fr-FR" sz="2000" baseline="-25000">
                <a:latin typeface="Arial" charset="0"/>
              </a:rPr>
              <a:t>2</a:t>
            </a:r>
            <a:r>
              <a:rPr lang="pt-BR" altLang="fr-FR" sz="2000">
                <a:latin typeface="Arial" charset="0"/>
              </a:rPr>
              <a:t> (g) + H</a:t>
            </a:r>
            <a:r>
              <a:rPr lang="pt-BR" altLang="fr-FR" sz="2000" baseline="-25000">
                <a:latin typeface="Arial" charset="0"/>
              </a:rPr>
              <a:t>2</a:t>
            </a:r>
            <a:r>
              <a:rPr lang="pt-BR" altLang="fr-FR" sz="2000">
                <a:latin typeface="Arial" charset="0"/>
              </a:rPr>
              <a:t>O (aq)→ H</a:t>
            </a:r>
            <a:r>
              <a:rPr lang="pt-BR" altLang="fr-FR" sz="2000" baseline="-25000">
                <a:latin typeface="Arial" charset="0"/>
              </a:rPr>
              <a:t>2</a:t>
            </a:r>
            <a:r>
              <a:rPr lang="pt-BR" altLang="fr-FR" sz="2000">
                <a:latin typeface="Arial" charset="0"/>
              </a:rPr>
              <a:t>SO</a:t>
            </a:r>
            <a:r>
              <a:rPr lang="pt-BR" altLang="fr-FR" sz="2000" baseline="-25000">
                <a:latin typeface="Arial" charset="0"/>
              </a:rPr>
              <a:t>4 </a:t>
            </a:r>
            <a:r>
              <a:rPr lang="pt-BR" altLang="fr-FR" sz="2000">
                <a:latin typeface="Arial" charset="0"/>
              </a:rPr>
              <a:t>(aq)</a:t>
            </a:r>
          </a:p>
          <a:p>
            <a:pPr algn="ctr">
              <a:lnSpc>
                <a:spcPct val="120000"/>
              </a:lnSpc>
            </a:pPr>
            <a:r>
              <a:rPr lang="pt-BR" altLang="fr-FR" sz="2000">
                <a:latin typeface="Arial" charset="0"/>
              </a:rPr>
              <a:t>H</a:t>
            </a:r>
            <a:r>
              <a:rPr lang="pt-BR" altLang="fr-FR" sz="2000" baseline="-25000">
                <a:latin typeface="Arial" charset="0"/>
              </a:rPr>
              <a:t>2</a:t>
            </a:r>
            <a:r>
              <a:rPr lang="pt-BR" altLang="fr-FR" sz="2000">
                <a:latin typeface="Arial" charset="0"/>
              </a:rPr>
              <a:t>SO</a:t>
            </a:r>
            <a:r>
              <a:rPr lang="pt-BR" altLang="fr-FR" sz="2000" baseline="-25000">
                <a:latin typeface="Arial" charset="0"/>
              </a:rPr>
              <a:t>4</a:t>
            </a:r>
            <a:r>
              <a:rPr lang="pt-BR" altLang="fr-FR" sz="2000">
                <a:latin typeface="Arial" charset="0"/>
              </a:rPr>
              <a:t> (aq) + 2OH</a:t>
            </a:r>
            <a:r>
              <a:rPr lang="pt-BR" altLang="fr-FR" sz="2000" baseline="30000">
                <a:latin typeface="Arial" charset="0"/>
              </a:rPr>
              <a:t>-</a:t>
            </a:r>
            <a:r>
              <a:rPr lang="pt-BR" altLang="fr-FR" sz="2000">
                <a:latin typeface="Arial" charset="0"/>
              </a:rPr>
              <a:t> (aq) </a:t>
            </a:r>
            <a:r>
              <a:rPr lang="pt-BR" altLang="fr-FR" sz="2000">
                <a:latin typeface="Times New Roman" pitchFamily="18" charset="0"/>
                <a:cs typeface="Times New Roman" pitchFamily="18" charset="0"/>
              </a:rPr>
              <a:t>→</a:t>
            </a:r>
            <a:r>
              <a:rPr lang="pt-BR" altLang="fr-FR" sz="2000">
                <a:latin typeface="Arial" charset="0"/>
              </a:rPr>
              <a:t> SO</a:t>
            </a:r>
            <a:r>
              <a:rPr lang="pt-BR" altLang="fr-FR" sz="2000" baseline="-25000">
                <a:latin typeface="Arial" charset="0"/>
              </a:rPr>
              <a:t>4</a:t>
            </a:r>
            <a:r>
              <a:rPr lang="pt-BR" altLang="fr-FR" sz="2000" baseline="30000">
                <a:latin typeface="Arial" charset="0"/>
              </a:rPr>
              <a:t>2−</a:t>
            </a:r>
            <a:r>
              <a:rPr lang="pt-BR" altLang="fr-FR" sz="2000">
                <a:latin typeface="Arial" charset="0"/>
              </a:rPr>
              <a:t> (aq) + 2H</a:t>
            </a:r>
            <a:r>
              <a:rPr lang="pt-BR" altLang="fr-FR" sz="2000" baseline="-25000">
                <a:latin typeface="Arial" charset="0"/>
              </a:rPr>
              <a:t>2</a:t>
            </a:r>
            <a:r>
              <a:rPr lang="pt-BR" altLang="fr-FR" sz="2000">
                <a:latin typeface="Arial" charset="0"/>
              </a:rPr>
              <a:t>O </a:t>
            </a:r>
          </a:p>
          <a:p>
            <a:pPr algn="just">
              <a:lnSpc>
                <a:spcPct val="120000"/>
              </a:lnSpc>
            </a:pPr>
            <a:r>
              <a:rPr lang="pt-BR" altLang="fr-FR" sz="2000">
                <a:latin typeface="Arial" charset="0"/>
              </a:rPr>
              <a:t>- Công thức tính: tương tự như với kỹ thuật chuẩn độ thay thế</a:t>
            </a:r>
            <a:endParaRPr lang="en-US" altLang="fr-FR" sz="2000">
              <a:latin typeface="Arial" charset="0"/>
            </a:endParaRPr>
          </a:p>
        </p:txBody>
      </p:sp>
      <p:sp>
        <p:nvSpPr>
          <p:cNvPr id="30726" name="TextBox 9"/>
          <p:cNvSpPr txBox="1">
            <a:spLocks noChangeArrowheads="1"/>
          </p:cNvSpPr>
          <p:nvPr/>
        </p:nvSpPr>
        <p:spPr bwMode="auto">
          <a:xfrm>
            <a:off x="334963" y="1219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altLang="fr-FR" sz="2000" b="1" i="1">
                <a:latin typeface="Arial" charset="0"/>
                <a:sym typeface="Wingdings" pitchFamily="2" charset="2"/>
              </a:rPr>
              <a:t>2.5.4. </a:t>
            </a:r>
            <a:r>
              <a:rPr lang="en-US" altLang="fr-FR" sz="2000" b="1" i="1">
                <a:latin typeface="Arial" charset="0"/>
              </a:rPr>
              <a:t>Chuẩn độ gián tiếp</a:t>
            </a:r>
            <a:r>
              <a:rPr lang="en-US" altLang="fr-FR" sz="2000">
                <a:latin typeface="Arial" charset="0"/>
              </a:rPr>
              <a:t>: </a:t>
            </a:r>
          </a:p>
          <a:p>
            <a:pPr algn="just">
              <a:lnSpc>
                <a:spcPct val="120000"/>
              </a:lnSpc>
            </a:pPr>
            <a:r>
              <a:rPr lang="en-US" altLang="fr-FR" sz="2000">
                <a:latin typeface="Arial" charset="0"/>
              </a:rPr>
              <a:t>- </a:t>
            </a:r>
            <a:r>
              <a:rPr lang="en-US" altLang="fr-FR" sz="2000" i="1">
                <a:latin typeface="Arial" charset="0"/>
              </a:rPr>
              <a:t>Nguyên tắc</a:t>
            </a:r>
            <a:r>
              <a:rPr lang="en-US" altLang="fr-FR" sz="2000">
                <a:latin typeface="Arial" charset="0"/>
              </a:rPr>
              <a:t>: cách chuẩn độ này dùng để định lượng chất X không tiến hành chuẩn độ trực tiếp bằng thuốc thử nào đó. Chuyển X vào một hợp chất thích hợp chứa ít nhất một nguyên tố có thể xác định trực tiếp được bằng một thuốc thử thích hợp.</a:t>
            </a:r>
          </a:p>
        </p:txBody>
      </p:sp>
      <p:sp>
        <p:nvSpPr>
          <p:cNvPr id="30727" name="TextBox 9"/>
          <p:cNvSpPr txBox="1">
            <a:spLocks noChangeArrowheads="1"/>
          </p:cNvSpPr>
          <p:nvPr/>
        </p:nvSpPr>
        <p:spPr bwMode="auto">
          <a:xfrm>
            <a:off x="311150" y="4919663"/>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altLang="fr-FR" sz="2000" b="1" i="1">
                <a:latin typeface="Arial" charset="0"/>
                <a:sym typeface="Wingdings" pitchFamily="2" charset="2"/>
              </a:rPr>
              <a:t>2.5.5. </a:t>
            </a:r>
            <a:r>
              <a:rPr lang="en-US" altLang="fr-FR" sz="2000" b="1" i="1">
                <a:latin typeface="Arial" charset="0"/>
              </a:rPr>
              <a:t>Chuẩn độ phân đoạn hay liên tiếp</a:t>
            </a:r>
            <a:r>
              <a:rPr lang="en-US" altLang="fr-FR" sz="2000">
                <a:latin typeface="Arial" charset="0"/>
              </a:rPr>
              <a:t>: </a:t>
            </a:r>
          </a:p>
          <a:p>
            <a:pPr algn="just">
              <a:lnSpc>
                <a:spcPct val="120000"/>
              </a:lnSpc>
            </a:pPr>
            <a:r>
              <a:rPr lang="en-US" altLang="fr-FR" sz="2000">
                <a:latin typeface="Arial" charset="0"/>
              </a:rPr>
              <a:t>- Trong một số trường hợp có thể chuẩn độ lần lượt các chất X, Y, Z… trong cùng một dung dịch bằng một hoặc hai dung dịch chuẩn.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1748"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2. LÝ THUYẾT CHUNG VỀ CÁC PHƯƠNG PHÁP PHÂN TÍCH THỂ TÍCH</a:t>
            </a:r>
          </a:p>
        </p:txBody>
      </p:sp>
      <p:sp>
        <p:nvSpPr>
          <p:cNvPr id="31749" name="TextBox 9"/>
          <p:cNvSpPr txBox="1">
            <a:spLocks noChangeArrowheads="1"/>
          </p:cNvSpPr>
          <p:nvPr/>
        </p:nvSpPr>
        <p:spPr bwMode="auto">
          <a:xfrm>
            <a:off x="228600" y="2024063"/>
            <a:ext cx="8686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nSpc>
                <a:spcPct val="120000"/>
              </a:lnSpc>
              <a:spcAft>
                <a:spcPts val="600"/>
              </a:spcAft>
            </a:pPr>
            <a:r>
              <a:rPr lang="en-US" altLang="fr-FR" sz="2000" b="1" i="1" u="sng">
                <a:latin typeface="Arial" charset="0"/>
              </a:rPr>
              <a:t>Ví dụ 1</a:t>
            </a:r>
            <a:r>
              <a:rPr lang="en-US" altLang="fr-FR" sz="2000">
                <a:latin typeface="Arial" charset="0"/>
              </a:rPr>
              <a:t>: Để chuẩn hóa NaOH người ta hòa tan 1,26g H</a:t>
            </a:r>
            <a:r>
              <a:rPr lang="en-US" altLang="fr-FR" sz="2000" baseline="-25000">
                <a:latin typeface="Arial" charset="0"/>
              </a:rPr>
              <a:t>2</a:t>
            </a:r>
            <a:r>
              <a:rPr lang="en-US" altLang="fr-FR" sz="2000">
                <a:latin typeface="Arial" charset="0"/>
              </a:rPr>
              <a:t>C</a:t>
            </a:r>
            <a:r>
              <a:rPr lang="en-US" altLang="fr-FR" sz="2000" baseline="-25000">
                <a:latin typeface="Arial" charset="0"/>
              </a:rPr>
              <a:t>2</a:t>
            </a:r>
            <a:r>
              <a:rPr lang="en-US" altLang="fr-FR" sz="2000">
                <a:latin typeface="Arial" charset="0"/>
              </a:rPr>
              <a:t>O</a:t>
            </a:r>
            <a:r>
              <a:rPr lang="en-US" altLang="fr-FR" sz="2000" baseline="-25000">
                <a:latin typeface="Arial" charset="0"/>
              </a:rPr>
              <a:t>4</a:t>
            </a:r>
            <a:r>
              <a:rPr lang="en-US" altLang="fr-FR" sz="2000">
                <a:latin typeface="Arial" charset="0"/>
              </a:rPr>
              <a:t>.2H</a:t>
            </a:r>
            <a:r>
              <a:rPr lang="en-US" altLang="fr-FR" sz="2000" baseline="-25000">
                <a:latin typeface="Arial" charset="0"/>
              </a:rPr>
              <a:t>2</a:t>
            </a:r>
            <a:r>
              <a:rPr lang="en-US" altLang="fr-FR" sz="2000">
                <a:latin typeface="Arial" charset="0"/>
              </a:rPr>
              <a:t>O vào nước và định mức đến 500mL. Chuẩn độ 25mL dung dịch thu được thì hết 12,58mL NaOH. Tính nồng độ NaOH ra C</a:t>
            </a:r>
            <a:r>
              <a:rPr lang="en-US" altLang="fr-FR" sz="2000" baseline="-25000">
                <a:latin typeface="Arial" charset="0"/>
              </a:rPr>
              <a:t>M</a:t>
            </a:r>
            <a:r>
              <a:rPr lang="en-US" altLang="fr-FR" sz="2000">
                <a:latin typeface="Arial" charset="0"/>
              </a:rPr>
              <a:t> và C</a:t>
            </a:r>
            <a:r>
              <a:rPr lang="en-US" altLang="fr-FR" sz="2000" baseline="-25000">
                <a:latin typeface="Arial" charset="0"/>
              </a:rPr>
              <a:t>N</a:t>
            </a:r>
            <a:r>
              <a:rPr lang="en-US" altLang="fr-FR" sz="2000">
                <a:latin typeface="Arial" charset="0"/>
              </a:rPr>
              <a:t>.</a:t>
            </a:r>
          </a:p>
          <a:p>
            <a:pPr>
              <a:lnSpc>
                <a:spcPct val="120000"/>
              </a:lnSpc>
              <a:spcAft>
                <a:spcPts val="600"/>
              </a:spcAft>
            </a:pPr>
            <a:r>
              <a:rPr lang="en-US" altLang="fr-FR" sz="2000" b="1" i="1" u="sng">
                <a:latin typeface="Arial" charset="0"/>
              </a:rPr>
              <a:t>Ví dụ 2</a:t>
            </a:r>
            <a:r>
              <a:rPr lang="en-US" altLang="fr-FR" sz="2000">
                <a:latin typeface="Arial" charset="0"/>
              </a:rPr>
              <a:t>: Tính hàm lượng các chất trong quặng biết rằng sau khi hòa tan 0,517g quặng, khử Fe</a:t>
            </a:r>
            <a:r>
              <a:rPr lang="en-US" altLang="fr-FR" sz="2000" baseline="30000">
                <a:latin typeface="Arial" charset="0"/>
              </a:rPr>
              <a:t>3+</a:t>
            </a:r>
            <a:r>
              <a:rPr lang="en-US" altLang="fr-FR" sz="2000">
                <a:latin typeface="Arial" charset="0"/>
              </a:rPr>
              <a:t> thành Fe</a:t>
            </a:r>
            <a:r>
              <a:rPr lang="en-US" altLang="fr-FR" sz="2000" baseline="30000">
                <a:latin typeface="Arial" charset="0"/>
              </a:rPr>
              <a:t>2+</a:t>
            </a:r>
            <a:r>
              <a:rPr lang="en-US" altLang="fr-FR" sz="2000">
                <a:latin typeface="Arial" charset="0"/>
              </a:rPr>
              <a:t> rồi chuẩn bằng dung dịch KMnO</a:t>
            </a:r>
            <a:r>
              <a:rPr lang="en-US" altLang="fr-FR" sz="2000" baseline="-25000">
                <a:latin typeface="Arial" charset="0"/>
              </a:rPr>
              <a:t>4</a:t>
            </a:r>
            <a:r>
              <a:rPr lang="en-US" altLang="fr-FR" sz="2000">
                <a:latin typeface="Arial" charset="0"/>
              </a:rPr>
              <a:t> có T</a:t>
            </a:r>
            <a:r>
              <a:rPr lang="en-US" altLang="fr-FR" sz="2000" baseline="-25000">
                <a:latin typeface="Arial" charset="0"/>
              </a:rPr>
              <a:t>KMnO4/Fe</a:t>
            </a:r>
            <a:r>
              <a:rPr lang="en-US" altLang="fr-FR" sz="2000">
                <a:latin typeface="Arial" charset="0"/>
              </a:rPr>
              <a:t> = 5,62.10</a:t>
            </a:r>
            <a:r>
              <a:rPr lang="en-US" altLang="fr-FR" sz="2000" baseline="30000">
                <a:latin typeface="Arial" charset="0"/>
              </a:rPr>
              <a:t>-3</a:t>
            </a:r>
            <a:r>
              <a:rPr lang="en-US" altLang="fr-FR" sz="2000">
                <a:latin typeface="Arial" charset="0"/>
              </a:rPr>
              <a:t> thì hết 57,2 mL dung dịch chuẩn đó.</a:t>
            </a:r>
          </a:p>
          <a:p>
            <a:pPr>
              <a:lnSpc>
                <a:spcPct val="120000"/>
              </a:lnSpc>
            </a:pPr>
            <a:r>
              <a:rPr lang="en-US" altLang="fr-FR" sz="2000" b="1" i="1" u="sng">
                <a:latin typeface="Arial" charset="0"/>
              </a:rPr>
              <a:t>Ví dụ 3</a:t>
            </a:r>
            <a:r>
              <a:rPr lang="en-US" altLang="fr-FR" sz="2000">
                <a:latin typeface="Arial" charset="0"/>
              </a:rPr>
              <a:t>: Thêm 25mL dung dịch AgNO</a:t>
            </a:r>
            <a:r>
              <a:rPr lang="en-US" altLang="fr-FR" sz="2000" baseline="-25000">
                <a:latin typeface="Arial" charset="0"/>
              </a:rPr>
              <a:t>3</a:t>
            </a:r>
            <a:r>
              <a:rPr lang="en-US" altLang="fr-FR" sz="2000">
                <a:latin typeface="Arial" charset="0"/>
              </a:rPr>
              <a:t> 0,1248 M vào 20mL dung dịch NaCl. Chuẩn độ lượng AgNO</a:t>
            </a:r>
            <a:r>
              <a:rPr lang="en-US" altLang="fr-FR" sz="2000" baseline="-25000">
                <a:latin typeface="Arial" charset="0"/>
              </a:rPr>
              <a:t>3</a:t>
            </a:r>
            <a:r>
              <a:rPr lang="en-US" altLang="fr-FR" sz="2000">
                <a:latin typeface="Arial" charset="0"/>
              </a:rPr>
              <a:t> dư hết 11,54mL NH</a:t>
            </a:r>
            <a:r>
              <a:rPr lang="en-US" altLang="fr-FR" sz="2000" baseline="-25000">
                <a:latin typeface="Arial" charset="0"/>
              </a:rPr>
              <a:t>4</a:t>
            </a:r>
            <a:r>
              <a:rPr lang="en-US" altLang="fr-FR" sz="2000">
                <a:latin typeface="Arial" charset="0"/>
              </a:rPr>
              <a:t>SCN 0,0875M. Tính nồng độ C</a:t>
            </a:r>
            <a:r>
              <a:rPr lang="en-US" altLang="fr-FR" sz="2000" baseline="-25000">
                <a:latin typeface="Arial" charset="0"/>
              </a:rPr>
              <a:t>M</a:t>
            </a:r>
            <a:r>
              <a:rPr lang="en-US" altLang="fr-FR" sz="2000">
                <a:latin typeface="Arial" charset="0"/>
              </a:rPr>
              <a:t> và C</a:t>
            </a:r>
            <a:r>
              <a:rPr lang="en-US" altLang="fr-FR" sz="2000" baseline="-25000">
                <a:latin typeface="Arial" charset="0"/>
              </a:rPr>
              <a:t>N</a:t>
            </a:r>
            <a:r>
              <a:rPr lang="en-US" altLang="fr-FR" sz="2000">
                <a:latin typeface="Arial" charset="0"/>
              </a:rPr>
              <a:t> của dung dịch NaCl.</a:t>
            </a:r>
          </a:p>
          <a:p>
            <a:pPr algn="just">
              <a:lnSpc>
                <a:spcPct val="120000"/>
              </a:lnSpc>
            </a:pPr>
            <a:endParaRPr lang="en-US" altLang="fr-FR" sz="2000">
              <a:latin typeface="Arial" charset="0"/>
            </a:endParaRPr>
          </a:p>
        </p:txBody>
      </p:sp>
      <p:sp>
        <p:nvSpPr>
          <p:cNvPr id="31750" name="Rectangle 2"/>
          <p:cNvSpPr>
            <a:spLocks noGrp="1" noChangeArrowheads="1"/>
          </p:cNvSpPr>
          <p:nvPr>
            <p:ph type="title"/>
          </p:nvPr>
        </p:nvSpPr>
        <p:spPr>
          <a:xfrm>
            <a:off x="266700" y="1260475"/>
            <a:ext cx="8572500" cy="609600"/>
          </a:xfrm>
        </p:spPr>
        <p:txBody>
          <a:bodyPr/>
          <a:lstStyle/>
          <a:p>
            <a:pPr marL="747713" indent="-747713" algn="just" eaLnBrk="1" hangingPunct="1"/>
            <a:r>
              <a:rPr lang="en-US" altLang="ko-KR" sz="2200" b="1" smtClean="0">
                <a:solidFill>
                  <a:srgbClr val="000000"/>
                </a:solidFill>
                <a:ea typeface="굴림" pitchFamily="34" charset="-127"/>
              </a:rPr>
              <a:t>2.5. Một số ví dụ</a:t>
            </a:r>
            <a:endParaRPr lang="en-US" altLang="fr-FR" sz="2200" b="1" smtClean="0">
              <a:solidFill>
                <a:srgbClr val="000000"/>
              </a:solidFill>
              <a:ea typeface="굴림" pitchFamily="34" charset="-127"/>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28600" y="1765280"/>
            <a:ext cx="868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342900" indent="-342900" algn="just">
              <a:lnSpc>
                <a:spcPct val="120000"/>
              </a:lnSpc>
              <a:buFont typeface="Wingdings" pitchFamily="2" charset="2"/>
              <a:buChar char="Ø"/>
              <a:defRPr/>
            </a:pPr>
            <a:r>
              <a:rPr lang="en-US" sz="2000" dirty="0" err="1" smtClean="0">
                <a:latin typeface="Arial" charset="0"/>
              </a:rPr>
              <a:t>Là</a:t>
            </a:r>
            <a:r>
              <a:rPr lang="en-US" sz="2000" dirty="0" smtClean="0">
                <a:latin typeface="Arial" charset="0"/>
              </a:rPr>
              <a:t> </a:t>
            </a:r>
            <a:r>
              <a:rPr lang="en-US" sz="2000" dirty="0" err="1" smtClean="0">
                <a:latin typeface="Arial" charset="0"/>
              </a:rPr>
              <a:t>phương</a:t>
            </a:r>
            <a:r>
              <a:rPr lang="en-US" sz="2000" dirty="0" smtClean="0">
                <a:latin typeface="Arial" charset="0"/>
              </a:rPr>
              <a:t> </a:t>
            </a:r>
            <a:r>
              <a:rPr lang="en-US" sz="2000" dirty="0" err="1" smtClean="0">
                <a:latin typeface="Arial" charset="0"/>
              </a:rPr>
              <a:t>pháp</a:t>
            </a:r>
            <a:r>
              <a:rPr lang="en-US" sz="2000" dirty="0" smtClean="0">
                <a:latin typeface="Arial" charset="0"/>
              </a:rPr>
              <a:t> </a:t>
            </a:r>
            <a:r>
              <a:rPr lang="en-US" sz="2000" dirty="0" err="1" smtClean="0">
                <a:latin typeface="Arial" charset="0"/>
              </a:rPr>
              <a:t>phân</a:t>
            </a:r>
            <a:r>
              <a:rPr lang="en-US" sz="2000" dirty="0" smtClean="0">
                <a:latin typeface="Arial" charset="0"/>
              </a:rPr>
              <a:t> </a:t>
            </a:r>
            <a:r>
              <a:rPr lang="en-US" sz="2000" dirty="0" err="1" smtClean="0">
                <a:latin typeface="Arial" charset="0"/>
              </a:rPr>
              <a:t>tích</a:t>
            </a:r>
            <a:r>
              <a:rPr lang="en-US" sz="2000" dirty="0" smtClean="0">
                <a:latin typeface="Arial" charset="0"/>
              </a:rPr>
              <a:t> </a:t>
            </a:r>
            <a:r>
              <a:rPr lang="en-US" sz="2000" dirty="0" err="1" smtClean="0">
                <a:latin typeface="Arial" charset="0"/>
              </a:rPr>
              <a:t>thể</a:t>
            </a:r>
            <a:r>
              <a:rPr lang="en-US" sz="2000" dirty="0" smtClean="0">
                <a:latin typeface="Arial" charset="0"/>
              </a:rPr>
              <a:t> </a:t>
            </a:r>
            <a:r>
              <a:rPr lang="en-US" sz="2000" dirty="0" err="1" smtClean="0">
                <a:latin typeface="Arial" charset="0"/>
              </a:rPr>
              <a:t>tích</a:t>
            </a:r>
            <a:r>
              <a:rPr lang="en-US" sz="2000" dirty="0" smtClean="0">
                <a:latin typeface="Arial" charset="0"/>
              </a:rPr>
              <a:t> </a:t>
            </a:r>
            <a:r>
              <a:rPr lang="en-US" sz="2000" dirty="0" err="1" smtClean="0">
                <a:latin typeface="Arial" charset="0"/>
              </a:rPr>
              <a:t>dựa</a:t>
            </a:r>
            <a:r>
              <a:rPr lang="en-US" sz="2000" dirty="0" smtClean="0">
                <a:latin typeface="Arial" charset="0"/>
              </a:rPr>
              <a:t> </a:t>
            </a:r>
            <a:r>
              <a:rPr lang="en-US" sz="2000" dirty="0" err="1" smtClean="0">
                <a:latin typeface="Arial" charset="0"/>
              </a:rPr>
              <a:t>trên</a:t>
            </a:r>
            <a:r>
              <a:rPr lang="en-US" sz="2000" dirty="0" smtClean="0">
                <a:latin typeface="Arial" charset="0"/>
              </a:rPr>
              <a:t> </a:t>
            </a:r>
            <a:r>
              <a:rPr lang="en-US" sz="2000" dirty="0" err="1" smtClean="0">
                <a:latin typeface="Arial" charset="0"/>
              </a:rPr>
              <a:t>phản</a:t>
            </a:r>
            <a:r>
              <a:rPr lang="en-US" sz="2000" dirty="0" smtClean="0">
                <a:latin typeface="Arial" charset="0"/>
              </a:rPr>
              <a:t> </a:t>
            </a:r>
            <a:r>
              <a:rPr lang="en-US" sz="2000" dirty="0" err="1" smtClean="0">
                <a:latin typeface="Arial" charset="0"/>
              </a:rPr>
              <a:t>ứng</a:t>
            </a:r>
            <a:r>
              <a:rPr lang="en-US" sz="2000" dirty="0" smtClean="0">
                <a:latin typeface="Arial" charset="0"/>
              </a:rPr>
              <a:t> </a:t>
            </a:r>
            <a:r>
              <a:rPr lang="en-US" sz="2000" dirty="0" err="1" smtClean="0">
                <a:latin typeface="Arial" charset="0"/>
              </a:rPr>
              <a:t>chuẩn</a:t>
            </a:r>
            <a:r>
              <a:rPr lang="en-US" sz="2000" dirty="0" smtClean="0">
                <a:latin typeface="Arial" charset="0"/>
              </a:rPr>
              <a:t> </a:t>
            </a:r>
            <a:r>
              <a:rPr lang="en-US" sz="2000" dirty="0" err="1" smtClean="0">
                <a:latin typeface="Arial" charset="0"/>
              </a:rPr>
              <a:t>độ</a:t>
            </a:r>
            <a:endParaRPr lang="en-US" sz="2000" dirty="0" smtClean="0">
              <a:latin typeface="Arial" charset="0"/>
            </a:endParaRPr>
          </a:p>
          <a:p>
            <a:pPr algn="ctr">
              <a:lnSpc>
                <a:spcPct val="120000"/>
              </a:lnSpc>
              <a:defRPr/>
            </a:pPr>
            <a:r>
              <a:rPr lang="en-US" sz="2000" dirty="0" smtClean="0">
                <a:latin typeface="Arial" charset="0"/>
              </a:rPr>
              <a:t>H</a:t>
            </a:r>
            <a:r>
              <a:rPr lang="en-US" sz="2000" baseline="30000" dirty="0" smtClean="0">
                <a:latin typeface="Arial" charset="0"/>
              </a:rPr>
              <a:t>+</a:t>
            </a:r>
            <a:r>
              <a:rPr lang="en-US" sz="2000" dirty="0" smtClean="0">
                <a:latin typeface="Arial" charset="0"/>
              </a:rPr>
              <a:t>   +  OH</a:t>
            </a:r>
            <a:r>
              <a:rPr lang="en-US" sz="2000" baseline="30000" dirty="0" smtClean="0">
                <a:latin typeface="Arial" charset="0"/>
              </a:rPr>
              <a:t>-</a:t>
            </a:r>
            <a:r>
              <a:rPr lang="en-US" sz="2000" dirty="0" smtClean="0">
                <a:latin typeface="Arial" charset="0"/>
              </a:rPr>
              <a:t>    </a:t>
            </a:r>
            <a:r>
              <a:rPr lang="en-US" sz="2000" dirty="0" smtClean="0">
                <a:latin typeface="Times New Roman"/>
                <a:cs typeface="Times New Roman"/>
              </a:rPr>
              <a:t>→    H</a:t>
            </a:r>
            <a:r>
              <a:rPr lang="en-US" sz="2000" baseline="-25000" dirty="0" smtClean="0">
                <a:latin typeface="Times New Roman"/>
                <a:cs typeface="Times New Roman"/>
              </a:rPr>
              <a:t>2</a:t>
            </a:r>
            <a:r>
              <a:rPr lang="en-US" sz="2000" dirty="0" smtClean="0">
                <a:latin typeface="Times New Roman"/>
                <a:cs typeface="Times New Roman"/>
              </a:rPr>
              <a:t>O</a:t>
            </a:r>
            <a:endParaRPr lang="en-US" sz="2000" dirty="0" smtClean="0">
              <a:latin typeface="Arial" charset="0"/>
            </a:endParaRPr>
          </a:p>
          <a:p>
            <a:pPr marL="342900" indent="-342900" algn="just">
              <a:lnSpc>
                <a:spcPct val="120000"/>
              </a:lnSpc>
              <a:buFont typeface="Wingdings" pitchFamily="2" charset="2"/>
              <a:buChar char="Ø"/>
              <a:defRPr/>
            </a:pPr>
            <a:r>
              <a:rPr lang="en-US" sz="2000" dirty="0" err="1" smtClean="0">
                <a:latin typeface="Arial" charset="0"/>
              </a:rPr>
              <a:t>Dùng</a:t>
            </a:r>
            <a:r>
              <a:rPr lang="en-US" sz="2000" dirty="0" smtClean="0">
                <a:latin typeface="Arial" charset="0"/>
              </a:rPr>
              <a:t> </a:t>
            </a:r>
            <a:r>
              <a:rPr lang="en-US" sz="2000" dirty="0" err="1" smtClean="0">
                <a:latin typeface="Arial" charset="0"/>
              </a:rPr>
              <a:t>phương</a:t>
            </a:r>
            <a:r>
              <a:rPr lang="en-US" sz="2000" dirty="0" smtClean="0">
                <a:latin typeface="Arial" charset="0"/>
              </a:rPr>
              <a:t> </a:t>
            </a:r>
            <a:r>
              <a:rPr lang="en-US" sz="2000" dirty="0" err="1" smtClean="0">
                <a:latin typeface="Arial" charset="0"/>
              </a:rPr>
              <a:t>pháp</a:t>
            </a:r>
            <a:r>
              <a:rPr lang="en-US" sz="2000" dirty="0" smtClean="0">
                <a:latin typeface="Arial" charset="0"/>
              </a:rPr>
              <a:t> </a:t>
            </a:r>
            <a:r>
              <a:rPr lang="en-US" sz="2000" dirty="0" err="1" smtClean="0">
                <a:latin typeface="Arial" charset="0"/>
              </a:rPr>
              <a:t>này</a:t>
            </a:r>
            <a:r>
              <a:rPr lang="en-US" sz="2000" dirty="0" smtClean="0">
                <a:latin typeface="Arial" charset="0"/>
              </a:rPr>
              <a:t> </a:t>
            </a:r>
            <a:r>
              <a:rPr lang="en-US" sz="2000" dirty="0" err="1" smtClean="0">
                <a:latin typeface="Arial" charset="0"/>
              </a:rPr>
              <a:t>để</a:t>
            </a:r>
            <a:r>
              <a:rPr lang="en-US" sz="2000" dirty="0" smtClean="0">
                <a:latin typeface="Arial" charset="0"/>
              </a:rPr>
              <a:t> </a:t>
            </a:r>
            <a:r>
              <a:rPr lang="en-US" sz="2000" dirty="0" err="1" smtClean="0">
                <a:latin typeface="Arial" charset="0"/>
              </a:rPr>
              <a:t>xác</a:t>
            </a:r>
            <a:r>
              <a:rPr lang="en-US" sz="2000" dirty="0" smtClean="0">
                <a:latin typeface="Arial" charset="0"/>
              </a:rPr>
              <a:t> </a:t>
            </a:r>
            <a:r>
              <a:rPr lang="en-US" sz="2000" dirty="0" err="1" smtClean="0">
                <a:latin typeface="Arial" charset="0"/>
              </a:rPr>
              <a:t>định</a:t>
            </a:r>
            <a:r>
              <a:rPr lang="en-US" sz="2000" dirty="0" smtClean="0">
                <a:latin typeface="Arial" charset="0"/>
              </a:rPr>
              <a:t> </a:t>
            </a:r>
            <a:r>
              <a:rPr lang="en-US" sz="2000" dirty="0" err="1" smtClean="0">
                <a:latin typeface="Arial" charset="0"/>
              </a:rPr>
              <a:t>nồng</a:t>
            </a:r>
            <a:r>
              <a:rPr lang="en-US" sz="2000" dirty="0" smtClean="0">
                <a:latin typeface="Arial" charset="0"/>
              </a:rPr>
              <a:t> </a:t>
            </a:r>
            <a:r>
              <a:rPr lang="en-US" sz="2000" dirty="0" err="1" smtClean="0">
                <a:latin typeface="Arial" charset="0"/>
              </a:rPr>
              <a:t>độ</a:t>
            </a:r>
            <a:r>
              <a:rPr lang="en-US" sz="2000" dirty="0" smtClean="0">
                <a:latin typeface="Arial" charset="0"/>
              </a:rPr>
              <a:t> </a:t>
            </a:r>
            <a:r>
              <a:rPr lang="en-US" sz="2000" dirty="0" err="1" smtClean="0">
                <a:latin typeface="Arial" charset="0"/>
              </a:rPr>
              <a:t>axit</a:t>
            </a:r>
            <a:r>
              <a:rPr lang="en-US" sz="2000" dirty="0" smtClean="0">
                <a:latin typeface="Arial" charset="0"/>
              </a:rPr>
              <a:t>, </a:t>
            </a:r>
            <a:r>
              <a:rPr lang="en-US" sz="2000" dirty="0" err="1" smtClean="0">
                <a:latin typeface="Arial" charset="0"/>
              </a:rPr>
              <a:t>bazơ</a:t>
            </a:r>
            <a:endParaRPr lang="en-US" sz="2000" dirty="0" smtClean="0">
              <a:latin typeface="Arial" charset="0"/>
            </a:endParaRPr>
          </a:p>
          <a:p>
            <a:pPr marL="342900" indent="-342900" algn="just">
              <a:lnSpc>
                <a:spcPct val="120000"/>
              </a:lnSpc>
              <a:buFont typeface="Wingdings" pitchFamily="2" charset="2"/>
              <a:buChar char="Ø"/>
              <a:defRPr/>
            </a:pPr>
            <a:r>
              <a:rPr lang="en-US" sz="2000" dirty="0" smtClean="0">
                <a:latin typeface="Arial" charset="0"/>
              </a:rPr>
              <a:t>Dung </a:t>
            </a:r>
            <a:r>
              <a:rPr lang="en-US" sz="2000" dirty="0" err="1" smtClean="0">
                <a:latin typeface="Arial" charset="0"/>
              </a:rPr>
              <a:t>dịch</a:t>
            </a:r>
            <a:r>
              <a:rPr lang="en-US" sz="2000" dirty="0" smtClean="0">
                <a:latin typeface="Arial" charset="0"/>
              </a:rPr>
              <a:t> </a:t>
            </a:r>
            <a:r>
              <a:rPr lang="en-US" sz="2000" dirty="0" err="1" smtClean="0">
                <a:latin typeface="Arial" charset="0"/>
              </a:rPr>
              <a:t>chuẩn</a:t>
            </a:r>
            <a:r>
              <a:rPr lang="en-US" sz="2000" dirty="0" smtClean="0">
                <a:latin typeface="Arial" charset="0"/>
              </a:rPr>
              <a:t> </a:t>
            </a:r>
            <a:r>
              <a:rPr lang="en-US" sz="2000" dirty="0" err="1" smtClean="0">
                <a:latin typeface="Arial" charset="0"/>
              </a:rPr>
              <a:t>là</a:t>
            </a:r>
            <a:r>
              <a:rPr lang="en-US" sz="2000" dirty="0" smtClean="0">
                <a:latin typeface="Arial" charset="0"/>
              </a:rPr>
              <a:t> </a:t>
            </a:r>
            <a:r>
              <a:rPr lang="en-US" sz="2000" dirty="0" err="1" smtClean="0">
                <a:latin typeface="Arial" charset="0"/>
              </a:rPr>
              <a:t>những</a:t>
            </a:r>
            <a:r>
              <a:rPr lang="en-US" sz="2000" dirty="0" smtClean="0">
                <a:latin typeface="Arial" charset="0"/>
              </a:rPr>
              <a:t> </a:t>
            </a:r>
            <a:r>
              <a:rPr lang="en-US" sz="2000" dirty="0" err="1" smtClean="0">
                <a:latin typeface="Arial" charset="0"/>
              </a:rPr>
              <a:t>axit</a:t>
            </a:r>
            <a:r>
              <a:rPr lang="en-US" sz="2000" dirty="0" smtClean="0">
                <a:latin typeface="Arial" charset="0"/>
              </a:rPr>
              <a:t> </a:t>
            </a:r>
            <a:r>
              <a:rPr lang="en-US" sz="2000" dirty="0" err="1" smtClean="0">
                <a:latin typeface="Arial" charset="0"/>
              </a:rPr>
              <a:t>mạnh</a:t>
            </a:r>
            <a:r>
              <a:rPr lang="en-US" sz="2000" dirty="0" smtClean="0">
                <a:latin typeface="Arial" charset="0"/>
              </a:rPr>
              <a:t> </a:t>
            </a:r>
            <a:r>
              <a:rPr lang="en-US" sz="2000" dirty="0" err="1" smtClean="0">
                <a:latin typeface="Arial" charset="0"/>
              </a:rPr>
              <a:t>hoặc</a:t>
            </a:r>
            <a:r>
              <a:rPr lang="en-US" sz="2000" dirty="0" smtClean="0">
                <a:latin typeface="Arial" charset="0"/>
              </a:rPr>
              <a:t> </a:t>
            </a:r>
            <a:r>
              <a:rPr lang="en-US" sz="2000" dirty="0" err="1" smtClean="0">
                <a:latin typeface="Arial" charset="0"/>
              </a:rPr>
              <a:t>bazơ</a:t>
            </a:r>
            <a:r>
              <a:rPr lang="en-US" sz="2000" dirty="0" smtClean="0">
                <a:latin typeface="Arial" charset="0"/>
              </a:rPr>
              <a:t> </a:t>
            </a:r>
            <a:r>
              <a:rPr lang="en-US" sz="2000" dirty="0" err="1" smtClean="0">
                <a:latin typeface="Arial" charset="0"/>
              </a:rPr>
              <a:t>mạnh</a:t>
            </a:r>
            <a:r>
              <a:rPr lang="en-US" sz="2000" dirty="0" smtClean="0">
                <a:latin typeface="Arial" charset="0"/>
              </a:rPr>
              <a:t> (</a:t>
            </a:r>
            <a:r>
              <a:rPr lang="en-US" sz="2000" dirty="0" err="1" smtClean="0">
                <a:latin typeface="Arial" charset="0"/>
              </a:rPr>
              <a:t>HCl</a:t>
            </a:r>
            <a:r>
              <a:rPr lang="en-US" sz="2000" dirty="0" smtClean="0">
                <a:latin typeface="Arial" charset="0"/>
              </a:rPr>
              <a:t>, H</a:t>
            </a:r>
            <a:r>
              <a:rPr lang="en-US" sz="2000" baseline="-25000" dirty="0" smtClean="0">
                <a:latin typeface="Arial" charset="0"/>
              </a:rPr>
              <a:t>2</a:t>
            </a:r>
            <a:r>
              <a:rPr lang="en-US" sz="2000" dirty="0" smtClean="0">
                <a:latin typeface="Arial" charset="0"/>
              </a:rPr>
              <a:t>SO</a:t>
            </a:r>
            <a:r>
              <a:rPr lang="en-US" sz="2000" baseline="-25000" dirty="0" smtClean="0">
                <a:latin typeface="Arial" charset="0"/>
              </a:rPr>
              <a:t>4</a:t>
            </a:r>
            <a:r>
              <a:rPr lang="en-US" sz="2000" dirty="0" smtClean="0">
                <a:latin typeface="Arial" charset="0"/>
              </a:rPr>
              <a:t>, </a:t>
            </a:r>
            <a:r>
              <a:rPr lang="en-US" sz="2000" dirty="0" err="1" smtClean="0">
                <a:latin typeface="Arial" charset="0"/>
              </a:rPr>
              <a:t>NaOH</a:t>
            </a:r>
            <a:r>
              <a:rPr lang="en-US" sz="2000" dirty="0" smtClean="0">
                <a:latin typeface="Arial" charset="0"/>
              </a:rPr>
              <a:t>, KOH…). </a:t>
            </a:r>
            <a:r>
              <a:rPr lang="en-US" sz="2000" dirty="0" err="1" smtClean="0">
                <a:latin typeface="Arial" charset="0"/>
              </a:rPr>
              <a:t>Đây</a:t>
            </a:r>
            <a:r>
              <a:rPr lang="en-US" sz="2000" dirty="0" smtClean="0">
                <a:latin typeface="Arial" charset="0"/>
              </a:rPr>
              <a:t> </a:t>
            </a:r>
            <a:r>
              <a:rPr lang="en-US" sz="2000" dirty="0" err="1" smtClean="0">
                <a:latin typeface="Arial" charset="0"/>
              </a:rPr>
              <a:t>không</a:t>
            </a:r>
            <a:r>
              <a:rPr lang="en-US" sz="2000" dirty="0" smtClean="0">
                <a:latin typeface="Arial" charset="0"/>
              </a:rPr>
              <a:t> </a:t>
            </a:r>
            <a:r>
              <a:rPr lang="en-US" sz="2000" dirty="0" err="1" smtClean="0">
                <a:latin typeface="Arial" charset="0"/>
              </a:rPr>
              <a:t>phải</a:t>
            </a:r>
            <a:r>
              <a:rPr lang="en-US" sz="2000" dirty="0" smtClean="0">
                <a:latin typeface="Arial" charset="0"/>
              </a:rPr>
              <a:t> </a:t>
            </a:r>
            <a:r>
              <a:rPr lang="en-US" sz="2000" dirty="0" err="1" smtClean="0">
                <a:latin typeface="Arial" charset="0"/>
              </a:rPr>
              <a:t>là</a:t>
            </a:r>
            <a:r>
              <a:rPr lang="en-US" sz="2000" dirty="0" smtClean="0">
                <a:latin typeface="Arial" charset="0"/>
              </a:rPr>
              <a:t> dung </a:t>
            </a:r>
            <a:r>
              <a:rPr lang="en-US" sz="2000" dirty="0" err="1" smtClean="0">
                <a:latin typeface="Arial" charset="0"/>
              </a:rPr>
              <a:t>dịch</a:t>
            </a:r>
            <a:r>
              <a:rPr lang="en-US" sz="2000" dirty="0" smtClean="0">
                <a:latin typeface="Arial" charset="0"/>
              </a:rPr>
              <a:t> </a:t>
            </a:r>
            <a:r>
              <a:rPr lang="en-US" sz="2000" dirty="0" err="1" smtClean="0">
                <a:latin typeface="Arial" charset="0"/>
              </a:rPr>
              <a:t>chuẩn</a:t>
            </a:r>
            <a:r>
              <a:rPr lang="en-US" sz="2000" dirty="0" smtClean="0">
                <a:latin typeface="Arial" charset="0"/>
              </a:rPr>
              <a:t> </a:t>
            </a:r>
            <a:r>
              <a:rPr lang="en-US" sz="2000" dirty="0" err="1" smtClean="0">
                <a:latin typeface="Arial" charset="0"/>
              </a:rPr>
              <a:t>gốc</a:t>
            </a:r>
            <a:r>
              <a:rPr lang="en-US" sz="2000" dirty="0" smtClean="0">
                <a:latin typeface="Arial" charset="0"/>
              </a:rPr>
              <a:t> (dung </a:t>
            </a:r>
            <a:r>
              <a:rPr lang="en-US" sz="2000" dirty="0" err="1" smtClean="0">
                <a:latin typeface="Arial" charset="0"/>
              </a:rPr>
              <a:t>dịch</a:t>
            </a:r>
            <a:r>
              <a:rPr lang="en-US" sz="2000" dirty="0" smtClean="0">
                <a:latin typeface="Arial" charset="0"/>
              </a:rPr>
              <a:t> </a:t>
            </a:r>
            <a:r>
              <a:rPr lang="en-US" sz="2000" dirty="0" err="1" smtClean="0">
                <a:latin typeface="Arial" charset="0"/>
              </a:rPr>
              <a:t>pha</a:t>
            </a:r>
            <a:r>
              <a:rPr lang="en-US" sz="2000" dirty="0" smtClean="0">
                <a:latin typeface="Arial" charset="0"/>
              </a:rPr>
              <a:t> </a:t>
            </a:r>
            <a:r>
              <a:rPr lang="en-US" sz="2000" dirty="0" err="1" smtClean="0">
                <a:latin typeface="Arial" charset="0"/>
              </a:rPr>
              <a:t>từ</a:t>
            </a:r>
            <a:r>
              <a:rPr lang="en-US" sz="2000" dirty="0" smtClean="0">
                <a:latin typeface="Arial" charset="0"/>
              </a:rPr>
              <a:t> </a:t>
            </a:r>
            <a:r>
              <a:rPr lang="en-US" sz="2000" dirty="0" err="1" smtClean="0">
                <a:latin typeface="Arial" charset="0"/>
              </a:rPr>
              <a:t>chất</a:t>
            </a:r>
            <a:r>
              <a:rPr lang="en-US" sz="2000" dirty="0" smtClean="0">
                <a:latin typeface="Arial" charset="0"/>
              </a:rPr>
              <a:t> </a:t>
            </a:r>
            <a:r>
              <a:rPr lang="en-US" sz="2000" dirty="0" err="1" smtClean="0">
                <a:latin typeface="Arial" charset="0"/>
              </a:rPr>
              <a:t>gốc</a:t>
            </a:r>
            <a:r>
              <a:rPr lang="en-US" sz="2000" dirty="0" smtClean="0">
                <a:latin typeface="Arial" charset="0"/>
              </a:rPr>
              <a:t>).</a:t>
            </a:r>
          </a:p>
          <a:p>
            <a:pPr marL="342900" indent="-342900" algn="just">
              <a:lnSpc>
                <a:spcPct val="120000"/>
              </a:lnSpc>
              <a:buFont typeface="Wingdings" pitchFamily="2" charset="2"/>
              <a:buChar char="Ø"/>
              <a:defRPr/>
            </a:pPr>
            <a:r>
              <a:rPr lang="en-US" sz="2000" dirty="0" err="1" smtClean="0">
                <a:latin typeface="Arial" charset="0"/>
              </a:rPr>
              <a:t>Trong</a:t>
            </a:r>
            <a:r>
              <a:rPr lang="en-US" sz="2000" dirty="0" smtClean="0">
                <a:latin typeface="Arial" charset="0"/>
              </a:rPr>
              <a:t> </a:t>
            </a:r>
            <a:r>
              <a:rPr lang="en-US" sz="2000" dirty="0" err="1" smtClean="0">
                <a:latin typeface="Arial" charset="0"/>
              </a:rPr>
              <a:t>quá</a:t>
            </a:r>
            <a:r>
              <a:rPr lang="en-US" sz="2000" dirty="0" smtClean="0">
                <a:latin typeface="Arial" charset="0"/>
              </a:rPr>
              <a:t> </a:t>
            </a:r>
            <a:r>
              <a:rPr lang="en-US" sz="2000" dirty="0" err="1" smtClean="0">
                <a:latin typeface="Arial" charset="0"/>
              </a:rPr>
              <a:t>trình</a:t>
            </a:r>
            <a:r>
              <a:rPr lang="en-US" sz="2000" dirty="0" smtClean="0">
                <a:latin typeface="Arial" charset="0"/>
              </a:rPr>
              <a:t> </a:t>
            </a:r>
            <a:r>
              <a:rPr lang="en-US" sz="2000" dirty="0" err="1" smtClean="0">
                <a:latin typeface="Arial" charset="0"/>
              </a:rPr>
              <a:t>chuẩn</a:t>
            </a:r>
            <a:r>
              <a:rPr lang="en-US" sz="2000" dirty="0" smtClean="0">
                <a:latin typeface="Arial" charset="0"/>
              </a:rPr>
              <a:t> </a:t>
            </a:r>
            <a:r>
              <a:rPr lang="en-US" sz="2000" dirty="0" err="1" smtClean="0">
                <a:latin typeface="Arial" charset="0"/>
              </a:rPr>
              <a:t>độ</a:t>
            </a:r>
            <a:r>
              <a:rPr lang="en-US" sz="2000" dirty="0" smtClean="0">
                <a:latin typeface="Arial" charset="0"/>
              </a:rPr>
              <a:t> </a:t>
            </a:r>
            <a:r>
              <a:rPr lang="en-US" sz="2000" dirty="0" err="1" smtClean="0">
                <a:latin typeface="Arial" charset="0"/>
              </a:rPr>
              <a:t>nồng</a:t>
            </a:r>
            <a:r>
              <a:rPr lang="en-US" sz="2000" dirty="0" smtClean="0">
                <a:latin typeface="Arial" charset="0"/>
              </a:rPr>
              <a:t> </a:t>
            </a:r>
            <a:r>
              <a:rPr lang="en-US" sz="2000" dirty="0" err="1" smtClean="0">
                <a:latin typeface="Arial" charset="0"/>
              </a:rPr>
              <a:t>độ</a:t>
            </a:r>
            <a:r>
              <a:rPr lang="en-US" sz="2000" dirty="0" smtClean="0">
                <a:latin typeface="Arial" charset="0"/>
              </a:rPr>
              <a:t> ion H</a:t>
            </a:r>
            <a:r>
              <a:rPr lang="en-US" sz="2000" baseline="30000" dirty="0" smtClean="0">
                <a:latin typeface="Arial" charset="0"/>
              </a:rPr>
              <a:t>+</a:t>
            </a:r>
            <a:r>
              <a:rPr lang="en-US" sz="2000" dirty="0" smtClean="0">
                <a:latin typeface="Arial" charset="0"/>
              </a:rPr>
              <a:t> </a:t>
            </a:r>
            <a:r>
              <a:rPr lang="vi-VN" sz="2000" dirty="0" smtClean="0">
                <a:latin typeface="Arial" charset="0"/>
              </a:rPr>
              <a:t>và ion OH</a:t>
            </a:r>
            <a:r>
              <a:rPr lang="vi-VN" sz="2000" baseline="30000" dirty="0" smtClean="0">
                <a:latin typeface="Arial" charset="0"/>
              </a:rPr>
              <a:t>-</a:t>
            </a:r>
            <a:r>
              <a:rPr lang="vi-VN" sz="2000" dirty="0" smtClean="0">
                <a:latin typeface="Arial" charset="0"/>
              </a:rPr>
              <a:t> luôn thay đổi nghĩa là </a:t>
            </a:r>
            <a:r>
              <a:rPr lang="vi-VN" sz="2000" i="1" dirty="0" smtClean="0">
                <a:latin typeface="Arial" charset="0"/>
              </a:rPr>
              <a:t>pH dung dịch thay đổi</a:t>
            </a:r>
            <a:r>
              <a:rPr lang="vi-VN" sz="2000" dirty="0" smtClean="0">
                <a:latin typeface="Arial" charset="0"/>
              </a:rPr>
              <a:t>.</a:t>
            </a:r>
            <a:r>
              <a:rPr lang="en-US" sz="2000" dirty="0" smtClean="0">
                <a:latin typeface="Arial" charset="0"/>
              </a:rPr>
              <a:t> </a:t>
            </a:r>
            <a:r>
              <a:rPr lang="vi-VN" sz="2000" dirty="0" smtClean="0">
                <a:latin typeface="Arial" charset="0"/>
              </a:rPr>
              <a:t>Đường biểu diễn sự biến thiên của pH với lượng dung dịch chuẩn cho vào gọi là </a:t>
            </a:r>
            <a:r>
              <a:rPr lang="vi-VN" sz="2000" i="1" dirty="0" smtClean="0">
                <a:latin typeface="Arial" charset="0"/>
              </a:rPr>
              <a:t>đường chuẩn độ axit – bazơ</a:t>
            </a:r>
            <a:r>
              <a:rPr lang="en-US" sz="2000" i="1" dirty="0" smtClean="0">
                <a:latin typeface="Arial" charset="0"/>
              </a:rPr>
              <a:t> (</a:t>
            </a:r>
            <a:r>
              <a:rPr lang="en-US" sz="2000" i="1" dirty="0" err="1" smtClean="0">
                <a:latin typeface="Arial" charset="0"/>
              </a:rPr>
              <a:t>đường</a:t>
            </a:r>
            <a:r>
              <a:rPr lang="en-US" sz="2000" i="1" dirty="0" smtClean="0">
                <a:latin typeface="Arial" charset="0"/>
              </a:rPr>
              <a:t> </a:t>
            </a:r>
            <a:r>
              <a:rPr lang="en-US" sz="2000" i="1" dirty="0" err="1" smtClean="0">
                <a:latin typeface="Arial" charset="0"/>
              </a:rPr>
              <a:t>định</a:t>
            </a:r>
            <a:r>
              <a:rPr lang="en-US" sz="2000" i="1" dirty="0" smtClean="0">
                <a:latin typeface="Arial" charset="0"/>
              </a:rPr>
              <a:t> </a:t>
            </a:r>
            <a:r>
              <a:rPr lang="en-US" sz="2000" i="1" dirty="0" err="1" smtClean="0">
                <a:latin typeface="Arial" charset="0"/>
              </a:rPr>
              <a:t>phân</a:t>
            </a:r>
            <a:r>
              <a:rPr lang="en-US" sz="2000" i="1" dirty="0" smtClean="0">
                <a:latin typeface="Arial" charset="0"/>
              </a:rPr>
              <a:t>)</a:t>
            </a:r>
            <a:r>
              <a:rPr lang="vi-VN" sz="2000" dirty="0" smtClean="0">
                <a:latin typeface="Arial" charset="0"/>
              </a:rPr>
              <a:t>.</a:t>
            </a:r>
          </a:p>
        </p:txBody>
      </p:sp>
      <p:sp>
        <p:nvSpPr>
          <p:cNvPr id="32774" name="Rectangle 2"/>
          <p:cNvSpPr>
            <a:spLocks noGrp="1" noChangeArrowheads="1"/>
          </p:cNvSpPr>
          <p:nvPr>
            <p:ph type="title"/>
          </p:nvPr>
        </p:nvSpPr>
        <p:spPr>
          <a:xfrm>
            <a:off x="266700" y="1336675"/>
            <a:ext cx="8572500" cy="415925"/>
          </a:xfrm>
        </p:spPr>
        <p:txBody>
          <a:bodyPr/>
          <a:lstStyle/>
          <a:p>
            <a:pPr marL="747713" indent="-747713" algn="just" eaLnBrk="1" hangingPunct="1"/>
            <a:r>
              <a:rPr lang="en-US" altLang="ko-KR" sz="2200" b="1" dirty="0" smtClean="0">
                <a:solidFill>
                  <a:srgbClr val="000000"/>
                </a:solidFill>
                <a:ea typeface="굴림" pitchFamily="34" charset="-127"/>
              </a:rPr>
              <a:t>3.1. </a:t>
            </a:r>
            <a:r>
              <a:rPr lang="en-US" altLang="ko-KR" sz="2200" b="1" dirty="0" err="1" smtClean="0">
                <a:solidFill>
                  <a:srgbClr val="000000"/>
                </a:solidFill>
                <a:ea typeface="굴림" pitchFamily="34" charset="-127"/>
              </a:rPr>
              <a:t>Đặc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90946" y="5386790"/>
            <a:ext cx="8686800" cy="11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342900" indent="-342900" algn="just">
              <a:lnSpc>
                <a:spcPct val="120000"/>
              </a:lnSpc>
              <a:buFont typeface="Wingdings" pitchFamily="2" charset="2"/>
              <a:buChar char="Ø"/>
              <a:defRPr/>
            </a:pPr>
            <a:r>
              <a:rPr lang="en-US" sz="2000" dirty="0" err="1" smtClean="0">
                <a:latin typeface="Arial" charset="0"/>
              </a:rPr>
              <a:t>Để</a:t>
            </a:r>
            <a:r>
              <a:rPr lang="en-US" sz="2000" dirty="0" smtClean="0">
                <a:latin typeface="Arial" charset="0"/>
              </a:rPr>
              <a:t> </a:t>
            </a:r>
            <a:r>
              <a:rPr lang="en-US" sz="2000" dirty="0" err="1" smtClean="0">
                <a:latin typeface="Arial" charset="0"/>
              </a:rPr>
              <a:t>xác</a:t>
            </a:r>
            <a:r>
              <a:rPr lang="en-US" sz="2000" dirty="0" smtClean="0">
                <a:latin typeface="Arial" charset="0"/>
              </a:rPr>
              <a:t> </a:t>
            </a:r>
            <a:r>
              <a:rPr lang="en-US" sz="2000" dirty="0" err="1" smtClean="0">
                <a:latin typeface="Arial" charset="0"/>
              </a:rPr>
              <a:t>định</a:t>
            </a:r>
            <a:r>
              <a:rPr lang="en-US" sz="2000" dirty="0" smtClean="0">
                <a:latin typeface="Arial" charset="0"/>
              </a:rPr>
              <a:t> </a:t>
            </a:r>
            <a:r>
              <a:rPr lang="en-US" sz="2000" i="1" dirty="0" err="1" smtClean="0">
                <a:latin typeface="Arial" charset="0"/>
              </a:rPr>
              <a:t>điểm</a:t>
            </a:r>
            <a:r>
              <a:rPr lang="en-US" sz="2000" i="1" dirty="0" smtClean="0">
                <a:latin typeface="Arial" charset="0"/>
              </a:rPr>
              <a:t> </a:t>
            </a:r>
            <a:r>
              <a:rPr lang="en-US" sz="2000" i="1" dirty="0" err="1" smtClean="0">
                <a:latin typeface="Arial" charset="0"/>
              </a:rPr>
              <a:t>tương</a:t>
            </a:r>
            <a:r>
              <a:rPr lang="en-US" sz="2000" i="1" dirty="0" smtClean="0">
                <a:latin typeface="Arial" charset="0"/>
              </a:rPr>
              <a:t> </a:t>
            </a:r>
            <a:r>
              <a:rPr lang="en-US" sz="2000" i="1" dirty="0" err="1" smtClean="0">
                <a:latin typeface="Arial" charset="0"/>
              </a:rPr>
              <a:t>đương</a:t>
            </a:r>
            <a:r>
              <a:rPr lang="en-US" sz="2000" i="1" dirty="0" smtClean="0">
                <a:latin typeface="Arial" charset="0"/>
              </a:rPr>
              <a:t> (</a:t>
            </a:r>
            <a:r>
              <a:rPr lang="en-US" sz="2000" i="1" dirty="0" err="1" smtClean="0">
                <a:latin typeface="Arial" charset="0"/>
              </a:rPr>
              <a:t>điểm</a:t>
            </a:r>
            <a:r>
              <a:rPr lang="en-US" sz="2000" i="1" dirty="0" smtClean="0">
                <a:latin typeface="Arial" charset="0"/>
              </a:rPr>
              <a:t> </a:t>
            </a:r>
            <a:r>
              <a:rPr lang="en-US" sz="2000" i="1" dirty="0" err="1" smtClean="0">
                <a:latin typeface="Arial" charset="0"/>
              </a:rPr>
              <a:t>cuối</a:t>
            </a:r>
            <a:r>
              <a:rPr lang="en-US" sz="2000" i="1" dirty="0" smtClean="0">
                <a:latin typeface="Arial" charset="0"/>
              </a:rPr>
              <a:t>)</a:t>
            </a:r>
            <a:r>
              <a:rPr lang="en-US" sz="2000" dirty="0" smtClean="0">
                <a:latin typeface="Arial" charset="0"/>
              </a:rPr>
              <a:t> </a:t>
            </a:r>
            <a:r>
              <a:rPr lang="en-US" sz="2000" dirty="0" err="1" smtClean="0">
                <a:latin typeface="Arial" charset="0"/>
              </a:rPr>
              <a:t>phải</a:t>
            </a:r>
            <a:r>
              <a:rPr lang="en-US" sz="2000" dirty="0" smtClean="0">
                <a:latin typeface="Arial" charset="0"/>
              </a:rPr>
              <a:t> </a:t>
            </a:r>
            <a:r>
              <a:rPr lang="en-US" sz="2000" dirty="0" err="1" smtClean="0">
                <a:latin typeface="Arial" charset="0"/>
              </a:rPr>
              <a:t>dùng</a:t>
            </a:r>
            <a:r>
              <a:rPr lang="en-US" sz="2000" dirty="0" smtClean="0">
                <a:latin typeface="Arial" charset="0"/>
              </a:rPr>
              <a:t> </a:t>
            </a:r>
            <a:r>
              <a:rPr lang="en-US" sz="2000" dirty="0" err="1" smtClean="0">
                <a:latin typeface="Arial" charset="0"/>
              </a:rPr>
              <a:t>chất</a:t>
            </a:r>
            <a:r>
              <a:rPr lang="en-US" sz="2000" dirty="0" smtClean="0">
                <a:latin typeface="Arial" charset="0"/>
              </a:rPr>
              <a:t> </a:t>
            </a:r>
            <a:r>
              <a:rPr lang="en-US" sz="2000" dirty="0" err="1" smtClean="0">
                <a:latin typeface="Arial" charset="0"/>
              </a:rPr>
              <a:t>chỉ</a:t>
            </a:r>
            <a:r>
              <a:rPr lang="en-US" sz="2000" dirty="0" smtClean="0">
                <a:latin typeface="Arial" charset="0"/>
              </a:rPr>
              <a:t> </a:t>
            </a:r>
            <a:r>
              <a:rPr lang="en-US" sz="2000" dirty="0" err="1" smtClean="0">
                <a:latin typeface="Arial" charset="0"/>
              </a:rPr>
              <a:t>thị</a:t>
            </a:r>
            <a:r>
              <a:rPr lang="en-US" sz="2000" dirty="0" smtClean="0">
                <a:latin typeface="Arial" charset="0"/>
              </a:rPr>
              <a:t> </a:t>
            </a:r>
            <a:r>
              <a:rPr lang="en-US" sz="2000" dirty="0" err="1" smtClean="0">
                <a:latin typeface="Arial" charset="0"/>
              </a:rPr>
              <a:t>từ</a:t>
            </a:r>
            <a:r>
              <a:rPr lang="en-US" sz="2000" dirty="0" smtClean="0">
                <a:latin typeface="Arial" charset="0"/>
              </a:rPr>
              <a:t> </a:t>
            </a:r>
            <a:r>
              <a:rPr lang="en-US" sz="2000" dirty="0" err="1" smtClean="0">
                <a:latin typeface="Arial" charset="0"/>
              </a:rPr>
              <a:t>ngoài</a:t>
            </a:r>
            <a:r>
              <a:rPr lang="en-US" sz="2000" dirty="0" smtClean="0">
                <a:latin typeface="Arial" charset="0"/>
              </a:rPr>
              <a:t> </a:t>
            </a:r>
            <a:r>
              <a:rPr lang="en-US" sz="2000" dirty="0" err="1" smtClean="0">
                <a:latin typeface="Arial" charset="0"/>
              </a:rPr>
              <a:t>vào</a:t>
            </a:r>
            <a:r>
              <a:rPr lang="en-US" sz="2000" dirty="0" smtClean="0">
                <a:latin typeface="Arial" charset="0"/>
              </a:rPr>
              <a:t> (</a:t>
            </a:r>
            <a:r>
              <a:rPr lang="en-US" sz="2000" i="1" dirty="0" err="1" smtClean="0">
                <a:latin typeface="Arial" charset="0"/>
              </a:rPr>
              <a:t>chất</a:t>
            </a:r>
            <a:r>
              <a:rPr lang="en-US" sz="2000" i="1" dirty="0" smtClean="0">
                <a:latin typeface="Arial" charset="0"/>
              </a:rPr>
              <a:t> </a:t>
            </a:r>
            <a:r>
              <a:rPr lang="en-US" sz="2000" i="1" dirty="0" err="1" smtClean="0">
                <a:latin typeface="Arial" charset="0"/>
              </a:rPr>
              <a:t>chỉ</a:t>
            </a:r>
            <a:r>
              <a:rPr lang="en-US" sz="2000" i="1" dirty="0" smtClean="0">
                <a:latin typeface="Arial" charset="0"/>
              </a:rPr>
              <a:t> </a:t>
            </a:r>
            <a:r>
              <a:rPr lang="en-US" sz="2000" i="1" dirty="0" err="1" smtClean="0">
                <a:latin typeface="Arial" charset="0"/>
              </a:rPr>
              <a:t>thị</a:t>
            </a:r>
            <a:r>
              <a:rPr lang="en-US" sz="2000" i="1" dirty="0" smtClean="0">
                <a:latin typeface="Arial" charset="0"/>
              </a:rPr>
              <a:t> </a:t>
            </a:r>
            <a:r>
              <a:rPr lang="vi-VN" sz="2000" i="1" dirty="0" smtClean="0">
                <a:latin typeface="Arial" charset="0"/>
              </a:rPr>
              <a:t>axit – bazơ</a:t>
            </a:r>
            <a:r>
              <a:rPr lang="en-US" sz="2000" i="1" dirty="0" smtClean="0">
                <a:latin typeface="Arial" charset="0"/>
              </a:rPr>
              <a:t>)</a:t>
            </a:r>
            <a:r>
              <a:rPr lang="en-US" sz="2000" dirty="0" smtClean="0">
                <a:latin typeface="Arial" charset="0"/>
              </a:rPr>
              <a:t>, </a:t>
            </a:r>
            <a:r>
              <a:rPr lang="en-US" sz="2000" dirty="0" err="1" smtClean="0">
                <a:latin typeface="Arial" charset="0"/>
              </a:rPr>
              <a:t>tại</a:t>
            </a:r>
            <a:r>
              <a:rPr lang="en-US" sz="2000" dirty="0" smtClean="0">
                <a:latin typeface="Arial" charset="0"/>
              </a:rPr>
              <a:t> </a:t>
            </a:r>
            <a:r>
              <a:rPr lang="en-US" sz="2000" i="1" dirty="0" err="1" smtClean="0">
                <a:latin typeface="Arial" charset="0"/>
              </a:rPr>
              <a:t>điểm</a:t>
            </a:r>
            <a:r>
              <a:rPr lang="en-US" sz="2000" i="1" dirty="0" smtClean="0">
                <a:latin typeface="Arial" charset="0"/>
              </a:rPr>
              <a:t> </a:t>
            </a:r>
            <a:r>
              <a:rPr lang="en-US" sz="2000" i="1" dirty="0" err="1" smtClean="0">
                <a:latin typeface="Arial" charset="0"/>
              </a:rPr>
              <a:t>tương</a:t>
            </a:r>
            <a:r>
              <a:rPr lang="en-US" sz="2000" i="1" dirty="0" smtClean="0">
                <a:latin typeface="Arial" charset="0"/>
              </a:rPr>
              <a:t> </a:t>
            </a:r>
            <a:r>
              <a:rPr lang="en-US" sz="2000" i="1" dirty="0" err="1" smtClean="0">
                <a:latin typeface="Arial" charset="0"/>
              </a:rPr>
              <a:t>đương</a:t>
            </a:r>
            <a:r>
              <a:rPr lang="en-US" sz="2000" i="1" dirty="0" smtClean="0">
                <a:latin typeface="Arial" charset="0"/>
              </a:rPr>
              <a:t> (</a:t>
            </a:r>
            <a:r>
              <a:rPr lang="en-US" sz="2000" i="1" dirty="0" err="1" smtClean="0">
                <a:latin typeface="Arial" charset="0"/>
              </a:rPr>
              <a:t>điểm</a:t>
            </a:r>
            <a:r>
              <a:rPr lang="en-US" sz="2000" i="1" dirty="0" smtClean="0">
                <a:latin typeface="Arial" charset="0"/>
              </a:rPr>
              <a:t> </a:t>
            </a:r>
            <a:r>
              <a:rPr lang="en-US" sz="2000" i="1" dirty="0" err="1" smtClean="0">
                <a:latin typeface="Arial" charset="0"/>
              </a:rPr>
              <a:t>cuối</a:t>
            </a:r>
            <a:r>
              <a:rPr lang="en-US" sz="2000" i="1" dirty="0" smtClean="0">
                <a:latin typeface="Arial" charset="0"/>
              </a:rPr>
              <a:t>) </a:t>
            </a:r>
            <a:r>
              <a:rPr lang="en-US" sz="2000" dirty="0" err="1" smtClean="0">
                <a:latin typeface="Arial" charset="0"/>
              </a:rPr>
              <a:t>chỉ</a:t>
            </a:r>
            <a:r>
              <a:rPr lang="en-US" sz="2000" dirty="0" smtClean="0">
                <a:latin typeface="Arial" charset="0"/>
              </a:rPr>
              <a:t> </a:t>
            </a:r>
            <a:r>
              <a:rPr lang="en-US" sz="2000" dirty="0" err="1" smtClean="0">
                <a:latin typeface="Arial" charset="0"/>
              </a:rPr>
              <a:t>thị</a:t>
            </a:r>
            <a:r>
              <a:rPr lang="en-US" sz="2000" dirty="0" smtClean="0">
                <a:latin typeface="Arial" charset="0"/>
              </a:rPr>
              <a:t> </a:t>
            </a:r>
            <a:r>
              <a:rPr lang="en-US" sz="2000" dirty="0" err="1" smtClean="0">
                <a:latin typeface="Arial" charset="0"/>
              </a:rPr>
              <a:t>sẽ</a:t>
            </a:r>
            <a:r>
              <a:rPr lang="en-US" sz="2000" dirty="0" smtClean="0">
                <a:latin typeface="Arial" charset="0"/>
              </a:rPr>
              <a:t> </a:t>
            </a:r>
            <a:r>
              <a:rPr lang="en-US" sz="2000" dirty="0" err="1" smtClean="0">
                <a:latin typeface="Arial" charset="0"/>
              </a:rPr>
              <a:t>thay</a:t>
            </a:r>
            <a:r>
              <a:rPr lang="en-US" sz="2000" dirty="0" smtClean="0">
                <a:latin typeface="Arial" charset="0"/>
              </a:rPr>
              <a:t> </a:t>
            </a:r>
            <a:r>
              <a:rPr lang="en-US" sz="2000" dirty="0" err="1" smtClean="0">
                <a:latin typeface="Arial" charset="0"/>
              </a:rPr>
              <a:t>đổi</a:t>
            </a:r>
            <a:r>
              <a:rPr lang="en-US" sz="2000" dirty="0" smtClean="0">
                <a:latin typeface="Arial" charset="0"/>
              </a:rPr>
              <a:t> </a:t>
            </a:r>
            <a:r>
              <a:rPr lang="en-US" sz="2000" dirty="0" err="1" smtClean="0">
                <a:latin typeface="Arial" charset="0"/>
              </a:rPr>
              <a:t>màu</a:t>
            </a:r>
            <a:endParaRPr lang="en-US" sz="2000" dirty="0" smtClean="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3796"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28600" y="1219200"/>
            <a:ext cx="86868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nSpc>
                <a:spcPct val="120000"/>
              </a:lnSpc>
              <a:defRPr/>
            </a:pPr>
            <a:r>
              <a:rPr lang="en-US" sz="2000" b="1" i="1" smtClean="0">
                <a:latin typeface="Arial" pitchFamily="34" charset="0"/>
                <a:cs typeface="Arial" pitchFamily="34" charset="0"/>
              </a:rPr>
              <a:t>Ví dụ 1:</a:t>
            </a:r>
            <a:r>
              <a:rPr lang="en-US" sz="2000" smtClean="0">
                <a:latin typeface="Arial" pitchFamily="34" charset="0"/>
                <a:cs typeface="Arial" pitchFamily="34" charset="0"/>
              </a:rPr>
              <a:t> Để chuẩn axit HCl dùng borat (Na</a:t>
            </a:r>
            <a:r>
              <a:rPr lang="en-US" sz="2000" baseline="-25000" smtClean="0">
                <a:latin typeface="Arial" pitchFamily="34" charset="0"/>
                <a:cs typeface="Arial" pitchFamily="34" charset="0"/>
              </a:rPr>
              <a:t>2</a:t>
            </a:r>
            <a:r>
              <a:rPr lang="en-US" sz="2000" smtClean="0">
                <a:latin typeface="Arial" pitchFamily="34" charset="0"/>
                <a:cs typeface="Arial" pitchFamily="34" charset="0"/>
              </a:rPr>
              <a:t>B</a:t>
            </a:r>
            <a:r>
              <a:rPr lang="en-US" sz="2000" baseline="-25000" smtClean="0">
                <a:latin typeface="Arial" pitchFamily="34" charset="0"/>
                <a:cs typeface="Arial" pitchFamily="34" charset="0"/>
              </a:rPr>
              <a:t>4</a:t>
            </a:r>
            <a:r>
              <a:rPr lang="en-US" sz="2000" smtClean="0">
                <a:latin typeface="Arial" pitchFamily="34" charset="0"/>
                <a:cs typeface="Arial" pitchFamily="34" charset="0"/>
              </a:rPr>
              <a:t>O</a:t>
            </a:r>
            <a:r>
              <a:rPr lang="en-US" sz="2000" baseline="-25000" smtClean="0">
                <a:latin typeface="Arial" pitchFamily="34" charset="0"/>
                <a:cs typeface="Arial" pitchFamily="34" charset="0"/>
              </a:rPr>
              <a:t>7</a:t>
            </a:r>
            <a:r>
              <a:rPr lang="en-US" sz="2000" smtClean="0">
                <a:latin typeface="Arial" pitchFamily="34" charset="0"/>
                <a:cs typeface="Arial" pitchFamily="34" charset="0"/>
              </a:rPr>
              <a:t>) là dung dịch kiềm mạnh.</a:t>
            </a:r>
          </a:p>
          <a:p>
            <a:pPr indent="914400">
              <a:lnSpc>
                <a:spcPct val="120000"/>
              </a:lnSpc>
              <a:defRPr/>
            </a:pPr>
            <a:r>
              <a:rPr lang="en-US" sz="2000" smtClean="0">
                <a:latin typeface="Arial" pitchFamily="34" charset="0"/>
                <a:cs typeface="Arial" pitchFamily="34" charset="0"/>
              </a:rPr>
              <a:t>(</a:t>
            </a:r>
            <a:r>
              <a:rPr lang="en-US" sz="2000" dirty="0" smtClean="0">
                <a:latin typeface="Arial" pitchFamily="34" charset="0"/>
                <a:cs typeface="Arial" pitchFamily="34" charset="0"/>
              </a:rPr>
              <a:t>1)	B</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7</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+ 7H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 </a:t>
            </a:r>
            <a:r>
              <a:rPr lang="en-US" sz="2000" dirty="0" smtClean="0">
                <a:latin typeface="Arial" pitchFamily="34" charset="0"/>
                <a:cs typeface="Arial" pitchFamily="34" charset="0"/>
                <a:sym typeface="Wingdings 3"/>
              </a:rPr>
              <a:t></a:t>
            </a:r>
            <a:r>
              <a:rPr lang="en-US" sz="2000" dirty="0" smtClean="0">
                <a:latin typeface="Arial" pitchFamily="34" charset="0"/>
                <a:cs typeface="Arial" pitchFamily="34" charset="0"/>
              </a:rPr>
              <a:t> 2OH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+ 4H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BO</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t>
            </a:r>
            <a:r>
              <a:rPr lang="en-US" sz="2000" baseline="-25000" dirty="0" err="1" smtClean="0">
                <a:latin typeface="Arial" pitchFamily="34" charset="0"/>
                <a:cs typeface="Arial" pitchFamily="34" charset="0"/>
              </a:rPr>
              <a:t>a</a:t>
            </a:r>
            <a:r>
              <a:rPr lang="en-US" sz="2000" dirty="0" smtClean="0">
                <a:latin typeface="Arial" pitchFamily="34" charset="0"/>
                <a:cs typeface="Arial" pitchFamily="34" charset="0"/>
              </a:rPr>
              <a:t> = 10</a:t>
            </a:r>
            <a:r>
              <a:rPr lang="en-US" sz="2000" baseline="30000" dirty="0" smtClean="0">
                <a:latin typeface="Arial" pitchFamily="34" charset="0"/>
                <a:cs typeface="Arial" pitchFamily="34" charset="0"/>
              </a:rPr>
              <a:t>-10</a:t>
            </a:r>
            <a:endParaRPr lang="en-US" sz="2000" dirty="0" smtClean="0">
              <a:latin typeface="Arial" pitchFamily="34" charset="0"/>
              <a:cs typeface="Arial" pitchFamily="34" charset="0"/>
            </a:endParaRPr>
          </a:p>
          <a:p>
            <a:pPr indent="914400">
              <a:lnSpc>
                <a:spcPct val="120000"/>
              </a:lnSpc>
              <a:defRPr/>
            </a:pPr>
            <a:r>
              <a:rPr lang="en-US" sz="2000" dirty="0" smtClean="0">
                <a:latin typeface="Arial" pitchFamily="34" charset="0"/>
                <a:cs typeface="Arial" pitchFamily="34" charset="0"/>
              </a:rPr>
              <a:t>(2)	2OH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+ 2H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Wingdings 3"/>
              </a:rPr>
              <a:t></a:t>
            </a:r>
            <a:r>
              <a:rPr lang="en-US" sz="2000" dirty="0" smtClean="0">
                <a:latin typeface="Arial" pitchFamily="34" charset="0"/>
                <a:cs typeface="Arial" pitchFamily="34" charset="0"/>
              </a:rPr>
              <a:t> 2H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p>
          <a:p>
            <a:pPr indent="914400">
              <a:lnSpc>
                <a:spcPct val="120000"/>
              </a:lnSpc>
              <a:defRPr/>
            </a:pPr>
            <a:r>
              <a:rPr lang="en-US" sz="2000" dirty="0" smtClean="0">
                <a:latin typeface="Arial" pitchFamily="34" charset="0"/>
                <a:cs typeface="Arial" pitchFamily="34" charset="0"/>
              </a:rPr>
              <a:t>(3)	Na</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B</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7</a:t>
            </a:r>
            <a:r>
              <a:rPr lang="en-US" sz="2000" dirty="0" smtClean="0">
                <a:latin typeface="Arial" pitchFamily="34" charset="0"/>
                <a:cs typeface="Arial" pitchFamily="34" charset="0"/>
              </a:rPr>
              <a:t> + 5H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 </a:t>
            </a:r>
            <a:r>
              <a:rPr lang="en-US" sz="2000" dirty="0" smtClean="0">
                <a:latin typeface="Arial" pitchFamily="34" charset="0"/>
                <a:cs typeface="Arial" pitchFamily="34" charset="0"/>
              </a:rPr>
              <a:t> + 2HCl </a:t>
            </a:r>
            <a:r>
              <a:rPr lang="en-US" sz="2000" dirty="0" smtClean="0">
                <a:latin typeface="Arial" pitchFamily="34" charset="0"/>
                <a:cs typeface="Arial" pitchFamily="34" charset="0"/>
                <a:sym typeface="Wingdings 3"/>
              </a:rPr>
              <a:t></a:t>
            </a:r>
            <a:r>
              <a:rPr lang="en-US" sz="2000" dirty="0" smtClean="0">
                <a:latin typeface="Arial" pitchFamily="34" charset="0"/>
                <a:cs typeface="Arial" pitchFamily="34" charset="0"/>
              </a:rPr>
              <a:t> 4H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BO</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+ 2NaCl</a:t>
            </a:r>
          </a:p>
          <a:p>
            <a:pPr>
              <a:lnSpc>
                <a:spcPct val="120000"/>
              </a:lnSpc>
              <a:defRPr/>
            </a:pPr>
            <a:r>
              <a:rPr lang="en-US" sz="2000" dirty="0" smtClean="0">
                <a:latin typeface="Arial" pitchFamily="34" charset="0"/>
                <a:cs typeface="Arial" pitchFamily="34" charset="0"/>
              </a:rPr>
              <a:t>Na</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B</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7</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rẻ</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tiền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dễ</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dễ</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gốc</a:t>
            </a:r>
            <a:r>
              <a:rPr lang="en-US" sz="2000" dirty="0" smtClean="0">
                <a:latin typeface="Arial" pitchFamily="34" charset="0"/>
                <a:cs typeface="Arial" pitchFamily="34" charset="0"/>
              </a:rPr>
              <a:t>.</a:t>
            </a:r>
          </a:p>
          <a:p>
            <a:pPr>
              <a:lnSpc>
                <a:spcPct val="120000"/>
              </a:lnSpc>
              <a:defRPr/>
            </a:pPr>
            <a:r>
              <a:rPr lang="en-US" sz="2000" b="1" i="1" dirty="0" err="1" smtClean="0">
                <a:latin typeface="Arial" pitchFamily="34" charset="0"/>
                <a:cs typeface="Arial" pitchFamily="34" charset="0"/>
              </a:rPr>
              <a:t>Ví</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dụ</a:t>
            </a:r>
            <a:r>
              <a:rPr lang="en-US" sz="2000" b="1" i="1" dirty="0" smtClean="0">
                <a:latin typeface="Arial" pitchFamily="34" charset="0"/>
                <a:cs typeface="Arial" pitchFamily="34" charset="0"/>
              </a:rPr>
              <a:t> 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NaOH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2 </a:t>
            </a:r>
            <a:r>
              <a:rPr lang="en-US" sz="2000" dirty="0" err="1" smtClean="0">
                <a:latin typeface="Arial" pitchFamily="34" charset="0"/>
                <a:cs typeface="Arial" pitchFamily="34" charset="0"/>
              </a:rPr>
              <a:t>cách</a:t>
            </a:r>
            <a:r>
              <a:rPr lang="en-US" sz="2000" dirty="0" smtClean="0">
                <a:latin typeface="Arial" pitchFamily="34" charset="0"/>
                <a:cs typeface="Arial" pitchFamily="34" charset="0"/>
              </a:rPr>
              <a:t>:</a:t>
            </a:r>
          </a:p>
          <a:p>
            <a:pPr>
              <a:lnSpc>
                <a:spcPct val="120000"/>
              </a:lnSpc>
              <a:defRPr/>
            </a:pPr>
            <a:r>
              <a:rPr lang="en-US" sz="2000" dirty="0" smtClean="0">
                <a:latin typeface="Arial" pitchFamily="34" charset="0"/>
                <a:cs typeface="Arial" pitchFamily="34" charset="0"/>
              </a:rPr>
              <a:t>1.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biết</a:t>
            </a:r>
            <a:r>
              <a:rPr lang="en-US" sz="2000" dirty="0" smtClean="0">
                <a:latin typeface="Arial" pitchFamily="34" charset="0"/>
                <a:cs typeface="Arial" pitchFamily="34" charset="0"/>
              </a:rPr>
              <a:t> C</a:t>
            </a:r>
            <a:r>
              <a:rPr lang="en-US" sz="2000" baseline="-25000" dirty="0" smtClean="0">
                <a:latin typeface="Arial" pitchFamily="34" charset="0"/>
                <a:cs typeface="Arial" pitchFamily="34" charset="0"/>
              </a:rPr>
              <a:t>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NaOH</a:t>
            </a:r>
            <a:r>
              <a:rPr lang="en-US" sz="2000" dirty="0" smtClean="0">
                <a:latin typeface="Arial" pitchFamily="34" charset="0"/>
                <a:cs typeface="Arial" pitchFamily="34" charset="0"/>
              </a:rPr>
              <a:t>: qua </a:t>
            </a:r>
            <a:r>
              <a:rPr lang="en-US" sz="2000" dirty="0" err="1" smtClean="0">
                <a:latin typeface="Arial" pitchFamily="34" charset="0"/>
                <a:cs typeface="Arial" pitchFamily="34" charset="0"/>
              </a:rPr>
              <a:t>nhiều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đoạn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lớn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khác</a:t>
            </a:r>
            <a:r>
              <a:rPr lang="en-US" sz="2000" dirty="0" smtClean="0">
                <a:latin typeface="Arial" pitchFamily="34" charset="0"/>
                <a:cs typeface="Arial" pitchFamily="34" charset="0"/>
              </a:rPr>
              <a:t>).</a:t>
            </a:r>
          </a:p>
          <a:p>
            <a:pPr>
              <a:lnSpc>
                <a:spcPct val="120000"/>
              </a:lnSpc>
              <a:defRPr/>
            </a:pPr>
            <a:r>
              <a:rPr lang="en-US" sz="2000" dirty="0" smtClean="0">
                <a:latin typeface="Arial" pitchFamily="34" charset="0"/>
                <a:cs typeface="Arial" pitchFamily="34" charset="0"/>
              </a:rPr>
              <a:t>2.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gốc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rẻ</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tiền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dễ</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dễ</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gốc</a:t>
            </a:r>
            <a:r>
              <a:rPr lang="en-US" sz="2000" dirty="0" smtClean="0">
                <a:latin typeface="Arial" pitchFamily="34" charset="0"/>
                <a:cs typeface="Arial" pitchFamily="34" charset="0"/>
              </a:rPr>
              <a:t>.</a:t>
            </a:r>
          </a:p>
          <a:p>
            <a:pPr>
              <a:lnSpc>
                <a:spcPct val="120000"/>
              </a:lnSpc>
              <a:defRPr/>
            </a:pP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+ 2NaOH </a:t>
            </a:r>
            <a:r>
              <a:rPr lang="en-US" sz="2000" dirty="0" smtClean="0">
                <a:latin typeface="Arial" pitchFamily="34" charset="0"/>
                <a:cs typeface="Arial" pitchFamily="34" charset="0"/>
                <a:sym typeface="Wingdings 3"/>
              </a:rPr>
              <a:t></a:t>
            </a:r>
            <a:r>
              <a:rPr lang="en-US" sz="2000" dirty="0" smtClean="0">
                <a:latin typeface="Arial" pitchFamily="34" charset="0"/>
                <a:cs typeface="Arial" pitchFamily="34" charset="0"/>
              </a:rPr>
              <a:t> Na</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+ 2H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7172" name="Rectangle 2"/>
          <p:cNvSpPr>
            <a:spLocks noGrp="1" noChangeArrowheads="1"/>
          </p:cNvSpPr>
          <p:nvPr>
            <p:ph type="title"/>
          </p:nvPr>
        </p:nvSpPr>
        <p:spPr/>
        <p:txBody>
          <a:bodyPr/>
          <a:lstStyle/>
          <a:p>
            <a:pPr eaLnBrk="1" hangingPunct="1"/>
            <a:r>
              <a:rPr lang="en-US" altLang="fr-FR" sz="2400" b="1" smtClean="0">
                <a:solidFill>
                  <a:srgbClr val="FFFF66"/>
                </a:solidFill>
                <a:latin typeface="Times New Roman" pitchFamily="18" charset="0"/>
              </a:rPr>
              <a:t>MỤC TIÊU MÔN HỌC</a:t>
            </a:r>
          </a:p>
        </p:txBody>
      </p:sp>
      <p:sp>
        <p:nvSpPr>
          <p:cNvPr id="7173" name="Rectangle 3"/>
          <p:cNvSpPr>
            <a:spLocks noGrp="1" noChangeArrowheads="1"/>
          </p:cNvSpPr>
          <p:nvPr>
            <p:ph type="body" idx="1"/>
          </p:nvPr>
        </p:nvSpPr>
        <p:spPr>
          <a:xfrm>
            <a:off x="457200" y="1262063"/>
            <a:ext cx="8458200" cy="4529137"/>
          </a:xfrm>
        </p:spPr>
        <p:txBody>
          <a:bodyPr/>
          <a:lstStyle/>
          <a:p>
            <a:pPr algn="just" eaLnBrk="1" hangingPunct="1">
              <a:spcBef>
                <a:spcPts val="1200"/>
              </a:spcBef>
              <a:spcAft>
                <a:spcPts val="1200"/>
              </a:spcAft>
            </a:pPr>
            <a:r>
              <a:rPr lang="en-US" altLang="fr-FR" smtClean="0">
                <a:solidFill>
                  <a:srgbClr val="000099"/>
                </a:solidFill>
                <a:latin typeface="Times New Roman" pitchFamily="18" charset="0"/>
              </a:rPr>
              <a:t> Trang bị cho sinh viên các kiến thức cơ bản về các phương pháp phân tích hoá học: phương pháp chuẩn độ axít-bazơ; phương pháp chuẩn độ oxy hoá-khử; phương pháp chuẩn độ phức chất; phương pháp chuẩn độ kết tủa; phương pháp phân tích khối lượng..</a:t>
            </a:r>
          </a:p>
          <a:p>
            <a:pPr algn="just" eaLnBrk="1" hangingPunct="1">
              <a:spcBef>
                <a:spcPts val="1200"/>
              </a:spcBef>
              <a:spcAft>
                <a:spcPts val="1200"/>
              </a:spcAft>
            </a:pPr>
            <a:r>
              <a:rPr lang="en-US" altLang="fr-FR" smtClean="0">
                <a:solidFill>
                  <a:srgbClr val="000099"/>
                </a:solidFill>
                <a:latin typeface="Times New Roman" pitchFamily="18" charset="0"/>
              </a:rPr>
              <a:t>Nắm vững các phương pháp phân tích định lượng nói riêng và cơ sở lí thuyết các phương pháp phân tích hoá học nói chung; Có kỹ năng phân tích định lượng thành phần các chất trong mẫu phân tích.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28600" y="1600200"/>
            <a:ext cx="8915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en-US" sz="2000" b="1" i="1" dirty="0" smtClean="0">
                <a:latin typeface="Arial" pitchFamily="34" charset="0"/>
                <a:cs typeface="Arial" pitchFamily="34" charset="0"/>
              </a:rPr>
              <a:t>3.2.1. </a:t>
            </a:r>
            <a:r>
              <a:rPr lang="en-US" sz="2000" b="1" i="1" dirty="0" err="1" smtClean="0">
                <a:latin typeface="Arial" pitchFamily="34" charset="0"/>
                <a:cs typeface="Arial" pitchFamily="34" charset="0"/>
              </a:rPr>
              <a:t>Phương</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trình</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bảo</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toàn</a:t>
            </a:r>
            <a:r>
              <a:rPr lang="en-US" sz="2000" b="1" i="1" dirty="0" smtClean="0">
                <a:latin typeface="Arial" pitchFamily="34" charset="0"/>
                <a:cs typeface="Arial" pitchFamily="34" charset="0"/>
              </a:rPr>
              <a:t> proton</a:t>
            </a:r>
          </a:p>
          <a:p>
            <a:pPr marL="342900" indent="-342900" algn="just">
              <a:lnSpc>
                <a:spcPct val="120000"/>
              </a:lnSpc>
              <a:buFontTx/>
              <a:buChar char="-"/>
              <a:defRPr/>
            </a:pP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gì</a:t>
            </a:r>
            <a:r>
              <a:rPr lang="en-US" sz="2000" dirty="0" smtClean="0">
                <a:latin typeface="Arial" pitchFamily="34" charset="0"/>
                <a:cs typeface="Arial" pitchFamily="34" charset="0"/>
              </a:rPr>
              <a:t>?</a:t>
            </a:r>
          </a:p>
          <a:p>
            <a:pPr marL="342900" indent="-342900" algn="just">
              <a:lnSpc>
                <a:spcPct val="120000"/>
              </a:lnSpc>
              <a:buFontTx/>
              <a:buChar char="-"/>
              <a:defRPr/>
            </a:pPr>
            <a:r>
              <a:rPr lang="en-US" sz="2000" dirty="0" err="1" smtClean="0">
                <a:latin typeface="Arial" pitchFamily="34" charset="0"/>
                <a:cs typeface="Arial" pitchFamily="34" charset="0"/>
              </a:rPr>
              <a:t>Bazơ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gì</a:t>
            </a:r>
            <a:r>
              <a:rPr lang="en-US" sz="2000" dirty="0" smtClean="0">
                <a:latin typeface="Arial" pitchFamily="34" charset="0"/>
                <a:cs typeface="Arial" pitchFamily="34" charset="0"/>
              </a:rPr>
              <a:t>? </a:t>
            </a:r>
          </a:p>
          <a:p>
            <a:pPr marL="342900" indent="-342900" algn="just">
              <a:lnSpc>
                <a:spcPct val="120000"/>
              </a:lnSpc>
              <a:buFont typeface="Symbol" pitchFamily="18" charset="2"/>
              <a:buChar char="Þ"/>
              <a:defRPr/>
            </a:pPr>
            <a:r>
              <a:rPr lang="en-US" sz="2000" dirty="0" err="1" smtClean="0">
                <a:latin typeface="Arial" pitchFamily="34" charset="0"/>
                <a:cs typeface="Arial" pitchFamily="34" charset="0"/>
                <a:sym typeface="Symbol"/>
              </a:rPr>
              <a:t>Số</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mol</a:t>
            </a:r>
            <a:r>
              <a:rPr lang="en-US" sz="2000" dirty="0" smtClean="0">
                <a:latin typeface="Arial" pitchFamily="34" charset="0"/>
                <a:cs typeface="Arial" pitchFamily="34" charset="0"/>
                <a:sym typeface="Symbol"/>
              </a:rPr>
              <a:t> proton </a:t>
            </a:r>
            <a:r>
              <a:rPr lang="en-US" sz="2000" dirty="0" err="1" smtClean="0">
                <a:latin typeface="Arial" pitchFamily="34" charset="0"/>
                <a:cs typeface="Arial" pitchFamily="34" charset="0"/>
                <a:sym typeface="Symbol"/>
              </a:rPr>
              <a:t>các</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axit</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cho</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luôn</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bằng</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số</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mol</a:t>
            </a:r>
            <a:r>
              <a:rPr lang="en-US" sz="2000" dirty="0" smtClean="0">
                <a:latin typeface="Arial" pitchFamily="34" charset="0"/>
                <a:cs typeface="Arial" pitchFamily="34" charset="0"/>
                <a:sym typeface="Symbol"/>
              </a:rPr>
              <a:t> proton </a:t>
            </a:r>
            <a:r>
              <a:rPr lang="en-US" sz="2000" dirty="0" err="1" smtClean="0">
                <a:latin typeface="Arial" pitchFamily="34" charset="0"/>
                <a:cs typeface="Arial" pitchFamily="34" charset="0"/>
                <a:sym typeface="Symbol"/>
              </a:rPr>
              <a:t>các</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bazơ</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nhận</a:t>
            </a:r>
            <a:r>
              <a:rPr lang="en-US" sz="2000" dirty="0" smtClean="0">
                <a:latin typeface="Arial" pitchFamily="34" charset="0"/>
                <a:cs typeface="Arial" pitchFamily="34" charset="0"/>
                <a:sym typeface="Symbol"/>
              </a:rPr>
              <a:t>. </a:t>
            </a:r>
          </a:p>
          <a:p>
            <a:pPr algn="ctr">
              <a:lnSpc>
                <a:spcPct val="120000"/>
              </a:lnSpc>
              <a:defRPr/>
            </a:pP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rPr>
              <a:t>H</a:t>
            </a:r>
            <a:r>
              <a:rPr lang="en-US" sz="2000" baseline="30000" dirty="0" err="1" smtClean="0">
                <a:latin typeface="Arial" pitchFamily="34" charset="0"/>
                <a:cs typeface="Arial" pitchFamily="34" charset="0"/>
              </a:rPr>
              <a:t>+</a:t>
            </a:r>
            <a:r>
              <a:rPr lang="en-US" sz="2000" baseline="-25000" dirty="0" err="1" smtClean="0">
                <a:latin typeface="Arial" pitchFamily="34" charset="0"/>
                <a:cs typeface="Arial" pitchFamily="34" charset="0"/>
              </a:rPr>
              <a:t>cho</a:t>
            </a:r>
            <a:r>
              <a:rPr lang="en-US" sz="2000" dirty="0" smtClean="0">
                <a:latin typeface="Arial" pitchFamily="34" charset="0"/>
                <a:cs typeface="Arial" pitchFamily="34" charset="0"/>
              </a:rPr>
              <a:t>   =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rPr>
              <a:t>H</a:t>
            </a:r>
            <a:r>
              <a:rPr lang="en-US" sz="2000" baseline="30000" dirty="0" err="1" smtClean="0">
                <a:latin typeface="Arial" pitchFamily="34" charset="0"/>
                <a:cs typeface="Arial" pitchFamily="34" charset="0"/>
              </a:rPr>
              <a:t>+</a:t>
            </a:r>
            <a:r>
              <a:rPr lang="en-US" sz="2000" baseline="-25000" dirty="0" err="1" smtClean="0">
                <a:latin typeface="Arial" pitchFamily="34" charset="0"/>
                <a:cs typeface="Arial" pitchFamily="34" charset="0"/>
              </a:rPr>
              <a:t>nhận</a:t>
            </a:r>
            <a:endParaRPr lang="en-US" sz="2000" dirty="0" smtClean="0">
              <a:latin typeface="Arial" pitchFamily="34" charset="0"/>
              <a:cs typeface="Arial" pitchFamily="34" charset="0"/>
            </a:endParaRPr>
          </a:p>
          <a:p>
            <a:pPr algn="just">
              <a:lnSpc>
                <a:spcPct val="120000"/>
              </a:lnSpc>
              <a:defRPr/>
            </a:pPr>
            <a:r>
              <a:rPr lang="en-US" sz="2000" b="1" i="1" dirty="0" err="1" smtClean="0">
                <a:latin typeface="Arial" pitchFamily="34" charset="0"/>
                <a:cs typeface="Arial" pitchFamily="34" charset="0"/>
              </a:rPr>
              <a:t>Ví</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dụ</a:t>
            </a:r>
            <a:r>
              <a:rPr lang="en-US" sz="2000" b="1" i="1" dirty="0" smtClean="0">
                <a:latin typeface="Arial" pitchFamily="34" charset="0"/>
                <a:cs typeface="Arial" pitchFamily="34" charset="0"/>
              </a:rPr>
              <a:t> 1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nguyên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 +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 </a:t>
            </a:r>
            <a:r>
              <a:rPr lang="en-US" sz="2000" dirty="0" smtClean="0">
                <a:latin typeface="Arial" pitchFamily="34" charset="0"/>
                <a:cs typeface="Arial" pitchFamily="34" charset="0"/>
                <a:sym typeface="Symbol"/>
              </a:rPr>
              <a:t></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O</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OH</a:t>
            </a:r>
            <a:r>
              <a:rPr lang="en-US" sz="2000" baseline="30000" dirty="0" smtClean="0">
                <a:latin typeface="Arial" pitchFamily="34" charset="0"/>
                <a:cs typeface="Arial" pitchFamily="34" charset="0"/>
              </a:rPr>
              <a:t>-</a:t>
            </a:r>
            <a:endParaRPr lang="en-US" sz="2000" dirty="0" smtClean="0">
              <a:latin typeface="Arial" pitchFamily="34" charset="0"/>
              <a:cs typeface="Arial" pitchFamily="34" charset="0"/>
            </a:endParaRPr>
          </a:p>
          <a:p>
            <a:pPr algn="ctr">
              <a:lnSpc>
                <a:spcPct val="120000"/>
              </a:lnSpc>
              <a:defRPr/>
            </a:pPr>
            <a:r>
              <a:rPr lang="en-US" sz="2000" dirty="0" smtClean="0">
                <a:latin typeface="Arial" pitchFamily="34" charset="0"/>
                <a:cs typeface="Arial" pitchFamily="34" charset="0"/>
                <a:sym typeface="Symbol"/>
              </a:rPr>
              <a:t> </a:t>
            </a:r>
            <a:r>
              <a:rPr lang="en-US" sz="2000" dirty="0" smtClean="0">
                <a:latin typeface="Arial" pitchFamily="34" charset="0"/>
                <a:cs typeface="Arial" pitchFamily="34" charset="0"/>
              </a:rPr>
              <a:t>[H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O</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a:t>
            </a:r>
          </a:p>
          <a:p>
            <a:pPr>
              <a:lnSpc>
                <a:spcPct val="120000"/>
              </a:lnSpc>
              <a:defRPr/>
            </a:pPr>
            <a:r>
              <a:rPr lang="en-US" sz="2000" b="1" i="1" dirty="0" err="1" smtClean="0">
                <a:latin typeface="Arial" pitchFamily="34" charset="0"/>
                <a:cs typeface="Arial" pitchFamily="34" charset="0"/>
              </a:rPr>
              <a:t>Ví</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dụ</a:t>
            </a:r>
            <a:r>
              <a:rPr lang="en-US" sz="2000" b="1" i="1" dirty="0" smtClean="0">
                <a:latin typeface="Arial" pitchFamily="34" charset="0"/>
                <a:cs typeface="Arial" pitchFamily="34" charset="0"/>
              </a:rPr>
              <a:t> 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nồng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C </a:t>
            </a:r>
            <a:r>
              <a:rPr lang="en-US" sz="2000" dirty="0" err="1" smtClean="0">
                <a:latin typeface="Arial" pitchFamily="34" charset="0"/>
                <a:cs typeface="Arial" pitchFamily="34" charset="0"/>
              </a:rPr>
              <a:t>mol</a:t>
            </a:r>
            <a:r>
              <a:rPr lang="en-US" sz="2000" dirty="0" smtClean="0">
                <a:latin typeface="Arial" pitchFamily="34" charset="0"/>
                <a:cs typeface="Arial" pitchFamily="34" charset="0"/>
              </a:rPr>
              <a:t>/L.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mol</a:t>
            </a:r>
            <a:r>
              <a:rPr lang="en-US" sz="2000" dirty="0" smtClean="0">
                <a:latin typeface="Arial" pitchFamily="34" charset="0"/>
                <a:cs typeface="Arial" pitchFamily="34" charset="0"/>
              </a:rPr>
              <a:t> proton </a:t>
            </a:r>
            <a:r>
              <a:rPr lang="en-US" sz="2000" dirty="0" err="1" smtClean="0">
                <a:latin typeface="Arial" pitchFamily="34" charset="0"/>
                <a:cs typeface="Arial" pitchFamily="34" charset="0"/>
              </a:rPr>
              <a:t>nước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nhận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mol</a:t>
            </a:r>
            <a:r>
              <a:rPr lang="en-US" sz="2000" dirty="0" smtClean="0">
                <a:latin typeface="Arial" pitchFamily="34" charset="0"/>
                <a:cs typeface="Arial" pitchFamily="34" charset="0"/>
              </a:rPr>
              <a:t> proton </a:t>
            </a:r>
            <a:r>
              <a:rPr lang="en-US" sz="2000" dirty="0" err="1" smtClean="0">
                <a:latin typeface="Arial" pitchFamily="34" charset="0"/>
                <a:cs typeface="Arial" pitchFamily="34" charset="0"/>
              </a:rPr>
              <a:t>HCl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O</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Cl</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C</a:t>
            </a:r>
          </a:p>
          <a:p>
            <a:pPr algn="just">
              <a:lnSpc>
                <a:spcPct val="120000"/>
              </a:lnSpc>
              <a:defRPr/>
            </a:pPr>
            <a:r>
              <a:rPr lang="en-US" sz="2000" b="1" i="1" dirty="0" err="1" smtClean="0">
                <a:latin typeface="Arial" pitchFamily="34" charset="0"/>
                <a:cs typeface="Arial" pitchFamily="34" charset="0"/>
              </a:rPr>
              <a:t>Ví</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dụ</a:t>
            </a:r>
            <a:r>
              <a:rPr lang="en-US" sz="2000" b="1" i="1" dirty="0" smtClean="0">
                <a:latin typeface="Arial" pitchFamily="34" charset="0"/>
                <a:cs typeface="Arial" pitchFamily="34" charset="0"/>
              </a:rPr>
              <a:t> 3</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hỗn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HCl</a:t>
            </a:r>
            <a:r>
              <a:rPr lang="en-US" sz="2000" dirty="0" smtClean="0">
                <a:latin typeface="Arial" pitchFamily="34" charset="0"/>
                <a:cs typeface="Arial" pitchFamily="34" charset="0"/>
              </a:rPr>
              <a:t> C</a:t>
            </a:r>
            <a:r>
              <a:rPr lang="en-US" sz="2000" baseline="-25000" dirty="0" smtClean="0">
                <a:latin typeface="Arial" pitchFamily="34" charset="0"/>
                <a:cs typeface="Arial" pitchFamily="34" charset="0"/>
              </a:rPr>
              <a:t>1</a:t>
            </a:r>
            <a:r>
              <a:rPr lang="en-US" sz="2000" dirty="0" smtClean="0">
                <a:latin typeface="Arial" pitchFamily="34" charset="0"/>
                <a:cs typeface="Arial" pitchFamily="34" charset="0"/>
              </a:rPr>
              <a:t> M + CH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COOH 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M</a:t>
            </a:r>
          </a:p>
          <a:p>
            <a:pPr algn="ctr">
              <a:lnSpc>
                <a:spcPct val="120000"/>
              </a:lnSpc>
              <a:defRPr/>
            </a:pPr>
            <a:r>
              <a:rPr lang="en-US" sz="2000" dirty="0" smtClean="0">
                <a:latin typeface="Arial" pitchFamily="34" charset="0"/>
                <a:cs typeface="Arial" pitchFamily="34" charset="0"/>
                <a:sym typeface="Symbol"/>
              </a:rPr>
              <a:t> </a:t>
            </a:r>
            <a:r>
              <a:rPr lang="en-US" sz="2000" dirty="0" smtClean="0">
                <a:latin typeface="Arial" pitchFamily="34" charset="0"/>
                <a:cs typeface="Arial" pitchFamily="34" charset="0"/>
              </a:rPr>
              <a:t>[H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O</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Cl</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[CH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COO</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C</a:t>
            </a:r>
            <a:r>
              <a:rPr lang="en-US" sz="2000" baseline="-25000" dirty="0" smtClean="0">
                <a:latin typeface="Arial" pitchFamily="34" charset="0"/>
                <a:cs typeface="Arial" pitchFamily="34" charset="0"/>
              </a:rPr>
              <a:t>1</a:t>
            </a:r>
            <a:r>
              <a:rPr lang="en-US" sz="2000" dirty="0" smtClean="0">
                <a:latin typeface="Arial" pitchFamily="34" charset="0"/>
                <a:cs typeface="Arial" pitchFamily="34" charset="0"/>
              </a:rPr>
              <a:t> + C</a:t>
            </a:r>
            <a:r>
              <a:rPr lang="en-US" sz="2000" baseline="-25000" dirty="0" smtClean="0">
                <a:latin typeface="Arial" pitchFamily="34" charset="0"/>
                <a:cs typeface="Arial" pitchFamily="34" charset="0"/>
              </a:rPr>
              <a:t>2</a:t>
            </a:r>
          </a:p>
          <a:p>
            <a:pPr algn="just">
              <a:lnSpc>
                <a:spcPct val="120000"/>
              </a:lnSpc>
              <a:defRPr/>
            </a:pPr>
            <a:r>
              <a:rPr lang="en-US" sz="2000" b="1" i="1" dirty="0" err="1" smtClean="0">
                <a:latin typeface="Arial" pitchFamily="34" charset="0"/>
                <a:cs typeface="Arial" pitchFamily="34" charset="0"/>
              </a:rPr>
              <a:t>Ví</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dụ</a:t>
            </a:r>
            <a:r>
              <a:rPr lang="en-US" sz="2000" b="1" i="1" dirty="0" smtClean="0">
                <a:latin typeface="Arial" pitchFamily="34" charset="0"/>
                <a:cs typeface="Arial" pitchFamily="34" charset="0"/>
              </a:rPr>
              <a:t> 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NH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O</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[NH</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a:t>
            </a:r>
          </a:p>
          <a:p>
            <a:pPr algn="just">
              <a:lnSpc>
                <a:spcPct val="120000"/>
              </a:lnSpc>
              <a:defRPr/>
            </a:pPr>
            <a:r>
              <a:rPr lang="en-US" sz="2000" b="1" i="1" dirty="0" err="1" smtClean="0">
                <a:latin typeface="Arial" pitchFamily="34" charset="0"/>
                <a:cs typeface="Arial" pitchFamily="34" charset="0"/>
              </a:rPr>
              <a:t>Ví</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dụ</a:t>
            </a:r>
            <a:r>
              <a:rPr lang="en-US" sz="2000" b="1" i="1" dirty="0" smtClean="0">
                <a:latin typeface="Arial" pitchFamily="34" charset="0"/>
                <a:cs typeface="Arial" pitchFamily="34" charset="0"/>
              </a:rPr>
              <a:t> 5</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CO</a:t>
            </a:r>
            <a:r>
              <a:rPr lang="en-US" sz="2000" baseline="-25000" dirty="0" smtClean="0">
                <a:latin typeface="Arial" pitchFamily="34" charset="0"/>
                <a:cs typeface="Arial" pitchFamily="34" charset="0"/>
              </a:rPr>
              <a:t>3</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(Na</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CO</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O</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[HCO</a:t>
            </a:r>
            <a:r>
              <a:rPr lang="en-US" sz="2000" baseline="-25000" dirty="0" smtClean="0">
                <a:latin typeface="Arial" pitchFamily="34" charset="0"/>
                <a:cs typeface="Arial" pitchFamily="34" charset="0"/>
              </a:rPr>
              <a:t>3</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CO</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 [OH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a:t>
            </a:r>
          </a:p>
        </p:txBody>
      </p:sp>
      <p:sp>
        <p:nvSpPr>
          <p:cNvPr id="34822" name="Rectangle 2"/>
          <p:cNvSpPr>
            <a:spLocks noGrp="1" noChangeArrowheads="1"/>
          </p:cNvSpPr>
          <p:nvPr>
            <p:ph type="title"/>
          </p:nvPr>
        </p:nvSpPr>
        <p:spPr>
          <a:xfrm>
            <a:off x="266700" y="1260475"/>
            <a:ext cx="8572500" cy="415925"/>
          </a:xfrm>
        </p:spPr>
        <p:txBody>
          <a:bodyPr/>
          <a:lstStyle/>
          <a:p>
            <a:pPr marL="747713" indent="-747713" algn="just" eaLnBrk="1" hangingPunct="1"/>
            <a:r>
              <a:rPr lang="en-US" altLang="ko-KR" sz="2200" b="1" smtClean="0">
                <a:solidFill>
                  <a:srgbClr val="000000"/>
                </a:solidFill>
                <a:ea typeface="굴림" pitchFamily="34" charset="-127"/>
              </a:rPr>
              <a:t>3.2. Tính pH cho các dung dịch</a:t>
            </a:r>
            <a:endParaRPr lang="en-US" altLang="fr-FR" sz="2200" b="1" smtClean="0">
              <a:solidFill>
                <a:srgbClr val="000000"/>
              </a:solidFill>
              <a:ea typeface="굴림" pitchFamily="34" charset="-127"/>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5844"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Rot="1" noChangeAspect="1" noMove="1" noResize="1" noEditPoints="1" noAdjustHandles="1" noChangeArrowheads="1" noChangeShapeType="1" noTextEdit="1"/>
          </p:cNvSpPr>
          <p:nvPr/>
        </p:nvSpPr>
        <p:spPr bwMode="auto">
          <a:xfrm>
            <a:off x="228600" y="1219200"/>
            <a:ext cx="8915400" cy="4022191"/>
          </a:xfrm>
          <a:prstGeom prst="rect">
            <a:avLst/>
          </a:prstGeom>
          <a:blipFill rotWithShape="1">
            <a:blip r:embed="rId3"/>
            <a:stretch>
              <a:fillRect l="-752" b="-9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p:sp>
        <p:nvSpPr>
          <p:cNvPr id="8" name="TextBox 9"/>
          <p:cNvSpPr txBox="1">
            <a:spLocks noChangeArrowheads="1"/>
          </p:cNvSpPr>
          <p:nvPr/>
        </p:nvSpPr>
        <p:spPr bwMode="auto">
          <a:xfrm>
            <a:off x="311150" y="5265738"/>
            <a:ext cx="868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en-US" sz="2000" i="1" dirty="0" err="1" smtClean="0">
                <a:latin typeface="Arial" charset="0"/>
              </a:rPr>
              <a:t>Ví</a:t>
            </a:r>
            <a:r>
              <a:rPr lang="en-US" sz="2000" i="1" dirty="0" smtClean="0">
                <a:latin typeface="Arial" charset="0"/>
              </a:rPr>
              <a:t> </a:t>
            </a:r>
            <a:r>
              <a:rPr lang="en-US" sz="2000" i="1" dirty="0" err="1" smtClean="0">
                <a:latin typeface="Arial" charset="0"/>
              </a:rPr>
              <a:t>dụ</a:t>
            </a:r>
            <a:r>
              <a:rPr lang="en-US" sz="2000" dirty="0" smtClean="0">
                <a:latin typeface="Arial" charset="0"/>
              </a:rPr>
              <a:t>: </a:t>
            </a:r>
            <a:r>
              <a:rPr lang="en-US" sz="2000" dirty="0" err="1" smtClean="0">
                <a:latin typeface="Arial" charset="0"/>
              </a:rPr>
              <a:t>Tính</a:t>
            </a:r>
            <a:r>
              <a:rPr lang="en-US" sz="2000" dirty="0" smtClean="0">
                <a:latin typeface="Arial" charset="0"/>
              </a:rPr>
              <a:t> pH dung </a:t>
            </a:r>
            <a:r>
              <a:rPr lang="en-US" sz="2000" dirty="0" err="1" smtClean="0">
                <a:latin typeface="Arial" charset="0"/>
              </a:rPr>
              <a:t>dịch</a:t>
            </a:r>
            <a:r>
              <a:rPr lang="en-US" sz="2000" dirty="0" smtClean="0">
                <a:latin typeface="Arial" charset="0"/>
              </a:rPr>
              <a:t> </a:t>
            </a:r>
            <a:r>
              <a:rPr lang="en-US" sz="2000" dirty="0" err="1" smtClean="0">
                <a:latin typeface="Arial" charset="0"/>
              </a:rPr>
              <a:t>axit</a:t>
            </a:r>
            <a:r>
              <a:rPr lang="en-US" sz="2000" dirty="0" smtClean="0">
                <a:latin typeface="Arial" charset="0"/>
              </a:rPr>
              <a:t> </a:t>
            </a:r>
            <a:r>
              <a:rPr lang="en-US" sz="2000" dirty="0" err="1" smtClean="0">
                <a:latin typeface="Arial" charset="0"/>
              </a:rPr>
              <a:t>mạnh</a:t>
            </a:r>
            <a:r>
              <a:rPr lang="en-US" sz="2000" dirty="0" smtClean="0">
                <a:latin typeface="Arial" charset="0"/>
              </a:rPr>
              <a:t> HA </a:t>
            </a:r>
            <a:r>
              <a:rPr lang="en-US" sz="2000" dirty="0" err="1" smtClean="0">
                <a:latin typeface="Arial" charset="0"/>
              </a:rPr>
              <a:t>có</a:t>
            </a:r>
            <a:r>
              <a:rPr lang="en-US" sz="2000" dirty="0" smtClean="0">
                <a:latin typeface="Arial" charset="0"/>
              </a:rPr>
              <a:t> </a:t>
            </a:r>
            <a:r>
              <a:rPr lang="en-US" sz="2000" dirty="0" err="1" smtClean="0">
                <a:latin typeface="Arial" charset="0"/>
              </a:rPr>
              <a:t>nồng</a:t>
            </a:r>
            <a:r>
              <a:rPr lang="en-US" sz="2000" dirty="0" smtClean="0">
                <a:latin typeface="Arial" charset="0"/>
              </a:rPr>
              <a:t> </a:t>
            </a:r>
            <a:r>
              <a:rPr lang="en-US" sz="2000" dirty="0" err="1" smtClean="0">
                <a:latin typeface="Arial" charset="0"/>
              </a:rPr>
              <a:t>độ</a:t>
            </a:r>
            <a:r>
              <a:rPr lang="en-US" sz="2000" dirty="0" smtClean="0">
                <a:latin typeface="Arial" charset="0"/>
              </a:rPr>
              <a:t> </a:t>
            </a:r>
            <a:r>
              <a:rPr lang="en-US" sz="2000" dirty="0" err="1" smtClean="0">
                <a:latin typeface="Arial" charset="0"/>
              </a:rPr>
              <a:t>lần</a:t>
            </a:r>
            <a:r>
              <a:rPr lang="en-US" sz="2000" dirty="0" smtClean="0">
                <a:latin typeface="Arial" charset="0"/>
              </a:rPr>
              <a:t> </a:t>
            </a:r>
            <a:r>
              <a:rPr lang="en-US" sz="2000" dirty="0" err="1" smtClean="0">
                <a:latin typeface="Arial" charset="0"/>
              </a:rPr>
              <a:t>lượt</a:t>
            </a:r>
            <a:r>
              <a:rPr lang="en-US" sz="2000" dirty="0" smtClean="0">
                <a:latin typeface="Arial" charset="0"/>
              </a:rPr>
              <a:t> </a:t>
            </a:r>
            <a:r>
              <a:rPr lang="en-US" sz="2000" dirty="0" err="1" smtClean="0">
                <a:latin typeface="Arial" charset="0"/>
              </a:rPr>
              <a:t>là</a:t>
            </a:r>
            <a:r>
              <a:rPr lang="en-US" sz="2000" dirty="0" smtClean="0">
                <a:latin typeface="Arial" charset="0"/>
              </a:rPr>
              <a:t>:  </a:t>
            </a:r>
          </a:p>
          <a:p>
            <a:pPr indent="747713" algn="just">
              <a:lnSpc>
                <a:spcPct val="120000"/>
              </a:lnSpc>
              <a:defRPr/>
            </a:pPr>
            <a:r>
              <a:rPr lang="en-US" sz="2000" dirty="0" smtClean="0">
                <a:latin typeface="Arial" charset="0"/>
              </a:rPr>
              <a:t>10</a:t>
            </a:r>
            <a:r>
              <a:rPr lang="en-US" sz="2000" baseline="30000" dirty="0" smtClean="0">
                <a:latin typeface="Arial" charset="0"/>
              </a:rPr>
              <a:t>-6</a:t>
            </a:r>
            <a:r>
              <a:rPr lang="en-US" sz="2000" dirty="0" smtClean="0">
                <a:latin typeface="Arial" charset="0"/>
              </a:rPr>
              <a:t>M và10</a:t>
            </a:r>
            <a:r>
              <a:rPr lang="en-US" sz="2000" baseline="30000" dirty="0" smtClean="0">
                <a:latin typeface="Arial" charset="0"/>
              </a:rPr>
              <a:t>-8</a:t>
            </a:r>
            <a:r>
              <a:rPr lang="en-US" sz="2000" dirty="0" smtClean="0">
                <a:latin typeface="Arial" charset="0"/>
              </a:rPr>
              <a:t>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6868"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Rot="1" noChangeAspect="1" noMove="1" noResize="1" noEditPoints="1" noAdjustHandles="1" noChangeArrowheads="1" noChangeShapeType="1" noTextEdit="1"/>
          </p:cNvSpPr>
          <p:nvPr/>
        </p:nvSpPr>
        <p:spPr bwMode="auto">
          <a:xfrm>
            <a:off x="228600" y="1219200"/>
            <a:ext cx="8915400" cy="4022191"/>
          </a:xfrm>
          <a:prstGeom prst="rect">
            <a:avLst/>
          </a:prstGeom>
          <a:blipFill rotWithShape="1">
            <a:blip r:embed="rId3"/>
            <a:stretch>
              <a:fillRect l="-752" b="-9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p:sp>
        <p:nvSpPr>
          <p:cNvPr id="8" name="TextBox 9"/>
          <p:cNvSpPr txBox="1">
            <a:spLocks noChangeArrowheads="1"/>
          </p:cNvSpPr>
          <p:nvPr/>
        </p:nvSpPr>
        <p:spPr bwMode="auto">
          <a:xfrm>
            <a:off x="311150" y="5189538"/>
            <a:ext cx="868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en-US" sz="2000" i="1" dirty="0" err="1" smtClean="0">
                <a:latin typeface="Arial" charset="0"/>
              </a:rPr>
              <a:t>Ví</a:t>
            </a:r>
            <a:r>
              <a:rPr lang="en-US" sz="2000" i="1" dirty="0" smtClean="0">
                <a:latin typeface="Arial" charset="0"/>
              </a:rPr>
              <a:t> </a:t>
            </a:r>
            <a:r>
              <a:rPr lang="en-US" sz="2000" i="1" dirty="0" err="1" smtClean="0">
                <a:latin typeface="Arial" charset="0"/>
              </a:rPr>
              <a:t>dụ</a:t>
            </a:r>
            <a:r>
              <a:rPr lang="en-US" sz="2000" dirty="0" smtClean="0">
                <a:latin typeface="Arial" charset="0"/>
              </a:rPr>
              <a:t>: </a:t>
            </a:r>
            <a:r>
              <a:rPr lang="en-US" sz="2000" dirty="0" err="1" smtClean="0">
                <a:latin typeface="Arial" charset="0"/>
              </a:rPr>
              <a:t>Tính</a:t>
            </a:r>
            <a:r>
              <a:rPr lang="en-US" sz="2000" dirty="0" smtClean="0">
                <a:latin typeface="Arial" charset="0"/>
              </a:rPr>
              <a:t> pH dung </a:t>
            </a:r>
            <a:r>
              <a:rPr lang="en-US" sz="2000" dirty="0" err="1" smtClean="0">
                <a:latin typeface="Arial" charset="0"/>
              </a:rPr>
              <a:t>dịch</a:t>
            </a:r>
            <a:r>
              <a:rPr lang="en-US" sz="2000" dirty="0" smtClean="0">
                <a:latin typeface="Arial" charset="0"/>
              </a:rPr>
              <a:t> </a:t>
            </a:r>
            <a:r>
              <a:rPr lang="en-US" sz="2000" dirty="0" err="1" smtClean="0">
                <a:latin typeface="Arial" charset="0"/>
              </a:rPr>
              <a:t>bazơ</a:t>
            </a:r>
            <a:r>
              <a:rPr lang="en-US" sz="2000" dirty="0" smtClean="0">
                <a:latin typeface="Arial" charset="0"/>
              </a:rPr>
              <a:t> </a:t>
            </a:r>
            <a:r>
              <a:rPr lang="en-US" sz="2000" dirty="0" err="1" smtClean="0">
                <a:latin typeface="Arial" charset="0"/>
              </a:rPr>
              <a:t>mạnh</a:t>
            </a:r>
            <a:r>
              <a:rPr lang="en-US" sz="2000" dirty="0" smtClean="0">
                <a:latin typeface="Arial" charset="0"/>
              </a:rPr>
              <a:t> BOH </a:t>
            </a:r>
            <a:r>
              <a:rPr lang="en-US" sz="2000" dirty="0" err="1" smtClean="0">
                <a:latin typeface="Arial" charset="0"/>
              </a:rPr>
              <a:t>có</a:t>
            </a:r>
            <a:r>
              <a:rPr lang="en-US" sz="2000" dirty="0" smtClean="0">
                <a:latin typeface="Arial" charset="0"/>
              </a:rPr>
              <a:t> </a:t>
            </a:r>
            <a:r>
              <a:rPr lang="en-US" sz="2000" dirty="0" err="1" smtClean="0">
                <a:latin typeface="Arial" charset="0"/>
              </a:rPr>
              <a:t>nồng</a:t>
            </a:r>
            <a:r>
              <a:rPr lang="en-US" sz="2000" dirty="0" smtClean="0">
                <a:latin typeface="Arial" charset="0"/>
              </a:rPr>
              <a:t> </a:t>
            </a:r>
            <a:r>
              <a:rPr lang="en-US" sz="2000" dirty="0" err="1" smtClean="0">
                <a:latin typeface="Arial" charset="0"/>
              </a:rPr>
              <a:t>độ</a:t>
            </a:r>
            <a:r>
              <a:rPr lang="en-US" sz="2000" dirty="0" smtClean="0">
                <a:latin typeface="Arial" charset="0"/>
              </a:rPr>
              <a:t> </a:t>
            </a:r>
            <a:r>
              <a:rPr lang="en-US" sz="2000" dirty="0" err="1" smtClean="0">
                <a:latin typeface="Arial" charset="0"/>
              </a:rPr>
              <a:t>lần</a:t>
            </a:r>
            <a:r>
              <a:rPr lang="en-US" sz="2000" dirty="0" smtClean="0">
                <a:latin typeface="Arial" charset="0"/>
              </a:rPr>
              <a:t> </a:t>
            </a:r>
            <a:r>
              <a:rPr lang="en-US" sz="2000" dirty="0" err="1" smtClean="0">
                <a:latin typeface="Arial" charset="0"/>
              </a:rPr>
              <a:t>lượt</a:t>
            </a:r>
            <a:r>
              <a:rPr lang="en-US" sz="2000" dirty="0" smtClean="0">
                <a:latin typeface="Arial" charset="0"/>
              </a:rPr>
              <a:t> </a:t>
            </a:r>
            <a:r>
              <a:rPr lang="en-US" sz="2000" dirty="0" err="1" smtClean="0">
                <a:latin typeface="Arial" charset="0"/>
              </a:rPr>
              <a:t>là</a:t>
            </a:r>
            <a:r>
              <a:rPr lang="en-US" sz="2000" dirty="0" smtClean="0">
                <a:latin typeface="Arial" charset="0"/>
              </a:rPr>
              <a:t>:  </a:t>
            </a:r>
          </a:p>
          <a:p>
            <a:pPr indent="747713" algn="just">
              <a:lnSpc>
                <a:spcPct val="120000"/>
              </a:lnSpc>
              <a:defRPr/>
            </a:pPr>
            <a:r>
              <a:rPr lang="en-US" sz="2000" dirty="0" smtClean="0">
                <a:latin typeface="Arial" charset="0"/>
              </a:rPr>
              <a:t>10</a:t>
            </a:r>
            <a:r>
              <a:rPr lang="en-US" sz="2000" baseline="30000" dirty="0" smtClean="0">
                <a:latin typeface="Arial" charset="0"/>
              </a:rPr>
              <a:t>-6</a:t>
            </a:r>
            <a:r>
              <a:rPr lang="en-US" sz="2000" dirty="0" smtClean="0">
                <a:latin typeface="Arial" charset="0"/>
              </a:rPr>
              <a:t>M và10</a:t>
            </a:r>
            <a:r>
              <a:rPr lang="en-US" sz="2000" baseline="30000" dirty="0" smtClean="0">
                <a:latin typeface="Arial" charset="0"/>
              </a:rPr>
              <a:t>-8</a:t>
            </a:r>
            <a:r>
              <a:rPr lang="en-US" sz="2000" dirty="0" smtClean="0">
                <a:latin typeface="Arial" charset="0"/>
              </a:rPr>
              <a:t>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789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mc:AlternateContent xmlns:mc="http://schemas.openxmlformats.org/markup-compatibility/2006" xmlns:a14="http://schemas.microsoft.com/office/drawing/2010/main">
        <mc:Choice Requires="a14">
          <p:sp>
            <p:nvSpPr>
              <p:cNvPr id="7" name="TextBox 9"/>
              <p:cNvSpPr txBox="1">
                <a:spLocks noChangeArrowheads="1"/>
              </p:cNvSpPr>
              <p:nvPr/>
            </p:nvSpPr>
            <p:spPr bwMode="auto">
              <a:xfrm>
                <a:off x="273544" y="1295400"/>
                <a:ext cx="8870455" cy="4854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en-US" sz="2000" b="1" i="1" dirty="0" smtClean="0">
                    <a:latin typeface="Arial" panose="020B0604020202020204" pitchFamily="34" charset="0"/>
                    <a:cs typeface="Arial" panose="020B0604020202020204" pitchFamily="34" charset="0"/>
                  </a:rPr>
                  <a:t>3.2.2. pH </a:t>
                </a:r>
                <a:r>
                  <a:rPr lang="en-US" sz="2000" b="1" i="1" dirty="0" err="1" smtClean="0">
                    <a:latin typeface="Arial" panose="020B0604020202020204" pitchFamily="34" charset="0"/>
                    <a:cs typeface="Arial" panose="020B0604020202020204" pitchFamily="34" charset="0"/>
                  </a:rPr>
                  <a:t>của</a:t>
                </a:r>
                <a:r>
                  <a:rPr lang="en-US" sz="2000" b="1" i="1" dirty="0" smtClean="0">
                    <a:latin typeface="Arial" panose="020B0604020202020204" pitchFamily="34" charset="0"/>
                    <a:cs typeface="Arial" panose="020B0604020202020204" pitchFamily="34" charset="0"/>
                  </a:rPr>
                  <a:t> dung </a:t>
                </a:r>
                <a:r>
                  <a:rPr lang="en-US" sz="2000" b="1" i="1" dirty="0" err="1" smtClean="0">
                    <a:latin typeface="Arial" panose="020B0604020202020204" pitchFamily="34" charset="0"/>
                    <a:cs typeface="Arial" panose="020B0604020202020204" pitchFamily="34" charset="0"/>
                  </a:rPr>
                  <a:t>dịch</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axit</a:t>
                </a:r>
                <a:r>
                  <a:rPr lang="en-US" sz="2000" b="1" i="1" dirty="0" smtClean="0">
                    <a:latin typeface="Arial" panose="020B0604020202020204" pitchFamily="34" charset="0"/>
                    <a:cs typeface="Arial" panose="020B0604020202020204" pitchFamily="34" charset="0"/>
                  </a:rPr>
                  <a:t> – </a:t>
                </a:r>
                <a:r>
                  <a:rPr lang="en-US" sz="2000" b="1" i="1" dirty="0" err="1" smtClean="0">
                    <a:latin typeface="Arial" panose="020B0604020202020204" pitchFamily="34" charset="0"/>
                    <a:cs typeface="Arial" panose="020B0604020202020204" pitchFamily="34" charset="0"/>
                  </a:rPr>
                  <a:t>bazơ</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đơn</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chức</a:t>
                </a:r>
                <a:endParaRPr lang="en-US" sz="2000" b="1" i="1" dirty="0" smtClean="0">
                  <a:latin typeface="Arial" panose="020B0604020202020204" pitchFamily="34" charset="0"/>
                  <a:cs typeface="Arial" panose="020B0604020202020204" pitchFamily="34" charset="0"/>
                </a:endParaRPr>
              </a:p>
              <a:p>
                <a:pPr marL="342900" indent="-342900" algn="just">
                  <a:lnSpc>
                    <a:spcPct val="120000"/>
                  </a:lnSpc>
                  <a:buFont typeface="Wingdings" panose="05000000000000000000" pitchFamily="2" charset="2"/>
                  <a:buChar char="Ø"/>
                  <a:defRPr/>
                </a:pPr>
                <a:r>
                  <a:rPr lang="en-US" sz="2000" i="1" dirty="0" smtClean="0">
                    <a:latin typeface="Arial" panose="020B0604020202020204" pitchFamily="34" charset="0"/>
                    <a:cs typeface="Arial" panose="020B0604020202020204" pitchFamily="34" charset="0"/>
                  </a:rPr>
                  <a:t>pH </a:t>
                </a:r>
                <a:r>
                  <a:rPr lang="en-US" sz="2000" i="1" dirty="0" err="1" smtClean="0">
                    <a:latin typeface="Arial" panose="020B0604020202020204" pitchFamily="34" charset="0"/>
                    <a:cs typeface="Arial" panose="020B0604020202020204" pitchFamily="34" charset="0"/>
                  </a:rPr>
                  <a:t>của</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các</a:t>
                </a:r>
                <a:r>
                  <a:rPr lang="en-US" sz="2000" i="1" dirty="0" smtClean="0">
                    <a:latin typeface="Arial" panose="020B0604020202020204" pitchFamily="34" charset="0"/>
                    <a:cs typeface="Arial" panose="020B0604020202020204" pitchFamily="34" charset="0"/>
                  </a:rPr>
                  <a:t> dung </a:t>
                </a:r>
                <a:r>
                  <a:rPr lang="en-US" sz="2000" i="1" dirty="0" err="1" smtClean="0">
                    <a:latin typeface="Arial" panose="020B0604020202020204" pitchFamily="34" charset="0"/>
                    <a:cs typeface="Arial" panose="020B0604020202020204" pitchFamily="34" charset="0"/>
                  </a:rPr>
                  <a:t>dịch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axit</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yếu</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giả</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sử</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axit</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yếu</a:t>
                </a:r>
                <a:r>
                  <a:rPr lang="en-US" sz="2000" i="1" dirty="0" smtClean="0">
                    <a:latin typeface="Arial" panose="020B0604020202020204" pitchFamily="34" charset="0"/>
                    <a:cs typeface="Arial" panose="020B0604020202020204" pitchFamily="34" charset="0"/>
                  </a:rPr>
                  <a:t> HA </a:t>
                </a:r>
                <a:r>
                  <a:rPr lang="en-US" sz="2000" i="1" dirty="0" err="1" smtClean="0">
                    <a:latin typeface="Arial" panose="020B0604020202020204" pitchFamily="34" charset="0"/>
                    <a:cs typeface="Arial" panose="020B0604020202020204" pitchFamily="34" charset="0"/>
                  </a:rPr>
                  <a:t>có</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nồng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độ</a:t>
                </a:r>
                <a:r>
                  <a:rPr lang="en-US" sz="2000" i="1" dirty="0" smtClean="0">
                    <a:latin typeface="Arial" panose="020B0604020202020204" pitchFamily="34" charset="0"/>
                    <a:cs typeface="Arial" panose="020B0604020202020204" pitchFamily="34" charset="0"/>
                  </a:rPr>
                  <a:t> C</a:t>
                </a:r>
                <a:r>
                  <a:rPr lang="en-US" sz="2000" i="1" baseline="-25000" dirty="0" smtClean="0">
                    <a:latin typeface="Arial" panose="020B0604020202020204" pitchFamily="34" charset="0"/>
                    <a:cs typeface="Arial" panose="020B0604020202020204" pitchFamily="34" charset="0"/>
                  </a:rPr>
                  <a:t>A</a:t>
                </a:r>
                <a:r>
                  <a:rPr lang="en-US" sz="2000" i="1" dirty="0" smtClean="0">
                    <a:latin typeface="Arial" panose="020B0604020202020204" pitchFamily="34" charset="0"/>
                    <a:cs typeface="Arial" panose="020B0604020202020204" pitchFamily="34" charset="0"/>
                  </a:rPr>
                  <a:t>)</a:t>
                </a:r>
              </a:p>
              <a:p>
                <a:pPr algn="ctr">
                  <a:lnSpc>
                    <a:spcPct val="120000"/>
                  </a:lnSpc>
                </a:pPr>
                <a:r>
                  <a:rPr lang="en-US" sz="2000" dirty="0">
                    <a:latin typeface="Arial" panose="020B0604020202020204" pitchFamily="34" charset="0"/>
                    <a:cs typeface="Arial" panose="020B0604020202020204" pitchFamily="34" charset="0"/>
                  </a:rPr>
                  <a:t>HA </a:t>
                </a:r>
                <a:r>
                  <a:rPr lang="en-US" sz="2000" dirty="0" smtClean="0">
                    <a:latin typeface="Arial" panose="020B0604020202020204" pitchFamily="34" charset="0"/>
                    <a:cs typeface="Arial" panose="020B0604020202020204" pitchFamily="34" charset="0"/>
                    <a:sym typeface="Symbol"/>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A</a:t>
                </a:r>
                <a:r>
                  <a:rPr lang="en-US" sz="2000" baseline="30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H</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O </a:t>
                </a:r>
                <a:r>
                  <a:rPr lang="en-US" sz="2000" dirty="0" smtClean="0">
                    <a:latin typeface="Arial" panose="020B0604020202020204" pitchFamily="34" charset="0"/>
                    <a:cs typeface="Arial" panose="020B0604020202020204" pitchFamily="34" charset="0"/>
                    <a:sym typeface="Symbol"/>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OH</a:t>
                </a:r>
                <a:r>
                  <a:rPr lang="en-US" sz="2000" baseline="30000" dirty="0" smtClean="0">
                    <a:latin typeface="Arial" panose="020B0604020202020204" pitchFamily="34" charset="0"/>
                    <a:cs typeface="Arial" panose="020B0604020202020204" pitchFamily="34" charset="0"/>
                  </a:rPr>
                  <a:t>-</a:t>
                </a:r>
              </a:p>
              <a:p>
                <a:pPr algn="just">
                  <a:lnSpc>
                    <a:spcPct val="120000"/>
                  </a:lnSpc>
                </a:pP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toàn</a:t>
                </a:r>
                <a:r>
                  <a:rPr lang="en-US" sz="2000" dirty="0">
                    <a:latin typeface="Arial" panose="020B0604020202020204" pitchFamily="34" charset="0"/>
                    <a:cs typeface="Arial" panose="020B0604020202020204" pitchFamily="34" charset="0"/>
                  </a:rPr>
                  <a:t> proton</a:t>
                </a:r>
                <a:r>
                  <a:rPr lang="en-US" sz="2000" dirty="0" smtClean="0">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[OH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[A</a:t>
                </a:r>
                <a:r>
                  <a:rPr lang="en-US" sz="2000" baseline="30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sym typeface="Symbol"/>
                  </a:rPr>
                  <a:t> </a:t>
                </a:r>
                <a:r>
                  <a:rPr lang="en-US" sz="2000" dirty="0">
                    <a:latin typeface="Arial" panose="020B0604020202020204" pitchFamily="34" charset="0"/>
                    <a:cs typeface="Arial" panose="020B0604020202020204" pitchFamily="34" charset="0"/>
                  </a:rPr>
                  <a:t>[A</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lnSpc>
                    <a:spcPct val="120000"/>
                  </a:lnSpc>
                </a:pPr>
                <a:r>
                  <a:rPr lang="en-US" sz="2000" dirty="0" err="1" smtClean="0">
                    <a:latin typeface="Arial" panose="020B0604020202020204" pitchFamily="34" charset="0"/>
                    <a:cs typeface="Arial" panose="020B0604020202020204" pitchFamily="34" charset="0"/>
                  </a:rPr>
                  <a:t>Phương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toàn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lượng</a:t>
                </a:r>
                <a:r>
                  <a:rPr lang="en-US" sz="2000" dirty="0" smtClean="0">
                    <a:latin typeface="Arial" panose="020B0604020202020204" pitchFamily="34" charset="0"/>
                    <a:cs typeface="Arial" panose="020B0604020202020204" pitchFamily="34" charset="0"/>
                  </a:rPr>
                  <a:t>: C</a:t>
                </a:r>
                <a:r>
                  <a:rPr lang="en-US" sz="2000" baseline="-25000" dirty="0" smtClean="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 = [HA] + [A</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sym typeface="Symbol"/>
                  </a:rPr>
                  <a:t> </a:t>
                </a:r>
                <a:r>
                  <a:rPr lang="en-US" sz="2000" dirty="0">
                    <a:latin typeface="Arial" panose="020B0604020202020204" pitchFamily="34" charset="0"/>
                    <a:cs typeface="Arial" panose="020B0604020202020204" pitchFamily="34" charset="0"/>
                  </a:rPr>
                  <a:t>[HA]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t>
                </a:r>
                <a:r>
                  <a:rPr lang="en-US" sz="2000" baseline="-25000"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lnSpc>
                    <a:spcPct val="120000"/>
                  </a:lnSpc>
                </a:pPr>
                <a:r>
                  <a:rPr lang="en-US" sz="2000" dirty="0" err="1" smtClean="0">
                    <a:latin typeface="Arial" panose="020B0604020202020204" pitchFamily="34" charset="0"/>
                    <a:cs typeface="Arial" panose="020B0604020202020204" pitchFamily="34" charset="0"/>
                  </a:rPr>
                  <a:t>Thay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hằng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bằng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axit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Ka</a:t>
                </a:r>
                <a:r>
                  <a:rPr lang="en-US" sz="2000" dirty="0" smtClean="0">
                    <a:latin typeface="Arial" panose="020B0604020202020204" pitchFamily="34" charset="0"/>
                    <a:cs typeface="Arial" panose="020B0604020202020204" pitchFamily="34" charset="0"/>
                  </a:rPr>
                  <a:t> = </a:t>
                </a:r>
                <a14:m>
                  <m:oMath xmlns:m="http://schemas.openxmlformats.org/officeDocument/2006/math">
                    <m:f>
                      <m:fPr>
                        <m:ctrlPr>
                          <a:rPr lang="en-US" sz="2000" i="1" smtClean="0">
                            <a:latin typeface="Cambria Math"/>
                            <a:cs typeface="Arial" panose="020B0604020202020204" pitchFamily="34" charset="0"/>
                          </a:rPr>
                        </m:ctrlPr>
                      </m:fPr>
                      <m:num>
                        <m:d>
                          <m:dPr>
                            <m:begChr m:val="["/>
                            <m:endChr m:val="]"/>
                            <m:ctrlPr>
                              <a:rPr lang="en-US" sz="2000" b="0" i="1" smtClean="0">
                                <a:latin typeface="Cambria Math"/>
                                <a:cs typeface="Arial" panose="020B0604020202020204" pitchFamily="34" charset="0"/>
                              </a:rPr>
                            </m:ctrlPr>
                          </m:dPr>
                          <m:e>
                            <m:sSup>
                              <m:sSupPr>
                                <m:ctrlPr>
                                  <a:rPr lang="en-US" sz="2000" b="0" i="1" smtClean="0">
                                    <a:latin typeface="Cambria Math"/>
                                    <a:cs typeface="Arial" panose="020B0604020202020204" pitchFamily="34" charset="0"/>
                                  </a:rPr>
                                </m:ctrlPr>
                              </m:sSupPr>
                              <m:e>
                                <m:r>
                                  <a:rPr lang="en-US" sz="2000" b="0" i="1" smtClean="0">
                                    <a:latin typeface="Cambria Math"/>
                                    <a:cs typeface="Arial" panose="020B0604020202020204" pitchFamily="34" charset="0"/>
                                  </a:rPr>
                                  <m:t>𝐻</m:t>
                                </m:r>
                              </m:e>
                              <m:sup>
                                <m:r>
                                  <a:rPr lang="en-US" sz="2000" b="0" i="1" smtClean="0">
                                    <a:latin typeface="Cambria Math"/>
                                    <a:cs typeface="Arial" panose="020B0604020202020204" pitchFamily="34" charset="0"/>
                                  </a:rPr>
                                  <m:t>+</m:t>
                                </m:r>
                              </m:sup>
                            </m:sSup>
                          </m:e>
                        </m:d>
                        <m:r>
                          <a:rPr lang="en-US" sz="2000" b="0" i="1" smtClean="0">
                            <a:latin typeface="Cambria Math"/>
                            <a:cs typeface="Arial" panose="020B0604020202020204" pitchFamily="34" charset="0"/>
                          </a:rPr>
                          <m:t>.[</m:t>
                        </m:r>
                        <m:sSup>
                          <m:sSupPr>
                            <m:ctrlPr>
                              <a:rPr lang="en-US" sz="2000" b="0" i="1" smtClean="0">
                                <a:latin typeface="Cambria Math"/>
                                <a:cs typeface="Arial" panose="020B0604020202020204" pitchFamily="34" charset="0"/>
                              </a:rPr>
                            </m:ctrlPr>
                          </m:sSupPr>
                          <m:e>
                            <m:r>
                              <a:rPr lang="en-US" sz="2000" b="0" i="1" smtClean="0">
                                <a:latin typeface="Cambria Math"/>
                                <a:cs typeface="Arial" panose="020B0604020202020204" pitchFamily="34" charset="0"/>
                              </a:rPr>
                              <m:t>𝐴</m:t>
                            </m:r>
                          </m:e>
                          <m:sup>
                            <m:r>
                              <a:rPr lang="en-US" sz="2000" b="0" i="1" smtClean="0">
                                <a:latin typeface="Cambria Math"/>
                                <a:cs typeface="Arial" panose="020B0604020202020204" pitchFamily="34" charset="0"/>
                              </a:rPr>
                              <m:t>−</m:t>
                            </m:r>
                          </m:sup>
                        </m:sSup>
                        <m:r>
                          <a:rPr lang="en-US" sz="2000" b="0" i="1" smtClean="0">
                            <a:latin typeface="Cambria Math"/>
                            <a:cs typeface="Arial" panose="020B0604020202020204" pitchFamily="34" charset="0"/>
                          </a:rPr>
                          <m:t>]</m:t>
                        </m:r>
                      </m:num>
                      <m:den>
                        <m:r>
                          <a:rPr lang="en-US" sz="2000" b="0" i="1" smtClean="0">
                            <a:latin typeface="Cambria Math"/>
                            <a:cs typeface="Arial" panose="020B0604020202020204" pitchFamily="34" charset="0"/>
                          </a:rPr>
                          <m:t>[</m:t>
                        </m:r>
                        <m:r>
                          <a:rPr lang="en-US" sz="2000" b="0" i="1" smtClean="0">
                            <a:latin typeface="Cambria Math"/>
                            <a:cs typeface="Arial" panose="020B0604020202020204" pitchFamily="34" charset="0"/>
                          </a:rPr>
                          <m:t>𝐻𝐴</m:t>
                        </m:r>
                        <m:r>
                          <a:rPr lang="en-US" sz="2000" b="0" i="1" smtClean="0">
                            <a:latin typeface="Cambria Math"/>
                            <a:cs typeface="Arial" panose="020B0604020202020204" pitchFamily="34" charset="0"/>
                          </a:rPr>
                          <m:t>]</m:t>
                        </m:r>
                      </m:den>
                    </m:f>
                  </m:oMath>
                </a14:m>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K</a:t>
                </a:r>
                <a:r>
                  <a:rPr lang="en-US" sz="2000" baseline="-25000" dirty="0" smtClean="0">
                    <a:latin typeface="Arial" panose="020B0604020202020204" pitchFamily="34" charset="0"/>
                    <a:cs typeface="Arial" panose="020B0604020202020204" pitchFamily="34" charset="0"/>
                  </a:rPr>
                  <a:t>H2O</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342900" indent="-342900">
                  <a:lnSpc>
                    <a:spcPct val="120000"/>
                  </a:lnSpc>
                  <a:buFont typeface="Symbol"/>
                  <a:buChar char="Þ"/>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K</a:t>
                </a:r>
                <a:r>
                  <a:rPr lang="en-US" sz="2000" baseline="-25000" dirty="0" err="1">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(K</a:t>
                </a:r>
                <a:r>
                  <a:rPr lang="en-US" sz="2000" baseline="-25000" dirty="0">
                    <a:latin typeface="Arial" panose="020B0604020202020204" pitchFamily="34" charset="0"/>
                    <a:cs typeface="Arial" panose="020B0604020202020204" pitchFamily="34" charset="0"/>
                  </a:rPr>
                  <a:t>H2O</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K</a:t>
                </a:r>
                <a:r>
                  <a:rPr lang="en-US" sz="2000" baseline="-25000" dirty="0" err="1">
                    <a:latin typeface="Arial" panose="020B0604020202020204" pitchFamily="34" charset="0"/>
                    <a:cs typeface="Arial" panose="020B0604020202020204" pitchFamily="34" charset="0"/>
                  </a:rPr>
                  <a:t>a</a:t>
                </a:r>
                <a:r>
                  <a:rPr lang="en-US" sz="2000" dirty="0" err="1">
                    <a:latin typeface="Arial" panose="020B0604020202020204" pitchFamily="34" charset="0"/>
                    <a:cs typeface="Arial" panose="020B0604020202020204" pitchFamily="34" charset="0"/>
                  </a:rPr>
                  <a:t>C</a:t>
                </a:r>
                <a:r>
                  <a:rPr lang="en-US" sz="2000" baseline="-25000" dirty="0" err="1">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K</a:t>
                </a:r>
                <a:r>
                  <a:rPr lang="en-US" sz="2000" baseline="-25000"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K</a:t>
                </a:r>
                <a:r>
                  <a:rPr lang="en-US" sz="2000" baseline="-25000" dirty="0">
                    <a:latin typeface="Arial" panose="020B0604020202020204" pitchFamily="34" charset="0"/>
                    <a:cs typeface="Arial" panose="020B0604020202020204" pitchFamily="34" charset="0"/>
                  </a:rPr>
                  <a:t>H2O</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0</a:t>
                </a:r>
              </a:p>
              <a:p>
                <a:pPr>
                  <a:lnSpc>
                    <a:spcPct val="120000"/>
                  </a:lnSpc>
                </a:pPr>
                <a:r>
                  <a:rPr lang="en-US" sz="2000" dirty="0" err="1" smtClean="0">
                    <a:latin typeface="Arial" panose="020B0604020202020204" pitchFamily="34" charset="0"/>
                    <a:cs typeface="Arial" panose="020B0604020202020204" pitchFamily="34" charset="0"/>
                  </a:rPr>
                  <a:t>Vì</a:t>
                </a:r>
                <a:r>
                  <a:rPr lang="en-US" sz="2000" dirty="0">
                    <a:latin typeface="Arial" panose="020B0604020202020204" pitchFamily="34" charset="0"/>
                    <a:cs typeface="Arial" panose="020B0604020202020204" pitchFamily="34" charset="0"/>
                  </a:rPr>
                  <a:t> K</a:t>
                </a:r>
                <a:r>
                  <a:rPr lang="en-US" sz="2000" baseline="-25000" dirty="0">
                    <a:latin typeface="Arial" panose="020B0604020202020204" pitchFamily="34" charset="0"/>
                    <a:cs typeface="Arial" panose="020B0604020202020204" pitchFamily="34" charset="0"/>
                  </a:rPr>
                  <a:t>H2O</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nhỏ</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đáng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kể</a:t>
                </a:r>
                <a:r>
                  <a:rPr lang="en-US" sz="2000" dirty="0" smtClean="0">
                    <a:latin typeface="Arial" panose="020B0604020202020204" pitchFamily="34" charset="0"/>
                    <a:cs typeface="Arial" panose="020B0604020202020204" pitchFamily="34" charset="0"/>
                  </a:rPr>
                  <a:t> </a:t>
                </a:r>
              </a:p>
              <a:p>
                <a:pPr marL="342900" indent="-342900">
                  <a:lnSpc>
                    <a:spcPct val="120000"/>
                  </a:lnSpc>
                  <a:buFont typeface="Symbol"/>
                  <a:buChar char="Þ"/>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t>
                </a:r>
                <a:r>
                  <a:rPr lang="en-US" sz="2000" baseline="-25000" dirty="0" err="1">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K</a:t>
                </a:r>
                <a:r>
                  <a:rPr lang="en-US" sz="2000" baseline="-25000" dirty="0" err="1">
                    <a:latin typeface="Arial" panose="020B0604020202020204" pitchFamily="34" charset="0"/>
                    <a:cs typeface="Arial" panose="020B0604020202020204" pitchFamily="34" charset="0"/>
                  </a:rPr>
                  <a:t>a</a:t>
                </a:r>
                <a:r>
                  <a:rPr lang="en-US" sz="2000" dirty="0" err="1">
                    <a:latin typeface="Arial" panose="020B0604020202020204" pitchFamily="34" charset="0"/>
                    <a:cs typeface="Arial" panose="020B0604020202020204" pitchFamily="34" charset="0"/>
                  </a:rPr>
                  <a:t>C</a:t>
                </a:r>
                <a:r>
                  <a:rPr lang="en-US" sz="2000" baseline="-25000" dirty="0" err="1">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0: </a:t>
                </a:r>
                <a:r>
                  <a:rPr lang="en-US" sz="2000" dirty="0" err="1" smtClean="0">
                    <a:latin typeface="Arial" panose="020B0604020202020204" pitchFamily="34" charset="0"/>
                    <a:cs typeface="Arial" panose="020B0604020202020204" pitchFamily="34" charset="0"/>
                  </a:rPr>
                  <a:t>Đây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phương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tổng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axít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yếu</a:t>
                </a:r>
                <a:r>
                  <a:rPr lang="en-US" sz="2000" dirty="0" smtClean="0">
                    <a:latin typeface="Arial" panose="020B0604020202020204" pitchFamily="34" charset="0"/>
                    <a:cs typeface="Arial" panose="020B0604020202020204" pitchFamily="34" charset="0"/>
                  </a:rPr>
                  <a:t>.</a:t>
                </a:r>
              </a:p>
              <a:p>
                <a:pPr>
                  <a:lnSpc>
                    <a:spcPct val="120000"/>
                  </a:lnSpc>
                </a:pP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t>
                </a:r>
                <a:r>
                  <a:rPr lang="en-US" sz="2000" baseline="-25000" dirty="0" err="1">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&lt;&lt; 10</a:t>
                </a:r>
                <a:r>
                  <a:rPr lang="en-US" sz="2000" baseline="30000"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axít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rất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kém</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sym typeface="Symbol"/>
                  </a:rPr>
                  <a:t> </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000" i="1" smtClean="0">
                            <a:latin typeface="Cambria Math"/>
                          </a:rPr>
                        </m:ctrlPr>
                      </m:radPr>
                      <m:deg/>
                      <m:e>
                        <m:sSub>
                          <m:sSubPr>
                            <m:ctrlPr>
                              <a:rPr lang="en-US" sz="2000" i="1" smtClean="0">
                                <a:latin typeface="Cambria Math"/>
                              </a:rPr>
                            </m:ctrlPr>
                          </m:sSubPr>
                          <m:e>
                            <m:r>
                              <a:rPr lang="en-US" sz="2000" b="0" i="1" smtClean="0">
                                <a:latin typeface="Cambria Math"/>
                              </a:rPr>
                              <m:t>𝐾</m:t>
                            </m:r>
                          </m:e>
                          <m:sub>
                            <m:r>
                              <a:rPr lang="en-US" sz="2000" b="0" i="1" smtClean="0">
                                <a:latin typeface="Cambria Math"/>
                              </a:rPr>
                              <m:t>𝑎</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𝐴</m:t>
                            </m:r>
                          </m:sub>
                        </m:sSub>
                      </m:e>
                    </m:rad>
                  </m:oMath>
                </a14:m>
                <a:endParaRPr lang="en-US" sz="2000" dirty="0" smtClean="0">
                  <a:latin typeface="Arial" panose="020B0604020202020204" pitchFamily="34" charset="0"/>
                  <a:cs typeface="Arial" panose="020B0604020202020204" pitchFamily="34" charset="0"/>
                </a:endParaRPr>
              </a:p>
              <a:p>
                <a:pPr>
                  <a:lnSpc>
                    <a:spcPct val="120000"/>
                  </a:lnSpc>
                </a:pPr>
                <a:r>
                  <a:rPr lang="en-US" sz="2000" dirty="0" smtClean="0">
                    <a:latin typeface="Arial" panose="020B0604020202020204" pitchFamily="34" charset="0"/>
                    <a:cs typeface="Arial" panose="020B0604020202020204" pitchFamily="34" charset="0"/>
                    <a:sym typeface="Symbol"/>
                  </a:rPr>
                  <a:t> </a:t>
                </a:r>
                <a:r>
                  <a:rPr lang="en-US" sz="2000" dirty="0">
                    <a:latin typeface="Arial" panose="020B0604020202020204" pitchFamily="34" charset="0"/>
                    <a:cs typeface="Arial" panose="020B0604020202020204" pitchFamily="34" charset="0"/>
                  </a:rPr>
                  <a:t>pH = - </a:t>
                </a:r>
                <a:r>
                  <a:rPr lang="en-US" sz="2000" dirty="0" err="1">
                    <a:latin typeface="Arial" panose="020B0604020202020204" pitchFamily="34" charset="0"/>
                    <a:cs typeface="Arial" panose="020B0604020202020204" pitchFamily="34" charset="0"/>
                  </a:rPr>
                  <a:t>lg</a:t>
                </a:r>
                <a:r>
                  <a:rPr lang="en-US" sz="2000" dirty="0">
                    <a:latin typeface="Arial" panose="020B0604020202020204" pitchFamily="34" charset="0"/>
                    <a:cs typeface="Arial" panose="020B0604020202020204" pitchFamily="34" charset="0"/>
                  </a:rPr>
                  <a:t>[H</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½ (</a:t>
                </a:r>
                <a:r>
                  <a:rPr lang="en-US" sz="2000" dirty="0" err="1">
                    <a:latin typeface="Arial" panose="020B0604020202020204" pitchFamily="34" charset="0"/>
                    <a:cs typeface="Arial" panose="020B0604020202020204" pitchFamily="34" charset="0"/>
                  </a:rPr>
                  <a:t>pK</a:t>
                </a:r>
                <a:r>
                  <a:rPr lang="en-US" sz="2000" baseline="-25000" dirty="0" err="1">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lgC</a:t>
                </a:r>
                <a:r>
                  <a:rPr lang="en-US" sz="2000" baseline="-25000" dirty="0" err="1" smtClean="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Choice>
        <mc:Fallback xmlns="">
          <p:sp>
            <p:nvSpPr>
              <p:cNvPr id="7" name="TextBox 9"/>
              <p:cNvSpPr txBox="1">
                <a:spLocks noRot="1" noChangeAspect="1" noMove="1" noResize="1" noEditPoints="1" noAdjustHandles="1" noChangeArrowheads="1" noChangeShapeType="1" noTextEdit="1"/>
              </p:cNvSpPr>
              <p:nvPr/>
            </p:nvSpPr>
            <p:spPr bwMode="auto">
              <a:xfrm>
                <a:off x="273544" y="1295400"/>
                <a:ext cx="8870455" cy="4854662"/>
              </a:xfrm>
              <a:prstGeom prst="rect">
                <a:avLst/>
              </a:prstGeom>
              <a:blipFill rotWithShape="1">
                <a:blip r:embed="rId3"/>
                <a:stretch>
                  <a:fillRect l="-756" b="-6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789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7" name="TextBox 9"/>
          <p:cNvSpPr txBox="1">
            <a:spLocks noChangeArrowheads="1"/>
          </p:cNvSpPr>
          <p:nvPr/>
        </p:nvSpPr>
        <p:spPr bwMode="auto">
          <a:xfrm>
            <a:off x="273545" y="1295400"/>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en-US" sz="2000" b="1" i="1" dirty="0" err="1" smtClean="0">
                <a:latin typeface="Arial" panose="020B0604020202020204" pitchFamily="34" charset="0"/>
                <a:cs typeface="Arial" panose="020B0604020202020204" pitchFamily="34" charset="0"/>
              </a:rPr>
              <a:t>Một</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số</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bài</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tập</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áp</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dụng</a:t>
            </a:r>
            <a:r>
              <a:rPr lang="en-US" sz="2000" b="1" i="1" dirty="0" smtClean="0">
                <a:latin typeface="Arial" panose="020B0604020202020204" pitchFamily="34" charset="0"/>
                <a:cs typeface="Arial" panose="020B0604020202020204" pitchFamily="34" charset="0"/>
              </a:rPr>
              <a:t>: </a:t>
            </a:r>
          </a:p>
          <a:p>
            <a:r>
              <a:rPr lang="fr-FR" sz="2000" dirty="0" err="1">
                <a:latin typeface="Arial" panose="020B0604020202020204" pitchFamily="34" charset="0"/>
                <a:cs typeface="Arial" panose="020B0604020202020204" pitchFamily="34" charset="0"/>
              </a:rPr>
              <a:t>Tính</a:t>
            </a:r>
            <a:r>
              <a:rPr lang="fr-FR" sz="2000" dirty="0">
                <a:latin typeface="Arial" panose="020B0604020202020204" pitchFamily="34" charset="0"/>
                <a:cs typeface="Arial" panose="020B0604020202020204" pitchFamily="34" charset="0"/>
              </a:rPr>
              <a:t> pH </a:t>
            </a:r>
            <a:r>
              <a:rPr lang="fr-FR" sz="2000" dirty="0" err="1">
                <a:latin typeface="Arial" panose="020B0604020202020204" pitchFamily="34" charset="0"/>
                <a:cs typeface="Arial" panose="020B0604020202020204" pitchFamily="34" charset="0"/>
              </a:rPr>
              <a:t>của</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dung</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dịch</a:t>
            </a:r>
            <a:r>
              <a:rPr lang="fr-FR" sz="2000" dirty="0">
                <a:latin typeface="Arial" panose="020B0604020202020204" pitchFamily="34" charset="0"/>
                <a:cs typeface="Arial" panose="020B0604020202020204" pitchFamily="34" charset="0"/>
              </a:rPr>
              <a:t> HF </a:t>
            </a:r>
            <a:r>
              <a:rPr lang="fr-FR" sz="2000" dirty="0" err="1">
                <a:latin typeface="Arial" panose="020B0604020202020204" pitchFamily="34" charset="0"/>
                <a:cs typeface="Arial" panose="020B0604020202020204" pitchFamily="34" charset="0"/>
              </a:rPr>
              <a:t>có</a:t>
            </a:r>
            <a:r>
              <a:rPr lang="fr-FR" sz="2000" dirty="0">
                <a:latin typeface="Arial" panose="020B0604020202020204" pitchFamily="34" charset="0"/>
                <a:cs typeface="Arial" panose="020B0604020202020204" pitchFamily="34" charset="0"/>
              </a:rPr>
              <a:t> Ca= 10</a:t>
            </a:r>
            <a:r>
              <a:rPr lang="fr-FR" sz="2000" baseline="30000" dirty="0">
                <a:latin typeface="Arial" panose="020B0604020202020204" pitchFamily="34" charset="0"/>
                <a:cs typeface="Arial" panose="020B0604020202020204" pitchFamily="34" charset="0"/>
              </a:rPr>
              <a:t>-3</a:t>
            </a:r>
            <a:r>
              <a:rPr lang="fr-FR" sz="2000" dirty="0">
                <a:latin typeface="Arial" panose="020B0604020202020204" pitchFamily="34" charset="0"/>
                <a:cs typeface="Arial" panose="020B0604020202020204" pitchFamily="34" charset="0"/>
              </a:rPr>
              <a:t> M, Ka= 6,8.10</a:t>
            </a:r>
            <a:r>
              <a:rPr lang="fr-FR" sz="2000" baseline="30000" dirty="0">
                <a:latin typeface="Arial" panose="020B0604020202020204" pitchFamily="34" charset="0"/>
                <a:cs typeface="Arial" panose="020B0604020202020204" pitchFamily="34" charset="0"/>
              </a:rPr>
              <a:t>-4</a:t>
            </a:r>
            <a:r>
              <a:rPr lang="fr-FR" sz="2000" dirty="0">
                <a:latin typeface="Arial" panose="020B0604020202020204" pitchFamily="34" charset="0"/>
                <a:cs typeface="Arial" panose="020B0604020202020204" pitchFamily="34" charset="0"/>
              </a:rPr>
              <a:t>.</a:t>
            </a:r>
          </a:p>
          <a:p>
            <a:r>
              <a:rPr lang="fr-FR" sz="2000" dirty="0" err="1">
                <a:latin typeface="Arial" panose="020B0604020202020204" pitchFamily="34" charset="0"/>
                <a:cs typeface="Arial" panose="020B0604020202020204" pitchFamily="34" charset="0"/>
              </a:rPr>
              <a:t>Tính</a:t>
            </a:r>
            <a:r>
              <a:rPr lang="fr-FR" sz="2000" dirty="0">
                <a:latin typeface="Arial" panose="020B0604020202020204" pitchFamily="34" charset="0"/>
                <a:cs typeface="Arial" panose="020B0604020202020204" pitchFamily="34" charset="0"/>
              </a:rPr>
              <a:t> pH </a:t>
            </a:r>
            <a:r>
              <a:rPr lang="fr-FR" sz="2000" dirty="0" err="1">
                <a:latin typeface="Arial" panose="020B0604020202020204" pitchFamily="34" charset="0"/>
                <a:cs typeface="Arial" panose="020B0604020202020204" pitchFamily="34" charset="0"/>
              </a:rPr>
              <a:t>của</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dung</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dịch</a:t>
            </a:r>
            <a:r>
              <a:rPr lang="fr-FR" sz="2000" dirty="0">
                <a:latin typeface="Arial" panose="020B0604020202020204" pitchFamily="34" charset="0"/>
                <a:cs typeface="Arial" panose="020B0604020202020204" pitchFamily="34" charset="0"/>
              </a:rPr>
              <a:t> HCN </a:t>
            </a:r>
            <a:r>
              <a:rPr lang="fr-FR" sz="2000" dirty="0" err="1">
                <a:latin typeface="Arial" panose="020B0604020202020204" pitchFamily="34" charset="0"/>
                <a:cs typeface="Arial" panose="020B0604020202020204" pitchFamily="34" charset="0"/>
              </a:rPr>
              <a:t>có</a:t>
            </a:r>
            <a:r>
              <a:rPr lang="fr-FR" sz="2000" dirty="0">
                <a:latin typeface="Arial" panose="020B0604020202020204" pitchFamily="34" charset="0"/>
                <a:cs typeface="Arial" panose="020B0604020202020204" pitchFamily="34" charset="0"/>
              </a:rPr>
              <a:t> Ca= 10</a:t>
            </a:r>
            <a:r>
              <a:rPr lang="fr-FR" sz="2000" baseline="30000" dirty="0">
                <a:latin typeface="Arial" panose="020B0604020202020204" pitchFamily="34" charset="0"/>
                <a:cs typeface="Arial" panose="020B0604020202020204" pitchFamily="34" charset="0"/>
              </a:rPr>
              <a:t>-4</a:t>
            </a:r>
            <a:r>
              <a:rPr lang="fr-FR" sz="2000" dirty="0">
                <a:latin typeface="Arial" panose="020B0604020202020204" pitchFamily="34" charset="0"/>
                <a:cs typeface="Arial" panose="020B0604020202020204" pitchFamily="34" charset="0"/>
              </a:rPr>
              <a:t> M </a:t>
            </a:r>
            <a:r>
              <a:rPr lang="fr-FR" sz="2000" dirty="0" err="1">
                <a:latin typeface="Arial" panose="020B0604020202020204" pitchFamily="34" charset="0"/>
                <a:cs typeface="Arial" panose="020B0604020202020204" pitchFamily="34" charset="0"/>
              </a:rPr>
              <a:t>và</a:t>
            </a:r>
            <a:r>
              <a:rPr lang="fr-FR" sz="2000" dirty="0">
                <a:latin typeface="Arial" panose="020B0604020202020204" pitchFamily="34" charset="0"/>
                <a:cs typeface="Arial" panose="020B0604020202020204" pitchFamily="34" charset="0"/>
              </a:rPr>
              <a:t> Ka= 10</a:t>
            </a:r>
            <a:r>
              <a:rPr lang="fr-FR" sz="2000" baseline="30000" dirty="0">
                <a:latin typeface="Arial" panose="020B0604020202020204" pitchFamily="34" charset="0"/>
                <a:cs typeface="Arial" panose="020B0604020202020204" pitchFamily="34" charset="0"/>
              </a:rPr>
              <a:t>-9,4</a:t>
            </a:r>
          </a:p>
          <a:p>
            <a:r>
              <a:rPr lang="fr-FR" sz="2000" dirty="0" err="1">
                <a:latin typeface="Arial" panose="020B0604020202020204" pitchFamily="34" charset="0"/>
                <a:cs typeface="Arial" panose="020B0604020202020204" pitchFamily="34" charset="0"/>
              </a:rPr>
              <a:t>Tính</a:t>
            </a:r>
            <a:r>
              <a:rPr lang="fr-FR" sz="2000" dirty="0">
                <a:latin typeface="Arial" panose="020B0604020202020204" pitchFamily="34" charset="0"/>
                <a:cs typeface="Arial" panose="020B0604020202020204" pitchFamily="34" charset="0"/>
              </a:rPr>
              <a:t> pH </a:t>
            </a:r>
            <a:r>
              <a:rPr lang="fr-FR" sz="2000" dirty="0" err="1">
                <a:latin typeface="Arial" panose="020B0604020202020204" pitchFamily="34" charset="0"/>
                <a:cs typeface="Arial" panose="020B0604020202020204" pitchFamily="34" charset="0"/>
              </a:rPr>
              <a:t>của</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dung</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dịch</a:t>
            </a:r>
            <a:r>
              <a:rPr lang="fr-FR" sz="2000" dirty="0">
                <a:latin typeface="Arial" panose="020B0604020202020204" pitchFamily="34" charset="0"/>
                <a:cs typeface="Arial" panose="020B0604020202020204" pitchFamily="34" charset="0"/>
              </a:rPr>
              <a:t> CH3COOH </a:t>
            </a:r>
            <a:r>
              <a:rPr lang="fr-FR" sz="2000" dirty="0" err="1">
                <a:latin typeface="Arial" panose="020B0604020202020204" pitchFamily="34" charset="0"/>
                <a:cs typeface="Arial" panose="020B0604020202020204" pitchFamily="34" charset="0"/>
              </a:rPr>
              <a:t>có</a:t>
            </a:r>
            <a:r>
              <a:rPr lang="fr-FR" sz="2000" dirty="0">
                <a:latin typeface="Arial" panose="020B0604020202020204" pitchFamily="34" charset="0"/>
                <a:cs typeface="Arial" panose="020B0604020202020204" pitchFamily="34" charset="0"/>
              </a:rPr>
              <a:t> Ca= 10</a:t>
            </a:r>
            <a:r>
              <a:rPr lang="fr-FR" sz="2000" baseline="30000" dirty="0">
                <a:latin typeface="Arial" panose="020B0604020202020204" pitchFamily="34" charset="0"/>
                <a:cs typeface="Arial" panose="020B0604020202020204" pitchFamily="34" charset="0"/>
              </a:rPr>
              <a:t>-1</a:t>
            </a:r>
            <a:r>
              <a:rPr lang="fr-FR" sz="2000" dirty="0">
                <a:latin typeface="Arial" panose="020B0604020202020204" pitchFamily="34" charset="0"/>
                <a:cs typeface="Arial" panose="020B0604020202020204" pitchFamily="34" charset="0"/>
              </a:rPr>
              <a:t> M </a:t>
            </a:r>
            <a:r>
              <a:rPr lang="fr-FR" sz="2000" dirty="0" err="1">
                <a:latin typeface="Arial" panose="020B0604020202020204" pitchFamily="34" charset="0"/>
                <a:cs typeface="Arial" panose="020B0604020202020204" pitchFamily="34" charset="0"/>
              </a:rPr>
              <a:t>và</a:t>
            </a:r>
            <a:r>
              <a:rPr lang="fr-FR" sz="2000" dirty="0">
                <a:latin typeface="Arial" panose="020B0604020202020204" pitchFamily="34" charset="0"/>
                <a:cs typeface="Arial" panose="020B0604020202020204" pitchFamily="34" charset="0"/>
              </a:rPr>
              <a:t> Ka= 10</a:t>
            </a:r>
            <a:r>
              <a:rPr lang="fr-FR" sz="2000" baseline="30000" dirty="0">
                <a:latin typeface="Arial" panose="020B0604020202020204" pitchFamily="34" charset="0"/>
                <a:cs typeface="Arial" panose="020B0604020202020204" pitchFamily="34" charset="0"/>
              </a:rPr>
              <a:t>-4,75</a:t>
            </a:r>
            <a:endParaRPr lang="en-US" sz="2000" baseline="30000" dirty="0" smtClean="0">
              <a:latin typeface="Arial" panose="020B0604020202020204" pitchFamily="34" charset="0"/>
              <a:cs typeface="Arial" panose="020B0604020202020204" pitchFamily="34" charset="0"/>
            </a:endParaRPr>
          </a:p>
        </p:txBody>
      </p:sp>
      <p:sp>
        <p:nvSpPr>
          <p:cNvPr id="2" name="Rectangle 1"/>
          <p:cNvSpPr/>
          <p:nvPr/>
        </p:nvSpPr>
        <p:spPr>
          <a:xfrm>
            <a:off x="439387" y="3048000"/>
            <a:ext cx="8520958" cy="461665"/>
          </a:xfrm>
          <a:prstGeom prst="rect">
            <a:avLst/>
          </a:prstGeom>
        </p:spPr>
        <p:txBody>
          <a:bodyPr wrap="square">
            <a:spAutoFit/>
          </a:bodyPr>
          <a:lstStyle/>
          <a:p>
            <a:r>
              <a:rPr lang="fr-FR" sz="2400" dirty="0" err="1" smtClean="0">
                <a:solidFill>
                  <a:srgbClr val="FF0000"/>
                </a:solidFill>
                <a:latin typeface="Arial" panose="020B0604020202020204" pitchFamily="34" charset="0"/>
                <a:cs typeface="Arial" panose="020B0604020202020204" pitchFamily="34" charset="0"/>
              </a:rPr>
              <a:t>Tương</a:t>
            </a:r>
            <a:r>
              <a:rPr lang="fr-FR" sz="2400" dirty="0" smtClean="0">
                <a:solidFill>
                  <a:srgbClr val="FF0000"/>
                </a:solidFill>
                <a:latin typeface="Arial" panose="020B0604020202020204" pitchFamily="34" charset="0"/>
                <a:cs typeface="Arial" panose="020B0604020202020204" pitchFamily="34" charset="0"/>
              </a:rPr>
              <a:t> </a:t>
            </a:r>
            <a:r>
              <a:rPr lang="fr-FR" sz="2400" dirty="0" err="1" smtClean="0">
                <a:solidFill>
                  <a:srgbClr val="FF0000"/>
                </a:solidFill>
                <a:latin typeface="Arial" panose="020B0604020202020204" pitchFamily="34" charset="0"/>
                <a:cs typeface="Arial" panose="020B0604020202020204" pitchFamily="34" charset="0"/>
              </a:rPr>
              <a:t>tư</a:t>
            </a:r>
            <a:r>
              <a:rPr lang="fr-FR" sz="2400" dirty="0" smtClean="0">
                <a:solidFill>
                  <a:srgbClr val="FF0000"/>
                </a:solidFill>
                <a:latin typeface="Arial" panose="020B0604020202020204" pitchFamily="34" charset="0"/>
                <a:cs typeface="Arial" panose="020B0604020202020204" pitchFamily="34" charset="0"/>
              </a:rPr>
              <a:t> </a:t>
            </a:r>
            <a:r>
              <a:rPr lang="fr-FR" sz="2400" dirty="0" err="1" smtClean="0">
                <a:solidFill>
                  <a:srgbClr val="FF0000"/>
                </a:solidFill>
                <a:latin typeface="Arial" panose="020B0604020202020204" pitchFamily="34" charset="0"/>
                <a:cs typeface="Arial" panose="020B0604020202020204" pitchFamily="34" charset="0"/>
              </a:rPr>
              <a:t>sinh</a:t>
            </a:r>
            <a:r>
              <a:rPr lang="fr-FR" sz="2400" dirty="0" smtClean="0">
                <a:solidFill>
                  <a:srgbClr val="FF0000"/>
                </a:solidFill>
                <a:latin typeface="Arial" panose="020B0604020202020204" pitchFamily="34" charset="0"/>
                <a:cs typeface="Arial" panose="020B0604020202020204" pitchFamily="34" charset="0"/>
              </a:rPr>
              <a:t> </a:t>
            </a:r>
            <a:r>
              <a:rPr lang="fr-FR" sz="2400" dirty="0" err="1" smtClean="0">
                <a:solidFill>
                  <a:srgbClr val="FF0000"/>
                </a:solidFill>
                <a:latin typeface="Arial" panose="020B0604020202020204" pitchFamily="34" charset="0"/>
                <a:cs typeface="Arial" panose="020B0604020202020204" pitchFamily="34" charset="0"/>
              </a:rPr>
              <a:t>viên</a:t>
            </a:r>
            <a:r>
              <a:rPr lang="fr-FR" sz="2400" dirty="0" smtClean="0">
                <a:solidFill>
                  <a:srgbClr val="FF0000"/>
                </a:solidFill>
                <a:latin typeface="Arial" panose="020B0604020202020204" pitchFamily="34" charset="0"/>
                <a:cs typeface="Arial" panose="020B0604020202020204" pitchFamily="34" charset="0"/>
              </a:rPr>
              <a:t> </a:t>
            </a:r>
            <a:r>
              <a:rPr lang="fr-FR" sz="2400" dirty="0" err="1" smtClean="0">
                <a:solidFill>
                  <a:srgbClr val="FF0000"/>
                </a:solidFill>
                <a:latin typeface="Arial" panose="020B0604020202020204" pitchFamily="34" charset="0"/>
                <a:cs typeface="Arial" panose="020B0604020202020204" pitchFamily="34" charset="0"/>
              </a:rPr>
              <a:t>tự</a:t>
            </a:r>
            <a:r>
              <a:rPr lang="fr-FR" sz="2400" dirty="0" smtClean="0">
                <a:solidFill>
                  <a:srgbClr val="FF0000"/>
                </a:solidFill>
                <a:latin typeface="Arial" panose="020B0604020202020204" pitchFamily="34" charset="0"/>
                <a:cs typeface="Arial" panose="020B0604020202020204" pitchFamily="34" charset="0"/>
              </a:rPr>
              <a:t> </a:t>
            </a:r>
            <a:r>
              <a:rPr lang="fr-FR" sz="2400" dirty="0" err="1" smtClean="0">
                <a:solidFill>
                  <a:srgbClr val="FF0000"/>
                </a:solidFill>
                <a:latin typeface="Arial" panose="020B0604020202020204" pitchFamily="34" charset="0"/>
                <a:cs typeface="Arial" panose="020B0604020202020204" pitchFamily="34" charset="0"/>
              </a:rPr>
              <a:t>lập</a:t>
            </a:r>
            <a:r>
              <a:rPr lang="fr-FR" sz="2400" dirty="0" smtClean="0">
                <a:solidFill>
                  <a:srgbClr val="FF0000"/>
                </a:solidFill>
                <a:latin typeface="Arial" panose="020B0604020202020204" pitchFamily="34" charset="0"/>
                <a:cs typeface="Arial" panose="020B0604020202020204" pitchFamily="34" charset="0"/>
              </a:rPr>
              <a:t> </a:t>
            </a:r>
            <a:r>
              <a:rPr lang="fr-FR" sz="2400" dirty="0" err="1">
                <a:solidFill>
                  <a:srgbClr val="FF0000"/>
                </a:solidFill>
                <a:latin typeface="Arial" panose="020B0604020202020204" pitchFamily="34" charset="0"/>
                <a:cs typeface="Arial" panose="020B0604020202020204" pitchFamily="34" charset="0"/>
              </a:rPr>
              <a:t>c</a:t>
            </a:r>
            <a:r>
              <a:rPr lang="fr-FR" sz="2400" dirty="0" err="1" smtClean="0">
                <a:solidFill>
                  <a:srgbClr val="FF0000"/>
                </a:solidFill>
                <a:latin typeface="Arial" panose="020B0604020202020204" pitchFamily="34" charset="0"/>
                <a:cs typeface="Arial" panose="020B0604020202020204" pitchFamily="34" charset="0"/>
              </a:rPr>
              <a:t>ông</a:t>
            </a:r>
            <a:r>
              <a:rPr lang="fr-FR" sz="2400" dirty="0" smtClean="0">
                <a:solidFill>
                  <a:srgbClr val="FF0000"/>
                </a:solidFill>
                <a:latin typeface="Arial" panose="020B0604020202020204" pitchFamily="34" charset="0"/>
                <a:cs typeface="Arial" panose="020B0604020202020204" pitchFamily="34" charset="0"/>
              </a:rPr>
              <a:t> </a:t>
            </a:r>
            <a:r>
              <a:rPr lang="fr-FR" sz="2400" dirty="0" err="1">
                <a:solidFill>
                  <a:srgbClr val="FF0000"/>
                </a:solidFill>
                <a:latin typeface="Arial" panose="020B0604020202020204" pitchFamily="34" charset="0"/>
                <a:cs typeface="Arial" panose="020B0604020202020204" pitchFamily="34" charset="0"/>
              </a:rPr>
              <a:t>thức</a:t>
            </a:r>
            <a:r>
              <a:rPr lang="fr-FR" sz="2400" dirty="0">
                <a:solidFill>
                  <a:srgbClr val="FF0000"/>
                </a:solidFill>
                <a:latin typeface="Arial" panose="020B0604020202020204" pitchFamily="34" charset="0"/>
                <a:cs typeface="Arial" panose="020B0604020202020204" pitchFamily="34" charset="0"/>
              </a:rPr>
              <a:t> </a:t>
            </a:r>
            <a:r>
              <a:rPr lang="fr-FR" sz="2400" dirty="0" err="1">
                <a:solidFill>
                  <a:srgbClr val="FF0000"/>
                </a:solidFill>
                <a:latin typeface="Arial" panose="020B0604020202020204" pitchFamily="34" charset="0"/>
                <a:cs typeface="Arial" panose="020B0604020202020204" pitchFamily="34" charset="0"/>
              </a:rPr>
              <a:t>tính</a:t>
            </a:r>
            <a:r>
              <a:rPr lang="fr-FR" sz="2400" dirty="0">
                <a:solidFill>
                  <a:srgbClr val="FF0000"/>
                </a:solidFill>
                <a:latin typeface="Arial" panose="020B0604020202020204" pitchFamily="34" charset="0"/>
                <a:cs typeface="Arial" panose="020B0604020202020204" pitchFamily="34" charset="0"/>
              </a:rPr>
              <a:t> </a:t>
            </a:r>
            <a:r>
              <a:rPr lang="fr-FR" sz="2400" dirty="0" smtClean="0">
                <a:solidFill>
                  <a:srgbClr val="FF0000"/>
                </a:solidFill>
                <a:latin typeface="Arial" panose="020B0604020202020204" pitchFamily="34" charset="0"/>
                <a:cs typeface="Arial" panose="020B0604020202020204" pitchFamily="34" charset="0"/>
              </a:rPr>
              <a:t>pH </a:t>
            </a:r>
            <a:r>
              <a:rPr lang="vi-VN" sz="2400" dirty="0" smtClean="0">
                <a:solidFill>
                  <a:srgbClr val="FF0000"/>
                </a:solidFill>
                <a:latin typeface="Arial" panose="020B0604020202020204" pitchFamily="34" charset="0"/>
                <a:cs typeface="Arial" panose="020B0604020202020204" pitchFamily="34" charset="0"/>
              </a:rPr>
              <a:t>của </a:t>
            </a:r>
            <a:r>
              <a:rPr lang="en-US" sz="2400" dirty="0" err="1" smtClean="0">
                <a:solidFill>
                  <a:srgbClr val="FF0000"/>
                </a:solidFill>
                <a:latin typeface="Arial" panose="020B0604020202020204" pitchFamily="34" charset="0"/>
                <a:cs typeface="Arial" panose="020B0604020202020204" pitchFamily="34" charset="0"/>
              </a:rPr>
              <a:t>bazơ</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yếu</a:t>
            </a:r>
            <a:r>
              <a:rPr lang="en-US" sz="2400" dirty="0" smtClean="0">
                <a:solidFill>
                  <a:srgbClr val="FF0000"/>
                </a:solidFill>
                <a:latin typeface="Arial" panose="020B0604020202020204" pitchFamily="34" charset="0"/>
                <a:cs typeface="Arial" panose="020B0604020202020204" pitchFamily="34" charset="0"/>
              </a:rPr>
              <a:t>.</a:t>
            </a:r>
            <a:endParaRPr lang="fr-FR"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251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28600" y="1600200"/>
            <a:ext cx="8915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en-US" sz="2000" b="1" i="1" dirty="0" smtClean="0">
                <a:latin typeface="Arial" pitchFamily="34" charset="0"/>
                <a:cs typeface="Arial" pitchFamily="34" charset="0"/>
              </a:rPr>
              <a:t>3.3.1. </a:t>
            </a:r>
            <a:r>
              <a:rPr lang="en-US" sz="2000" b="1" i="1" dirty="0" err="1" smtClean="0">
                <a:latin typeface="Arial" pitchFamily="34" charset="0"/>
                <a:cs typeface="Arial" pitchFamily="34" charset="0"/>
              </a:rPr>
              <a:t>Các</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thuyết</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về</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chỉ</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thị</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axit-bazơ</a:t>
            </a:r>
            <a:r>
              <a:rPr lang="en-US" sz="2000" b="1" i="1" dirty="0" smtClean="0">
                <a:latin typeface="Arial" pitchFamily="34" charset="0"/>
                <a:cs typeface="Arial" pitchFamily="34" charset="0"/>
              </a:rPr>
              <a:t> </a:t>
            </a:r>
          </a:p>
          <a:p>
            <a:pPr marL="342900" indent="-342900" algn="just">
              <a:lnSpc>
                <a:spcPct val="120000"/>
              </a:lnSpc>
              <a:buFont typeface="Wingdings" pitchFamily="2" charset="2"/>
              <a:buChar char="Ø"/>
              <a:defRPr/>
            </a:pPr>
            <a:r>
              <a:rPr lang="en-US" sz="2000" i="1" dirty="0" err="1" smtClean="0">
                <a:latin typeface="Arial" pitchFamily="34" charset="0"/>
                <a:cs typeface="Arial" pitchFamily="34" charset="0"/>
              </a:rPr>
              <a:t>Thuyết</a:t>
            </a:r>
            <a:r>
              <a:rPr lang="en-US" sz="2000" i="1" dirty="0" smtClean="0">
                <a:latin typeface="Arial" pitchFamily="34" charset="0"/>
                <a:cs typeface="Arial" pitchFamily="34" charset="0"/>
              </a:rPr>
              <a:t> ion</a:t>
            </a:r>
            <a:r>
              <a:rPr lang="en-US" sz="2000" dirty="0" smtClean="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bazơ</a:t>
            </a:r>
            <a:r>
              <a:rPr lang="en-US" sz="2000" dirty="0">
                <a:latin typeface="Arial" pitchFamily="34" charset="0"/>
                <a:cs typeface="Arial" pitchFamily="34" charset="0"/>
              </a:rPr>
              <a:t> </a:t>
            </a:r>
            <a:r>
              <a:rPr lang="en-US" sz="2000" dirty="0" err="1">
                <a:latin typeface="Arial" pitchFamily="34" charset="0"/>
                <a:cs typeface="Arial" pitchFamily="34" charset="0"/>
              </a:rPr>
              <a:t>hữu</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ly</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tử</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ion</a:t>
            </a:r>
            <a:r>
              <a:rPr lang="en-US" sz="2000" dirty="0" smtClean="0">
                <a:latin typeface="Arial" pitchFamily="34" charset="0"/>
                <a:cs typeface="Arial" pitchFamily="34" charset="0"/>
              </a:rPr>
              <a:t>.</a:t>
            </a:r>
          </a:p>
          <a:p>
            <a:pPr algn="just">
              <a:lnSpc>
                <a:spcPct val="120000"/>
              </a:lnSpc>
              <a:defRPr/>
            </a:pPr>
            <a:r>
              <a:rPr lang="fr-FR" sz="2000" dirty="0" err="1">
                <a:latin typeface="Arial" pitchFamily="34" charset="0"/>
                <a:cs typeface="Arial" pitchFamily="34" charset="0"/>
              </a:rPr>
              <a:t>Kí</a:t>
            </a:r>
            <a:r>
              <a:rPr lang="fr-FR" sz="2000" dirty="0">
                <a:latin typeface="Arial" pitchFamily="34" charset="0"/>
                <a:cs typeface="Arial" pitchFamily="34" charset="0"/>
              </a:rPr>
              <a:t> </a:t>
            </a:r>
            <a:r>
              <a:rPr lang="fr-FR" sz="2000" dirty="0" err="1">
                <a:latin typeface="Arial" pitchFamily="34" charset="0"/>
                <a:cs typeface="Arial" pitchFamily="34" charset="0"/>
              </a:rPr>
              <a:t>hiệu</a:t>
            </a:r>
            <a:r>
              <a:rPr lang="fr-FR" sz="2000" dirty="0">
                <a:latin typeface="Arial" pitchFamily="34" charset="0"/>
                <a:cs typeface="Arial" pitchFamily="34" charset="0"/>
              </a:rPr>
              <a:t>: </a:t>
            </a:r>
            <a:r>
              <a:rPr lang="fr-FR" sz="2000" dirty="0" err="1">
                <a:latin typeface="Arial" pitchFamily="34" charset="0"/>
                <a:cs typeface="Arial" pitchFamily="34" charset="0"/>
              </a:rPr>
              <a:t>Axit</a:t>
            </a:r>
            <a:r>
              <a:rPr lang="fr-FR" sz="2000" dirty="0">
                <a:latin typeface="Arial" pitchFamily="34" charset="0"/>
                <a:cs typeface="Arial" pitchFamily="34" charset="0"/>
              </a:rPr>
              <a:t> là </a:t>
            </a:r>
            <a:r>
              <a:rPr lang="fr-FR" sz="2000" dirty="0" err="1">
                <a:latin typeface="Arial" pitchFamily="34" charset="0"/>
                <a:cs typeface="Arial" pitchFamily="34" charset="0"/>
              </a:rPr>
              <a:t>HInd</a:t>
            </a:r>
            <a:r>
              <a:rPr lang="fr-FR" sz="2000" dirty="0">
                <a:latin typeface="Arial" pitchFamily="34" charset="0"/>
                <a:cs typeface="Arial" pitchFamily="34" charset="0"/>
              </a:rPr>
              <a:t>;		</a:t>
            </a:r>
            <a:r>
              <a:rPr lang="fr-FR" sz="2000" dirty="0" err="1">
                <a:latin typeface="Arial" pitchFamily="34" charset="0"/>
                <a:cs typeface="Arial" pitchFamily="34" charset="0"/>
              </a:rPr>
              <a:t>Bazơ</a:t>
            </a:r>
            <a:r>
              <a:rPr lang="fr-FR" sz="2000" dirty="0">
                <a:latin typeface="Arial" pitchFamily="34" charset="0"/>
                <a:cs typeface="Arial" pitchFamily="34" charset="0"/>
              </a:rPr>
              <a:t> là </a:t>
            </a:r>
            <a:r>
              <a:rPr lang="fr-FR" sz="2000" dirty="0" err="1">
                <a:latin typeface="Arial" pitchFamily="34" charset="0"/>
                <a:cs typeface="Arial" pitchFamily="34" charset="0"/>
              </a:rPr>
              <a:t>IndOH</a:t>
            </a:r>
            <a:r>
              <a:rPr lang="fr-FR" sz="2000" dirty="0">
                <a:latin typeface="Arial" pitchFamily="34" charset="0"/>
                <a:cs typeface="Arial" pitchFamily="34" charset="0"/>
              </a:rPr>
              <a:t>.</a:t>
            </a:r>
            <a:endParaRPr lang="en-US" sz="2000" dirty="0">
              <a:latin typeface="Arial" pitchFamily="34" charset="0"/>
              <a:cs typeface="Arial" pitchFamily="34" charset="0"/>
            </a:endParaRPr>
          </a:p>
          <a:p>
            <a:pPr>
              <a:lnSpc>
                <a:spcPct val="120000"/>
              </a:lnSpc>
            </a:pPr>
            <a:r>
              <a:rPr lang="en-US" sz="2000" dirty="0" err="1">
                <a:latin typeface="Arial" pitchFamily="34" charset="0"/>
                <a:cs typeface="Arial" pitchFamily="34" charset="0"/>
              </a:rPr>
              <a:t>HInd</a:t>
            </a:r>
            <a:r>
              <a:rPr lang="en-US" sz="2000" dirty="0">
                <a:latin typeface="Arial" pitchFamily="34" charset="0"/>
                <a:cs typeface="Arial" pitchFamily="34" charset="0"/>
              </a:rPr>
              <a:t> </a:t>
            </a:r>
            <a:r>
              <a:rPr lang="en-US" sz="2000" dirty="0" smtClean="0">
                <a:latin typeface="Arial" pitchFamily="34" charset="0"/>
                <a:cs typeface="Arial" pitchFamily="34" charset="0"/>
                <a:sym typeface="Symbol"/>
              </a:rPr>
              <a:t></a:t>
            </a:r>
            <a:r>
              <a:rPr lang="en-US" sz="2000" dirty="0" smtClean="0">
                <a:latin typeface="Arial" pitchFamily="34" charset="0"/>
                <a:cs typeface="Arial" pitchFamily="34" charset="0"/>
              </a:rPr>
              <a:t> </a:t>
            </a:r>
            <a:r>
              <a:rPr lang="en-US" sz="2000" dirty="0">
                <a:latin typeface="Arial" pitchFamily="34" charset="0"/>
                <a:cs typeface="Arial" pitchFamily="34" charset="0"/>
              </a:rPr>
              <a:t>H</a:t>
            </a:r>
            <a:r>
              <a:rPr lang="en-US" sz="2000" baseline="30000" dirty="0">
                <a:latin typeface="Arial" pitchFamily="34" charset="0"/>
                <a:cs typeface="Arial" pitchFamily="34" charset="0"/>
              </a:rPr>
              <a:t>+</a:t>
            </a:r>
            <a:r>
              <a:rPr lang="en-US" sz="2000" dirty="0">
                <a:latin typeface="Arial" pitchFamily="34" charset="0"/>
                <a:cs typeface="Arial" pitchFamily="34" charset="0"/>
              </a:rPr>
              <a:t> + </a:t>
            </a:r>
            <a:r>
              <a:rPr lang="en-US" sz="2000" dirty="0" err="1">
                <a:latin typeface="Arial" pitchFamily="34" charset="0"/>
                <a:cs typeface="Arial" pitchFamily="34" charset="0"/>
              </a:rPr>
              <a:t>Ind</a:t>
            </a:r>
            <a:r>
              <a:rPr lang="en-US" sz="2000" baseline="30000" dirty="0">
                <a:latin typeface="Arial" pitchFamily="34" charset="0"/>
                <a:cs typeface="Arial" pitchFamily="34" charset="0"/>
              </a:rPr>
              <a:t>-		</a:t>
            </a:r>
            <a:r>
              <a:rPr lang="en-US" sz="2000" dirty="0" err="1" smtClean="0">
                <a:latin typeface="Arial" pitchFamily="34" charset="0"/>
                <a:cs typeface="Arial" pitchFamily="34" charset="0"/>
              </a:rPr>
              <a:t>IndOH</a:t>
            </a:r>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Symbol"/>
              </a:rPr>
              <a:t></a:t>
            </a:r>
            <a:r>
              <a:rPr lang="en-US" sz="2000" dirty="0" smtClean="0">
                <a:latin typeface="Arial" pitchFamily="34" charset="0"/>
                <a:cs typeface="Arial" pitchFamily="34" charset="0"/>
              </a:rPr>
              <a:t> </a:t>
            </a:r>
            <a:r>
              <a:rPr lang="en-US" sz="2000" dirty="0">
                <a:latin typeface="Arial" pitchFamily="34" charset="0"/>
                <a:cs typeface="Arial" pitchFamily="34" charset="0"/>
              </a:rPr>
              <a:t>OH</a:t>
            </a:r>
            <a:r>
              <a:rPr lang="en-US" sz="2000" baseline="30000" dirty="0">
                <a:latin typeface="Arial" pitchFamily="34" charset="0"/>
                <a:cs typeface="Arial" pitchFamily="34" charset="0"/>
              </a:rPr>
              <a:t>-</a:t>
            </a:r>
            <a:r>
              <a:rPr lang="en-US" sz="2000" dirty="0">
                <a:latin typeface="Arial" pitchFamily="34" charset="0"/>
                <a:cs typeface="Arial" pitchFamily="34" charset="0"/>
              </a:rPr>
              <a:t> + </a:t>
            </a:r>
            <a:r>
              <a:rPr lang="en-US" sz="2000" dirty="0" err="1">
                <a:latin typeface="Arial" pitchFamily="34" charset="0"/>
                <a:cs typeface="Arial" pitchFamily="34" charset="0"/>
              </a:rPr>
              <a:t>Ind</a:t>
            </a:r>
            <a:r>
              <a:rPr lang="en-US" sz="2000" baseline="30000" dirty="0">
                <a:latin typeface="Arial" pitchFamily="34" charset="0"/>
                <a:cs typeface="Arial" pitchFamily="34" charset="0"/>
              </a:rPr>
              <a:t>+</a:t>
            </a:r>
            <a:endParaRPr lang="en-US" sz="2000" dirty="0">
              <a:latin typeface="Arial" pitchFamily="34" charset="0"/>
              <a:cs typeface="Arial" pitchFamily="34" charset="0"/>
            </a:endParaRPr>
          </a:p>
          <a:p>
            <a:pPr>
              <a:lnSpc>
                <a:spcPct val="120000"/>
              </a:lnSpc>
            </a:pP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HInd</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Ind</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ngược</a:t>
            </a:r>
            <a:r>
              <a:rPr lang="en-US" sz="2000" dirty="0">
                <a:latin typeface="Arial" pitchFamily="34" charset="0"/>
                <a:cs typeface="Arial" pitchFamily="34" charset="0"/>
              </a:rPr>
              <a:t>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IndOH</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Ind</a:t>
            </a:r>
            <a:r>
              <a:rPr lang="en-US" sz="2000" baseline="30000" dirty="0">
                <a:latin typeface="Arial" pitchFamily="34" charset="0"/>
                <a:cs typeface="Arial" pitchFamily="34" charset="0"/>
              </a:rPr>
              <a:t>+</a:t>
            </a:r>
            <a:r>
              <a:rPr lang="en-US" sz="2000" dirty="0">
                <a:latin typeface="Arial" pitchFamily="34" charset="0"/>
                <a:cs typeface="Arial" pitchFamily="34" charset="0"/>
              </a:rPr>
              <a:t>.</a:t>
            </a:r>
          </a:p>
          <a:p>
            <a:pPr>
              <a:lnSpc>
                <a:spcPct val="120000"/>
              </a:lnSpc>
            </a:pPr>
            <a:r>
              <a:rPr lang="en-US" sz="2000" dirty="0" err="1">
                <a:latin typeface="Arial" pitchFamily="34" charset="0"/>
                <a:cs typeface="Arial" pitchFamily="34" charset="0"/>
              </a:rPr>
              <a:t>Có</a:t>
            </a:r>
            <a:r>
              <a:rPr lang="en-US" sz="2000" dirty="0">
                <a:latin typeface="Arial" pitchFamily="34" charset="0"/>
                <a:cs typeface="Arial" pitchFamily="34" charset="0"/>
              </a:rPr>
              <a:t> 2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1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phenolphtalein</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2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metyl</a:t>
            </a:r>
            <a:r>
              <a:rPr lang="en-US" sz="2000" dirty="0">
                <a:latin typeface="Arial" pitchFamily="34" charset="0"/>
                <a:cs typeface="Arial" pitchFamily="34" charset="0"/>
              </a:rPr>
              <a:t> da cam, </a:t>
            </a:r>
            <a:r>
              <a:rPr lang="en-US" sz="2000" dirty="0" err="1">
                <a:latin typeface="Arial" pitchFamily="34" charset="0"/>
                <a:cs typeface="Arial" pitchFamily="34" charset="0"/>
              </a:rPr>
              <a:t>quỳ</a:t>
            </a:r>
            <a:r>
              <a:rPr lang="en-US" sz="2000" dirty="0">
                <a:latin typeface="Arial" pitchFamily="34" charset="0"/>
                <a:cs typeface="Arial" pitchFamily="34" charset="0"/>
              </a:rPr>
              <a:t> </a:t>
            </a:r>
            <a:r>
              <a:rPr lang="en-US" sz="2000" dirty="0" err="1">
                <a:latin typeface="Arial" pitchFamily="34" charset="0"/>
                <a:cs typeface="Arial" pitchFamily="34" charset="0"/>
              </a:rPr>
              <a:t>tím</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34822" name="Rectangle 2"/>
          <p:cNvSpPr>
            <a:spLocks noGrp="1" noChangeArrowheads="1"/>
          </p:cNvSpPr>
          <p:nvPr>
            <p:ph type="title"/>
          </p:nvPr>
        </p:nvSpPr>
        <p:spPr>
          <a:xfrm>
            <a:off x="266700" y="1260475"/>
            <a:ext cx="8572500" cy="415925"/>
          </a:xfrm>
        </p:spPr>
        <p:txBody>
          <a:bodyPr/>
          <a:lstStyle/>
          <a:p>
            <a:pPr marL="747713" indent="-747713" algn="just" eaLnBrk="1" hangingPunct="1"/>
            <a:r>
              <a:rPr lang="en-US" altLang="ko-KR" sz="2200" b="1" dirty="0" smtClean="0">
                <a:solidFill>
                  <a:srgbClr val="000000"/>
                </a:solidFill>
                <a:ea typeface="굴림" pitchFamily="34" charset="-127"/>
              </a:rPr>
              <a:t>3.3. </a:t>
            </a:r>
            <a:r>
              <a:rPr lang="en-US" altLang="ko-KR" sz="2200" b="1" dirty="0" err="1" smtClean="0">
                <a:solidFill>
                  <a:srgbClr val="000000"/>
                </a:solidFill>
                <a:ea typeface="굴림" pitchFamily="34" charset="-127"/>
              </a:rPr>
              <a:t>Chỉ</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thị</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chuẩn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độ</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axit-bazơ</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1694932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28600" y="1219200"/>
            <a:ext cx="8915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en-US" sz="2000" b="1" i="1" dirty="0" smtClean="0">
                <a:latin typeface="Arial" pitchFamily="34" charset="0"/>
                <a:cs typeface="Arial" pitchFamily="34" charset="0"/>
              </a:rPr>
              <a:t>3.3.1. </a:t>
            </a:r>
            <a:r>
              <a:rPr lang="en-US" sz="2000" b="1" i="1" dirty="0" err="1" smtClean="0">
                <a:latin typeface="Arial" pitchFamily="34" charset="0"/>
                <a:cs typeface="Arial" pitchFamily="34" charset="0"/>
              </a:rPr>
              <a:t>Các</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thuyết</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về</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chỉ</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thị</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axit-bazơ</a:t>
            </a:r>
            <a:r>
              <a:rPr lang="en-US" sz="2000" b="1" i="1" dirty="0" smtClean="0">
                <a:latin typeface="Arial" pitchFamily="34" charset="0"/>
                <a:cs typeface="Arial" pitchFamily="34" charset="0"/>
              </a:rPr>
              <a:t> </a:t>
            </a:r>
          </a:p>
          <a:p>
            <a:pPr marL="342900" lvl="2" indent="-342900" algn="just">
              <a:lnSpc>
                <a:spcPct val="120000"/>
              </a:lnSpc>
              <a:buFont typeface="Wingdings" pitchFamily="2" charset="2"/>
              <a:buChar char="Ø"/>
              <a:defRPr/>
            </a:pPr>
            <a:r>
              <a:rPr lang="en-US" sz="2000" b="1" i="1" dirty="0" err="1">
                <a:latin typeface="Arial" pitchFamily="34" charset="0"/>
                <a:cs typeface="Arial" pitchFamily="34" charset="0"/>
              </a:rPr>
              <a:t>Thuyết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nhóm</a:t>
            </a:r>
            <a:r>
              <a:rPr lang="en-US" sz="2000" b="1" i="1" dirty="0">
                <a:latin typeface="Arial" pitchFamily="34" charset="0"/>
                <a:cs typeface="Arial" pitchFamily="34" charset="0"/>
              </a:rPr>
              <a:t> </a:t>
            </a:r>
            <a:r>
              <a:rPr lang="en-US" sz="2000" b="1" i="1" dirty="0" err="1">
                <a:latin typeface="Arial" pitchFamily="34" charset="0"/>
                <a:cs typeface="Arial" pitchFamily="34" charset="0"/>
              </a:rPr>
              <a:t>sinh</a:t>
            </a:r>
            <a:r>
              <a:rPr lang="en-US" sz="2000" b="1" i="1" dirty="0">
                <a:latin typeface="Arial" pitchFamily="34" charset="0"/>
                <a:cs typeface="Arial" pitchFamily="34" charset="0"/>
              </a:rPr>
              <a:t> </a:t>
            </a:r>
            <a:r>
              <a:rPr lang="en-US" sz="2000" b="1" i="1" dirty="0" err="1" smtClean="0">
                <a:latin typeface="Arial" pitchFamily="34" charset="0"/>
                <a:cs typeface="Arial" pitchFamily="34" charset="0"/>
              </a:rPr>
              <a:t>màu</a:t>
            </a:r>
            <a:r>
              <a:rPr lang="en-US" sz="2000" b="1" i="1" dirty="0" smtClean="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 </a:t>
            </a:r>
            <a:r>
              <a:rPr lang="en-US" sz="2000" dirty="0" err="1">
                <a:latin typeface="Arial" pitchFamily="34" charset="0"/>
                <a:cs typeface="Arial" pitchFamily="34" charset="0"/>
              </a:rPr>
              <a:t>bazơ</a:t>
            </a:r>
            <a:r>
              <a:rPr lang="en-US" sz="2000" dirty="0">
                <a:latin typeface="Arial" pitchFamily="34" charset="0"/>
                <a:cs typeface="Arial" pitchFamily="34" charset="0"/>
              </a:rPr>
              <a:t> </a:t>
            </a:r>
            <a:r>
              <a:rPr lang="en-US" sz="2000" dirty="0" err="1">
                <a:latin typeface="Arial" pitchFamily="34" charset="0"/>
                <a:cs typeface="Arial" pitchFamily="34" charset="0"/>
              </a:rPr>
              <a:t>cũng</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bazơ</a:t>
            </a:r>
            <a:r>
              <a:rPr lang="en-US" sz="2000" dirty="0">
                <a:latin typeface="Arial" pitchFamily="34" charset="0"/>
                <a:cs typeface="Arial" pitchFamily="34" charset="0"/>
              </a:rPr>
              <a:t> </a:t>
            </a:r>
            <a:r>
              <a:rPr lang="en-US" sz="2000" dirty="0" err="1">
                <a:latin typeface="Arial" pitchFamily="34" charset="0"/>
                <a:cs typeface="Arial" pitchFamily="34" charset="0"/>
              </a:rPr>
              <a:t>hữu</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smtClean="0">
                <a:latin typeface="Arial" pitchFamily="34" charset="0"/>
                <a:cs typeface="Arial" pitchFamily="34" charset="0"/>
              </a:rPr>
              <a:t>yếu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a:latin typeface="Arial" pitchFamily="34" charset="0"/>
                <a:cs typeface="Arial" pitchFamily="34" charset="0"/>
              </a:rPr>
              <a:t>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chúng</a:t>
            </a:r>
            <a:r>
              <a:rPr lang="en-US" sz="2000" dirty="0">
                <a:latin typeface="Arial" pitchFamily="34" charset="0"/>
                <a:cs typeface="Arial" pitchFamily="34" charset="0"/>
              </a:rPr>
              <a:t> </a:t>
            </a:r>
            <a:r>
              <a:rPr lang="en-US" sz="2000" dirty="0" err="1">
                <a:latin typeface="Arial" pitchFamily="34" charset="0"/>
                <a:cs typeface="Arial" pitchFamily="34" charset="0"/>
              </a:rPr>
              <a:t>tồn</a:t>
            </a:r>
            <a:r>
              <a:rPr lang="en-US" sz="2000" dirty="0">
                <a:latin typeface="Arial" pitchFamily="34" charset="0"/>
                <a:cs typeface="Arial" pitchFamily="34" charset="0"/>
              </a:rPr>
              <a:t> </a:t>
            </a:r>
            <a:r>
              <a:rPr lang="en-US" sz="2000" dirty="0" err="1">
                <a:latin typeface="Arial" pitchFamily="34" charset="0"/>
                <a:cs typeface="Arial" pitchFamily="34" charset="0"/>
              </a:rPr>
              <a:t>tại</a:t>
            </a:r>
            <a:r>
              <a:rPr lang="en-US" sz="2000" dirty="0">
                <a:latin typeface="Arial" pitchFamily="34" charset="0"/>
                <a:cs typeface="Arial" pitchFamily="34" charset="0"/>
              </a:rPr>
              <a:t> ở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đồng</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tử</a:t>
            </a:r>
            <a:r>
              <a:rPr lang="en-US" sz="2000" dirty="0">
                <a:latin typeface="Arial" pitchFamily="34" charset="0"/>
                <a:cs typeface="Arial" pitchFamily="34" charset="0"/>
              </a:rPr>
              <a:t>, </a:t>
            </a:r>
            <a:r>
              <a:rPr lang="en-US" sz="2000" dirty="0" err="1">
                <a:latin typeface="Arial" pitchFamily="34" charset="0"/>
                <a:cs typeface="Arial" pitchFamily="34" charset="0"/>
              </a:rPr>
              <a:t>chúng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biến</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tương</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lẫn</a:t>
            </a:r>
            <a:r>
              <a:rPr lang="en-US" sz="2000" dirty="0">
                <a:latin typeface="Arial" pitchFamily="34" charset="0"/>
                <a:cs typeface="Arial" pitchFamily="34" charset="0"/>
              </a:rPr>
              <a:t> </a:t>
            </a:r>
            <a:r>
              <a:rPr lang="en-US" sz="2000" dirty="0" err="1">
                <a:latin typeface="Arial" pitchFamily="34" charset="0"/>
                <a:cs typeface="Arial" pitchFamily="34" charset="0"/>
              </a:rPr>
              <a:t>nhau</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xuất</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nhóm</a:t>
            </a:r>
            <a:r>
              <a:rPr lang="en-US" sz="2000" dirty="0">
                <a:latin typeface="Arial" pitchFamily="34" charset="0"/>
                <a:cs typeface="Arial" pitchFamily="34" charset="0"/>
              </a:rPr>
              <a:t> </a:t>
            </a:r>
            <a:r>
              <a:rPr lang="en-US" sz="2000" dirty="0" err="1">
                <a:latin typeface="Arial" pitchFamily="34" charset="0"/>
                <a:cs typeface="Arial" pitchFamily="34" charset="0"/>
              </a:rPr>
              <a:t>mang</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nhóm</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nối</a:t>
            </a:r>
            <a:r>
              <a:rPr lang="en-US" sz="2000" dirty="0">
                <a:latin typeface="Arial" pitchFamily="34" charset="0"/>
                <a:cs typeface="Arial" pitchFamily="34" charset="0"/>
              </a:rPr>
              <a:t> </a:t>
            </a:r>
            <a:r>
              <a:rPr lang="en-US" sz="2000" dirty="0" err="1">
                <a:latin typeface="Arial" pitchFamily="34" charset="0"/>
                <a:cs typeface="Arial" pitchFamily="34" charset="0"/>
              </a:rPr>
              <a:t>đôi</a:t>
            </a:r>
            <a:r>
              <a:rPr lang="en-US" sz="2000" dirty="0" smtClean="0">
                <a:latin typeface="Arial" pitchFamily="34" charset="0"/>
                <a:cs typeface="Arial" pitchFamily="34" charset="0"/>
              </a:rPr>
              <a:t>.</a:t>
            </a:r>
          </a:p>
          <a:p>
            <a:pPr algn="just">
              <a:lnSpc>
                <a:spcPct val="120000"/>
              </a:lnSpc>
            </a:pPr>
            <a:r>
              <a:rPr lang="en-US" sz="2000" dirty="0" err="1">
                <a:latin typeface="Arial" pitchFamily="34" charset="0"/>
                <a:cs typeface="Arial" pitchFamily="34" charset="0"/>
              </a:rPr>
              <a:t>Ví</a:t>
            </a:r>
            <a:r>
              <a:rPr lang="en-US" sz="2000" dirty="0">
                <a:latin typeface="Arial" pitchFamily="34" charset="0"/>
                <a:cs typeface="Arial" pitchFamily="34" charset="0"/>
              </a:rPr>
              <a:t> </a:t>
            </a:r>
            <a:r>
              <a:rPr lang="en-US" sz="2000" dirty="0" err="1" smtClean="0">
                <a:latin typeface="Arial" pitchFamily="34" charset="0"/>
                <a:cs typeface="Arial" pitchFamily="34" charset="0"/>
              </a:rPr>
              <a:t>dụ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Nhóm</a:t>
            </a:r>
            <a:r>
              <a:rPr lang="en-US" sz="2000" dirty="0" smtClean="0">
                <a:latin typeface="Arial" pitchFamily="34" charset="0"/>
                <a:cs typeface="Arial" pitchFamily="34" charset="0"/>
              </a:rPr>
              <a:t> </a:t>
            </a:r>
            <a:r>
              <a:rPr lang="en-US" sz="2000" dirty="0" err="1">
                <a:latin typeface="Arial" pitchFamily="34" charset="0"/>
                <a:cs typeface="Arial" pitchFamily="34" charset="0"/>
              </a:rPr>
              <a:t>azô</a:t>
            </a:r>
            <a:r>
              <a:rPr lang="en-US" sz="2000" dirty="0">
                <a:latin typeface="Arial" pitchFamily="34" charset="0"/>
                <a:cs typeface="Arial" pitchFamily="34" charset="0"/>
              </a:rPr>
              <a:t>:	- N=N- + H+ </a:t>
            </a:r>
            <a:r>
              <a:rPr lang="en-US" sz="2000" dirty="0" smtClean="0">
                <a:latin typeface="Times New Roman"/>
                <a:cs typeface="Times New Roman"/>
              </a:rPr>
              <a:t>→</a:t>
            </a:r>
            <a:r>
              <a:rPr lang="en-US" sz="2000" dirty="0" smtClean="0">
                <a:latin typeface="Arial" pitchFamily="34" charset="0"/>
                <a:cs typeface="Arial" pitchFamily="34" charset="0"/>
              </a:rPr>
              <a:t> </a:t>
            </a:r>
            <a:r>
              <a:rPr lang="en-US" sz="2000" dirty="0">
                <a:latin typeface="Arial" pitchFamily="34" charset="0"/>
                <a:cs typeface="Arial" pitchFamily="34" charset="0"/>
              </a:rPr>
              <a:t>-NH-N=</a:t>
            </a:r>
          </a:p>
          <a:p>
            <a:pPr indent="1081088" algn="just">
              <a:lnSpc>
                <a:spcPct val="120000"/>
              </a:lnSpc>
            </a:pPr>
            <a:r>
              <a:rPr lang="en-US" sz="2000" dirty="0" err="1">
                <a:latin typeface="Arial" pitchFamily="34" charset="0"/>
                <a:cs typeface="Arial" pitchFamily="34" charset="0"/>
              </a:rPr>
              <a:t>Nhóm</a:t>
            </a:r>
            <a:r>
              <a:rPr lang="en-US" sz="2000" dirty="0">
                <a:latin typeface="Arial" pitchFamily="34" charset="0"/>
                <a:cs typeface="Arial" pitchFamily="34" charset="0"/>
              </a:rPr>
              <a:t> nitro:	= </a:t>
            </a:r>
            <a:r>
              <a:rPr lang="en-US" sz="2000" dirty="0" smtClean="0">
                <a:latin typeface="Arial" pitchFamily="34" charset="0"/>
                <a:cs typeface="Arial" pitchFamily="34" charset="0"/>
              </a:rPr>
              <a:t>N- </a:t>
            </a:r>
            <a:r>
              <a:rPr lang="en-US" sz="2000" dirty="0">
                <a:latin typeface="Arial" pitchFamily="34" charset="0"/>
                <a:cs typeface="Arial" pitchFamily="34" charset="0"/>
              </a:rPr>
              <a:t>+ H</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Times New Roman"/>
                <a:cs typeface="Times New Roman"/>
              </a:rPr>
              <a:t>→</a:t>
            </a:r>
            <a:r>
              <a:rPr lang="en-US" sz="2000" dirty="0" smtClean="0">
                <a:latin typeface="Arial" pitchFamily="34" charset="0"/>
                <a:cs typeface="Arial" pitchFamily="34" charset="0"/>
              </a:rPr>
              <a:t> -N-H-</a:t>
            </a:r>
            <a:endParaRPr lang="en-US" sz="2000" dirty="0">
              <a:latin typeface="Arial" pitchFamily="34" charset="0"/>
              <a:cs typeface="Arial" pitchFamily="34" charset="0"/>
            </a:endParaRPr>
          </a:p>
          <a:p>
            <a:pPr algn="just">
              <a:lnSpc>
                <a:spcPct val="120000"/>
              </a:lnSpc>
            </a:pPr>
            <a:r>
              <a:rPr lang="en-US" sz="2000" dirty="0" err="1">
                <a:latin typeface="Arial" pitchFamily="34" charset="0"/>
                <a:cs typeface="Arial" pitchFamily="34" charset="0"/>
              </a:rPr>
              <a:t>Nhóm</a:t>
            </a:r>
            <a:r>
              <a:rPr lang="en-US" sz="2000" dirty="0">
                <a:latin typeface="Arial" pitchFamily="34" charset="0"/>
                <a:cs typeface="Arial" pitchFamily="34" charset="0"/>
              </a:rPr>
              <a:t> </a:t>
            </a:r>
            <a:r>
              <a:rPr lang="en-US" sz="2000" dirty="0" err="1">
                <a:latin typeface="Arial" pitchFamily="34" charset="0"/>
                <a:cs typeface="Arial" pitchFamily="34" charset="0"/>
              </a:rPr>
              <a:t>quinon</a:t>
            </a:r>
            <a:r>
              <a:rPr lang="en-US" sz="2000" dirty="0">
                <a:latin typeface="Arial" pitchFamily="34" charset="0"/>
                <a:cs typeface="Arial" pitchFamily="34" charset="0"/>
              </a:rPr>
              <a:t>:</a:t>
            </a:r>
          </a:p>
          <a:p>
            <a:pPr algn="just">
              <a:lnSpc>
                <a:spcPct val="120000"/>
              </a:lnSpc>
            </a:pP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Quinon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Quinol</a:t>
            </a:r>
            <a:r>
              <a:rPr lang="en-US" sz="2000" dirty="0" smtClean="0">
                <a:latin typeface="Arial" pitchFamily="34" charset="0"/>
                <a:cs typeface="Arial" pitchFamily="34" charset="0"/>
              </a:rPr>
              <a:t> </a:t>
            </a:r>
          </a:p>
          <a:p>
            <a:pPr algn="just">
              <a:lnSpc>
                <a:spcPct val="120000"/>
              </a:lnSpc>
            </a:pPr>
            <a:endParaRPr lang="en-US" sz="2000" dirty="0">
              <a:latin typeface="Arial" pitchFamily="34" charset="0"/>
              <a:cs typeface="Arial" pitchFamily="34" charset="0"/>
            </a:endParaRPr>
          </a:p>
          <a:p>
            <a:pPr algn="just">
              <a:lnSpc>
                <a:spcPct val="120000"/>
              </a:lnSpc>
            </a:pP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tử</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 </a:t>
            </a:r>
            <a:r>
              <a:rPr lang="en-US" sz="2000" dirty="0" err="1">
                <a:latin typeface="Arial" pitchFamily="34" charset="0"/>
                <a:cs typeface="Arial" pitchFamily="34" charset="0"/>
              </a:rPr>
              <a:t>bazơ</a:t>
            </a:r>
            <a:r>
              <a:rPr lang="en-US" sz="2000" dirty="0">
                <a:latin typeface="Arial" pitchFamily="34" charset="0"/>
                <a:cs typeface="Arial" pitchFamily="34" charset="0"/>
              </a:rPr>
              <a:t> </a:t>
            </a:r>
            <a:r>
              <a:rPr lang="en-US" sz="2000" dirty="0" err="1">
                <a:latin typeface="Arial" pitchFamily="34" charset="0"/>
                <a:cs typeface="Arial" pitchFamily="34" charset="0"/>
              </a:rPr>
              <a:t>ngoài</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nhóm</a:t>
            </a:r>
            <a:r>
              <a:rPr lang="en-US" sz="2000" dirty="0">
                <a:latin typeface="Arial" pitchFamily="34" charset="0"/>
                <a:cs typeface="Arial" pitchFamily="34" charset="0"/>
              </a:rPr>
              <a:t> </a:t>
            </a:r>
            <a:r>
              <a:rPr lang="en-US" sz="2000" dirty="0" err="1">
                <a:latin typeface="Arial" pitchFamily="34" charset="0"/>
                <a:cs typeface="Arial" pitchFamily="34" charset="0"/>
              </a:rPr>
              <a:t>sinh</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còn</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nhóm</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sinh</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nhưng</a:t>
            </a:r>
            <a:r>
              <a:rPr lang="en-US" sz="2000" dirty="0">
                <a:latin typeface="Arial" pitchFamily="34" charset="0"/>
                <a:cs typeface="Arial" pitchFamily="34" charset="0"/>
              </a:rPr>
              <a:t>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mặt</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chúng</a:t>
            </a:r>
            <a:r>
              <a:rPr lang="en-US" sz="2000" dirty="0">
                <a:latin typeface="Arial" pitchFamily="34" charset="0"/>
                <a:cs typeface="Arial" pitchFamily="34" charset="0"/>
              </a:rPr>
              <a:t> </a:t>
            </a:r>
            <a:r>
              <a:rPr lang="en-US" sz="2000" dirty="0" err="1">
                <a:latin typeface="Arial" pitchFamily="34" charset="0"/>
                <a:cs typeface="Arial" pitchFamily="34" charset="0"/>
              </a:rPr>
              <a:t>sẽ</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tăng</a:t>
            </a:r>
            <a:r>
              <a:rPr lang="en-US" sz="2000" dirty="0">
                <a:latin typeface="Arial" pitchFamily="34" charset="0"/>
                <a:cs typeface="Arial" pitchFamily="34" charset="0"/>
              </a:rPr>
              <a:t> </a:t>
            </a:r>
            <a:r>
              <a:rPr lang="en-US" sz="2000" dirty="0" err="1">
                <a:latin typeface="Arial" pitchFamily="34" charset="0"/>
                <a:cs typeface="Arial" pitchFamily="34" charset="0"/>
              </a:rPr>
              <a:t>cường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đậm</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thêm</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a:t>
            </a:r>
          </a:p>
          <a:p>
            <a:pPr algn="just">
              <a:lnSpc>
                <a:spcPct val="120000"/>
              </a:lnSpc>
            </a:pPr>
            <a:r>
              <a:rPr lang="en-US" sz="2000" dirty="0" err="1">
                <a:latin typeface="Arial" pitchFamily="34" charset="0"/>
                <a:cs typeface="Arial" pitchFamily="34" charset="0"/>
              </a:rPr>
              <a:t>Ví</a:t>
            </a:r>
            <a:r>
              <a:rPr lang="en-US" sz="2000" dirty="0">
                <a:latin typeface="Arial" pitchFamily="34" charset="0"/>
                <a:cs typeface="Arial" pitchFamily="34" charset="0"/>
              </a:rPr>
              <a:t> </a:t>
            </a:r>
            <a:r>
              <a:rPr lang="en-US" sz="2000" dirty="0" err="1">
                <a:latin typeface="Arial" pitchFamily="34" charset="0"/>
                <a:cs typeface="Arial" pitchFamily="34" charset="0"/>
              </a:rPr>
              <a:t>dụ</a:t>
            </a:r>
            <a:r>
              <a:rPr lang="en-US" sz="2000" dirty="0">
                <a:latin typeface="Arial" pitchFamily="34" charset="0"/>
                <a:cs typeface="Arial" pitchFamily="34" charset="0"/>
              </a:rPr>
              <a:t>: </a:t>
            </a:r>
            <a:r>
              <a:rPr lang="en-US" sz="2000" dirty="0" err="1">
                <a:latin typeface="Arial" pitchFamily="34" charset="0"/>
                <a:cs typeface="Arial" pitchFamily="34" charset="0"/>
              </a:rPr>
              <a:t>nhóm</a:t>
            </a:r>
            <a:r>
              <a:rPr lang="en-US" sz="2000" dirty="0">
                <a:latin typeface="Arial" pitchFamily="34" charset="0"/>
                <a:cs typeface="Arial" pitchFamily="34" charset="0"/>
              </a:rPr>
              <a:t> –OH, -COOH, -NH</a:t>
            </a:r>
            <a:r>
              <a:rPr lang="en-US" sz="2000" baseline="-25000" dirty="0">
                <a:latin typeface="Arial" pitchFamily="34" charset="0"/>
                <a:cs typeface="Arial" pitchFamily="34" charset="0"/>
              </a:rPr>
              <a:t>2</a:t>
            </a:r>
            <a:r>
              <a:rPr lang="en-US" sz="2000" dirty="0">
                <a:latin typeface="Arial" pitchFamily="34" charset="0"/>
                <a:cs typeface="Arial" pitchFamily="34" charset="0"/>
              </a:rPr>
              <a:t>, -NH-…</a:t>
            </a:r>
          </a:p>
          <a:p>
            <a:pPr marL="0" lvl="2" indent="0" algn="just">
              <a:lnSpc>
                <a:spcPct val="120000"/>
              </a:lnSpc>
              <a:defRPr/>
            </a:pPr>
            <a:endParaRPr lang="en-US" sz="2000" dirty="0">
              <a:latin typeface="Arial" pitchFamily="34" charset="0"/>
              <a:cs typeface="Arial" pitchFamily="34" charset="0"/>
            </a:endParaRPr>
          </a:p>
        </p:txBody>
      </p:sp>
      <p:cxnSp>
        <p:nvCxnSpPr>
          <p:cNvPr id="8" name="Straight Connector 7"/>
          <p:cNvCxnSpPr/>
          <p:nvPr/>
        </p:nvCxnSpPr>
        <p:spPr bwMode="auto">
          <a:xfrm>
            <a:off x="4674425" y="3745675"/>
            <a:ext cx="0" cy="116889"/>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524" y="3862564"/>
            <a:ext cx="2057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931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mc:AlternateContent xmlns:mc="http://schemas.openxmlformats.org/markup-compatibility/2006" xmlns:a14="http://schemas.microsoft.com/office/drawing/2010/main">
        <mc:Choice Requires="a14">
          <p:sp>
            <p:nvSpPr>
              <p:cNvPr id="30726" name="TextBox 9"/>
              <p:cNvSpPr txBox="1">
                <a:spLocks noChangeArrowheads="1"/>
              </p:cNvSpPr>
              <p:nvPr/>
            </p:nvSpPr>
            <p:spPr bwMode="auto">
              <a:xfrm>
                <a:off x="228600" y="1219200"/>
                <a:ext cx="8915400" cy="43016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defRPr/>
                </a:pPr>
                <a:r>
                  <a:rPr lang="en-US" sz="2000" b="1" i="1" dirty="0" smtClean="0">
                    <a:latin typeface="Arial" pitchFamily="34" charset="0"/>
                    <a:cs typeface="Arial" pitchFamily="34" charset="0"/>
                  </a:rPr>
                  <a:t>3.3.2. </a:t>
                </a:r>
                <a:r>
                  <a:rPr lang="en-US" sz="2000" b="1" dirty="0" err="1">
                    <a:latin typeface="Arial" pitchFamily="34" charset="0"/>
                    <a:cs typeface="Arial" pitchFamily="34" charset="0"/>
                  </a:rPr>
                  <a:t>Khoảng</a:t>
                </a:r>
                <a:r>
                  <a:rPr lang="en-US" sz="2000" b="1" dirty="0">
                    <a:latin typeface="Arial" pitchFamily="34" charset="0"/>
                    <a:cs typeface="Arial" pitchFamily="34" charset="0"/>
                  </a:rPr>
                  <a:t> </a:t>
                </a:r>
                <a:r>
                  <a:rPr lang="en-US" sz="2000" b="1" dirty="0" err="1" smtClean="0">
                    <a:latin typeface="Arial" pitchFamily="34" charset="0"/>
                    <a:cs typeface="Arial" pitchFamily="34" charset="0"/>
                  </a:rPr>
                  <a:t>đổi</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màu</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chỉ</a:t>
                </a:r>
                <a:r>
                  <a:rPr lang="en-US" sz="2000" b="1" dirty="0">
                    <a:latin typeface="Arial" pitchFamily="34" charset="0"/>
                    <a:cs typeface="Arial" pitchFamily="34" charset="0"/>
                  </a:rPr>
                  <a:t> </a:t>
                </a:r>
                <a:r>
                  <a:rPr lang="en-US" sz="2000" b="1" dirty="0" err="1">
                    <a:latin typeface="Arial" pitchFamily="34" charset="0"/>
                    <a:cs typeface="Arial" pitchFamily="34" charset="0"/>
                  </a:rPr>
                  <a:t>thị</a:t>
                </a:r>
                <a:r>
                  <a:rPr lang="en-US" sz="2000" b="1" dirty="0">
                    <a:latin typeface="Arial" pitchFamily="34" charset="0"/>
                    <a:cs typeface="Arial" pitchFamily="34" charset="0"/>
                  </a:rPr>
                  <a:t> </a:t>
                </a:r>
                <a:r>
                  <a:rPr lang="en-US" sz="2000" b="1" dirty="0" err="1">
                    <a:latin typeface="Arial" pitchFamily="34" charset="0"/>
                    <a:cs typeface="Arial" pitchFamily="34" charset="0"/>
                  </a:rPr>
                  <a:t>axit</a:t>
                </a:r>
                <a:r>
                  <a:rPr lang="en-US" sz="2000" b="1" dirty="0">
                    <a:latin typeface="Arial" pitchFamily="34" charset="0"/>
                    <a:cs typeface="Arial" pitchFamily="34" charset="0"/>
                  </a:rPr>
                  <a:t> – </a:t>
                </a:r>
                <a:r>
                  <a:rPr lang="en-US" sz="2000" b="1" dirty="0" err="1">
                    <a:latin typeface="Arial" pitchFamily="34" charset="0"/>
                    <a:cs typeface="Arial" pitchFamily="34" charset="0"/>
                  </a:rPr>
                  <a:t>bazơ</a:t>
                </a:r>
                <a:r>
                  <a:rPr lang="en-US" sz="2000" b="1"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khoảng</a:t>
                </a:r>
                <a:r>
                  <a:rPr lang="en-US" sz="2000" dirty="0">
                    <a:latin typeface="Arial" pitchFamily="34" charset="0"/>
                    <a:cs typeface="Arial" pitchFamily="34" charset="0"/>
                  </a:rPr>
                  <a:t> pH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smtClean="0">
                    <a:latin typeface="Arial" pitchFamily="34" charset="0"/>
                    <a:cs typeface="Arial" pitchFamily="34" charset="0"/>
                  </a:rPr>
                  <a:t>màu</a:t>
                </a:r>
                <a:endParaRPr lang="en-US" sz="2000" dirty="0" smtClean="0">
                  <a:latin typeface="Arial" pitchFamily="34" charset="0"/>
                  <a:cs typeface="Arial" pitchFamily="34" charset="0"/>
                </a:endParaRPr>
              </a:p>
              <a:p>
                <a:pPr marL="285750" lvl="2" indent="-285750" algn="just">
                  <a:lnSpc>
                    <a:spcPct val="120000"/>
                  </a:lnSpc>
                  <a:buFont typeface="Wingdings" pitchFamily="2" charset="2"/>
                  <a:buChar char="Ø"/>
                </a:pPr>
                <a:r>
                  <a:rPr lang="en-US" sz="2000" b="1" i="1" dirty="0" err="1">
                    <a:latin typeface="Arial" pitchFamily="34" charset="0"/>
                    <a:cs typeface="Arial" pitchFamily="34" charset="0"/>
                  </a:rPr>
                  <a:t>Phương</a:t>
                </a:r>
                <a:r>
                  <a:rPr lang="en-US" sz="2000" b="1" i="1" dirty="0">
                    <a:latin typeface="Arial" pitchFamily="34" charset="0"/>
                    <a:cs typeface="Arial" pitchFamily="34" charset="0"/>
                  </a:rPr>
                  <a:t> </a:t>
                </a:r>
                <a:r>
                  <a:rPr lang="en-US" sz="2000" b="1" i="1" dirty="0" err="1">
                    <a:latin typeface="Arial" pitchFamily="34" charset="0"/>
                    <a:cs typeface="Arial" pitchFamily="34" charset="0"/>
                  </a:rPr>
                  <a:t>trình</a:t>
                </a:r>
                <a:r>
                  <a:rPr lang="en-US" sz="2000" b="1" i="1" dirty="0">
                    <a:latin typeface="Arial" pitchFamily="34" charset="0"/>
                    <a:cs typeface="Arial" pitchFamily="34" charset="0"/>
                  </a:rPr>
                  <a:t> </a:t>
                </a:r>
                <a:r>
                  <a:rPr lang="en-US" sz="2000" b="1" i="1" dirty="0" err="1">
                    <a:latin typeface="Arial" pitchFamily="34" charset="0"/>
                    <a:cs typeface="Arial" pitchFamily="34" charset="0"/>
                  </a:rPr>
                  <a:t>cơ</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chỉ</a:t>
                </a:r>
                <a:r>
                  <a:rPr lang="en-US" sz="2000" b="1" i="1" dirty="0">
                    <a:latin typeface="Arial" pitchFamily="34" charset="0"/>
                    <a:cs typeface="Arial" pitchFamily="34" charset="0"/>
                  </a:rPr>
                  <a:t> </a:t>
                </a:r>
                <a:r>
                  <a:rPr lang="en-US" sz="2000" b="1" i="1" dirty="0" err="1">
                    <a:latin typeface="Arial" pitchFamily="34" charset="0"/>
                    <a:cs typeface="Arial" pitchFamily="34" charset="0"/>
                  </a:rPr>
                  <a:t>thị</a:t>
                </a:r>
                <a:r>
                  <a:rPr lang="en-US" sz="2000" b="1" i="1" dirty="0">
                    <a:latin typeface="Arial" pitchFamily="34" charset="0"/>
                    <a:cs typeface="Arial" pitchFamily="34" charset="0"/>
                  </a:rPr>
                  <a:t> </a:t>
                </a:r>
                <a:r>
                  <a:rPr lang="en-US" sz="2000" b="1" i="1" dirty="0" err="1">
                    <a:latin typeface="Arial" pitchFamily="34" charset="0"/>
                    <a:cs typeface="Arial" pitchFamily="34" charset="0"/>
                  </a:rPr>
                  <a:t>axit</a:t>
                </a:r>
                <a:r>
                  <a:rPr lang="en-US" sz="2000" b="1" i="1" dirty="0">
                    <a:latin typeface="Arial" pitchFamily="34" charset="0"/>
                    <a:cs typeface="Arial" pitchFamily="34" charset="0"/>
                  </a:rPr>
                  <a:t> – </a:t>
                </a:r>
                <a:r>
                  <a:rPr lang="en-US" sz="2000" b="1" i="1" dirty="0" err="1">
                    <a:latin typeface="Arial" pitchFamily="34" charset="0"/>
                    <a:cs typeface="Arial" pitchFamily="34" charset="0"/>
                  </a:rPr>
                  <a:t>bazơ</a:t>
                </a:r>
                <a:endParaRPr lang="en-US" sz="2000" dirty="0">
                  <a:latin typeface="Arial" pitchFamily="34" charset="0"/>
                  <a:cs typeface="Arial" pitchFamily="34" charset="0"/>
                </a:endParaRPr>
              </a:p>
              <a:p>
                <a:pPr algn="just">
                  <a:lnSpc>
                    <a:spcPct val="120000"/>
                  </a:lnSpc>
                </a:pPr>
                <a:r>
                  <a:rPr lang="en-US" sz="2000" dirty="0" err="1">
                    <a:latin typeface="Arial" pitchFamily="34" charset="0"/>
                    <a:cs typeface="Arial" pitchFamily="34" charset="0"/>
                  </a:rPr>
                  <a:t>Giả</a:t>
                </a:r>
                <a:r>
                  <a:rPr lang="en-US" sz="2000" dirty="0">
                    <a:latin typeface="Arial" pitchFamily="34" charset="0"/>
                    <a:cs typeface="Arial" pitchFamily="34" charset="0"/>
                  </a:rPr>
                  <a:t> </a:t>
                </a: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ban </a:t>
                </a:r>
                <a:r>
                  <a:rPr lang="en-US" sz="2000" dirty="0" err="1">
                    <a:latin typeface="Arial" pitchFamily="34" charset="0"/>
                    <a:cs typeface="Arial" pitchFamily="34" charset="0"/>
                  </a:rPr>
                  <a:t>đầu</a:t>
                </a:r>
                <a:r>
                  <a:rPr lang="en-US" sz="2000" dirty="0">
                    <a:latin typeface="Arial" pitchFamily="34" charset="0"/>
                    <a:cs typeface="Arial" pitchFamily="34" charset="0"/>
                  </a:rPr>
                  <a:t> </a:t>
                </a:r>
                <a:r>
                  <a:rPr lang="en-US" sz="2000" dirty="0" err="1" smtClean="0">
                    <a:latin typeface="Arial" pitchFamily="34" charset="0"/>
                    <a:cs typeface="Arial" pitchFamily="34" charset="0"/>
                  </a:rPr>
                  <a:t>HInd</a:t>
                </a:r>
                <a:r>
                  <a:rPr lang="en-US" sz="2000" baseline="30000" dirty="0" err="1" smtClean="0">
                    <a:latin typeface="Arial" pitchFamily="34" charset="0"/>
                    <a:cs typeface="Arial" pitchFamily="34" charset="0"/>
                  </a:rPr>
                  <a:t>o</a:t>
                </a:r>
                <a:endParaRPr lang="en-US" sz="2000" dirty="0">
                  <a:latin typeface="Arial" pitchFamily="34" charset="0"/>
                  <a:cs typeface="Arial" pitchFamily="34" charset="0"/>
                </a:endParaRPr>
              </a:p>
              <a:p>
                <a:pPr algn="ctr">
                  <a:lnSpc>
                    <a:spcPct val="120000"/>
                  </a:lnSpc>
                </a:pPr>
                <a:r>
                  <a:rPr lang="en-US" sz="2000" dirty="0" err="1">
                    <a:latin typeface="Arial" pitchFamily="34" charset="0"/>
                    <a:cs typeface="Arial" pitchFamily="34" charset="0"/>
                  </a:rPr>
                  <a:t>HInd</a:t>
                </a:r>
                <a:r>
                  <a:rPr lang="en-US" sz="2000" baseline="30000" dirty="0" err="1">
                    <a:latin typeface="Arial" pitchFamily="34" charset="0"/>
                    <a:cs typeface="Arial" pitchFamily="34" charset="0"/>
                  </a:rPr>
                  <a:t>o</a:t>
                </a:r>
                <a:r>
                  <a:rPr lang="en-US" sz="2000" dirty="0">
                    <a:latin typeface="Arial" pitchFamily="34" charset="0"/>
                    <a:cs typeface="Arial" pitchFamily="34" charset="0"/>
                  </a:rPr>
                  <a:t>  </a:t>
                </a:r>
                <a14:m>
                  <m:oMath xmlns:m="http://schemas.openxmlformats.org/officeDocument/2006/math">
                    <m:groupChr>
                      <m:groupChrPr>
                        <m:chr m:val="⇔"/>
                        <m:vertJc m:val="bot"/>
                        <m:ctrlPr>
                          <a:rPr lang="en-US" sz="2000" i="1" smtClean="0">
                            <a:latin typeface="Cambria Math"/>
                            <a:cs typeface="Arial" pitchFamily="34" charset="0"/>
                            <a:sym typeface="Symbol"/>
                          </a:rPr>
                        </m:ctrlPr>
                      </m:groupChrPr>
                      <m:e>
                        <m:sSub>
                          <m:sSubPr>
                            <m:ctrlPr>
                              <a:rPr lang="en-US" sz="2000" i="1" smtClean="0">
                                <a:latin typeface="Cambria Math"/>
                                <a:cs typeface="Arial" pitchFamily="34" charset="0"/>
                                <a:sym typeface="Symbol"/>
                              </a:rPr>
                            </m:ctrlPr>
                          </m:sSubPr>
                          <m:e>
                            <m:r>
                              <a:rPr lang="en-US" sz="2000" b="0" i="1" smtClean="0">
                                <a:latin typeface="Cambria Math"/>
                                <a:cs typeface="Arial" pitchFamily="34" charset="0"/>
                                <a:sym typeface="Symbol"/>
                              </a:rPr>
                              <m:t>𝐾</m:t>
                            </m:r>
                          </m:e>
                          <m:sub>
                            <m:r>
                              <a:rPr lang="en-US" sz="2000" b="0" i="1" smtClean="0">
                                <a:latin typeface="Cambria Math"/>
                                <a:cs typeface="Arial" pitchFamily="34" charset="0"/>
                                <a:sym typeface="Symbol"/>
                              </a:rPr>
                              <m:t>h𝑏</m:t>
                            </m:r>
                          </m:sub>
                        </m:sSub>
                      </m:e>
                    </m:groupChr>
                  </m:oMath>
                </a14:m>
                <a:r>
                  <a:rPr lang="en-US" sz="2000" dirty="0" smtClean="0">
                    <a:latin typeface="Arial" pitchFamily="34" charset="0"/>
                    <a:cs typeface="Arial" pitchFamily="34" charset="0"/>
                  </a:rPr>
                  <a:t> </a:t>
                </a:r>
                <a:r>
                  <a:rPr lang="en-US" sz="2000" dirty="0" err="1">
                    <a:latin typeface="Arial" pitchFamily="34" charset="0"/>
                    <a:cs typeface="Arial" pitchFamily="34" charset="0"/>
                  </a:rPr>
                  <a:t>HInd</a:t>
                </a:r>
                <a:r>
                  <a:rPr lang="en-US" sz="2000" dirty="0">
                    <a:latin typeface="Arial" pitchFamily="34" charset="0"/>
                    <a:cs typeface="Arial" pitchFamily="34" charset="0"/>
                  </a:rPr>
                  <a:t> </a:t>
                </a:r>
                <a14:m>
                  <m:oMath xmlns:m="http://schemas.openxmlformats.org/officeDocument/2006/math">
                    <m:groupChr>
                      <m:groupChrPr>
                        <m:chr m:val="⇔"/>
                        <m:vertJc m:val="bot"/>
                        <m:ctrlPr>
                          <a:rPr lang="en-US" sz="2000" i="1" smtClean="0">
                            <a:latin typeface="Cambria Math"/>
                            <a:cs typeface="Arial" pitchFamily="34" charset="0"/>
                          </a:rPr>
                        </m:ctrlPr>
                      </m:groupChrPr>
                      <m:e>
                        <m:sSub>
                          <m:sSubPr>
                            <m:ctrlPr>
                              <a:rPr lang="en-US" sz="2000" i="1" smtClean="0">
                                <a:latin typeface="Cambria Math"/>
                                <a:cs typeface="Arial" pitchFamily="34" charset="0"/>
                              </a:rPr>
                            </m:ctrlPr>
                          </m:sSubPr>
                          <m:e>
                            <m:r>
                              <a:rPr lang="en-US" sz="2000" b="0" i="1" smtClean="0">
                                <a:latin typeface="Cambria Math"/>
                                <a:cs typeface="Arial" pitchFamily="34" charset="0"/>
                              </a:rPr>
                              <m:t>𝐾</m:t>
                            </m:r>
                          </m:e>
                          <m:sub>
                            <m:r>
                              <a:rPr lang="en-US" sz="2000" b="0" i="1" smtClean="0">
                                <a:latin typeface="Cambria Math"/>
                                <a:cs typeface="Arial" pitchFamily="34" charset="0"/>
                              </a:rPr>
                              <m:t>𝑝𝑙</m:t>
                            </m:r>
                          </m:sub>
                        </m:sSub>
                      </m:e>
                    </m:groupChr>
                  </m:oMath>
                </a14:m>
                <a:r>
                  <a:rPr lang="en-US" sz="2000" dirty="0" smtClean="0">
                    <a:latin typeface="Arial" pitchFamily="34" charset="0"/>
                    <a:cs typeface="Arial" pitchFamily="34" charset="0"/>
                  </a:rPr>
                  <a:t> </a:t>
                </a:r>
                <a:r>
                  <a:rPr lang="en-US" sz="2000" dirty="0">
                    <a:latin typeface="Arial" pitchFamily="34" charset="0"/>
                    <a:cs typeface="Arial" pitchFamily="34" charset="0"/>
                  </a:rPr>
                  <a:t>H</a:t>
                </a:r>
                <a:r>
                  <a:rPr lang="en-US" sz="2000" baseline="30000" dirty="0">
                    <a:latin typeface="Arial" pitchFamily="34" charset="0"/>
                    <a:cs typeface="Arial" pitchFamily="34" charset="0"/>
                  </a:rPr>
                  <a:t>+</a:t>
                </a:r>
                <a:r>
                  <a:rPr lang="en-US" sz="2000" dirty="0">
                    <a:latin typeface="Arial" pitchFamily="34" charset="0"/>
                    <a:cs typeface="Arial" pitchFamily="34" charset="0"/>
                  </a:rPr>
                  <a:t> + </a:t>
                </a:r>
                <a:r>
                  <a:rPr lang="en-US" sz="2000" dirty="0" err="1">
                    <a:latin typeface="Arial" pitchFamily="34" charset="0"/>
                    <a:cs typeface="Arial" pitchFamily="34" charset="0"/>
                  </a:rPr>
                  <a:t>Ind</a:t>
                </a:r>
                <a:r>
                  <a:rPr lang="en-US" sz="2000" baseline="30000" dirty="0">
                    <a:latin typeface="Arial" pitchFamily="34" charset="0"/>
                    <a:cs typeface="Arial" pitchFamily="34" charset="0"/>
                  </a:rPr>
                  <a:t>-</a:t>
                </a:r>
                <a:endParaRPr lang="en-US" sz="2000" dirty="0">
                  <a:latin typeface="Arial" pitchFamily="34" charset="0"/>
                  <a:cs typeface="Arial" pitchFamily="34" charset="0"/>
                </a:endParaRPr>
              </a:p>
              <a:p>
                <a:pPr algn="ctr">
                  <a:lnSpc>
                    <a:spcPct val="120000"/>
                  </a:lnSpc>
                </a:pPr>
                <a:r>
                  <a:rPr lang="en-US" sz="2000" dirty="0" err="1" smtClean="0">
                    <a:latin typeface="Arial" pitchFamily="34" charset="0"/>
                    <a:cs typeface="Arial" pitchFamily="34" charset="0"/>
                  </a:rPr>
                  <a:t>K</a:t>
                </a:r>
                <a:r>
                  <a:rPr lang="en-US" sz="2000" baseline="-25000" dirty="0" err="1" smtClean="0">
                    <a:latin typeface="Arial" pitchFamily="34" charset="0"/>
                    <a:cs typeface="Arial" pitchFamily="34" charset="0"/>
                  </a:rPr>
                  <a:t>hb</a:t>
                </a:r>
                <a:r>
                  <a:rPr lang="en-US" sz="2000" dirty="0" smtClean="0">
                    <a:latin typeface="Arial" pitchFamily="34" charset="0"/>
                    <a:cs typeface="Arial" pitchFamily="34" charset="0"/>
                  </a:rPr>
                  <a:t> = </a:t>
                </a:r>
                <a14:m>
                  <m:oMath xmlns:m="http://schemas.openxmlformats.org/officeDocument/2006/math">
                    <m:f>
                      <m:fPr>
                        <m:ctrlPr>
                          <a:rPr lang="en-US" sz="2000" i="1" smtClean="0">
                            <a:latin typeface="Cambria Math"/>
                            <a:cs typeface="Arial" pitchFamily="34" charset="0"/>
                          </a:rPr>
                        </m:ctrlPr>
                      </m:fPr>
                      <m:num>
                        <m:d>
                          <m:dPr>
                            <m:begChr m:val="["/>
                            <m:endChr m:val="]"/>
                            <m:ctrlPr>
                              <a:rPr lang="en-US" sz="2000" b="0" i="1" smtClean="0">
                                <a:latin typeface="Cambria Math"/>
                                <a:cs typeface="Arial" pitchFamily="34" charset="0"/>
                              </a:rPr>
                            </m:ctrlPr>
                          </m:dPr>
                          <m:e>
                            <m:r>
                              <a:rPr lang="en-US" sz="2000" b="0" i="1" smtClean="0">
                                <a:latin typeface="Cambria Math"/>
                                <a:cs typeface="Arial" pitchFamily="34" charset="0"/>
                              </a:rPr>
                              <m:t>𝐻𝐼𝑛𝑑</m:t>
                            </m:r>
                          </m:e>
                        </m:d>
                      </m:num>
                      <m:den>
                        <m:r>
                          <a:rPr lang="en-US" sz="2000" b="0" i="1" smtClean="0">
                            <a:latin typeface="Cambria Math"/>
                            <a:cs typeface="Arial" pitchFamily="34" charset="0"/>
                          </a:rPr>
                          <m:t>[</m:t>
                        </m:r>
                        <m:sSup>
                          <m:sSupPr>
                            <m:ctrlPr>
                              <a:rPr lang="en-US" sz="2000" b="0" i="1" smtClean="0">
                                <a:latin typeface="Cambria Math"/>
                                <a:cs typeface="Arial" pitchFamily="34" charset="0"/>
                              </a:rPr>
                            </m:ctrlPr>
                          </m:sSupPr>
                          <m:e>
                            <m:r>
                              <a:rPr lang="en-US" sz="2000" b="0" i="1" smtClean="0">
                                <a:latin typeface="Cambria Math"/>
                                <a:cs typeface="Arial" pitchFamily="34" charset="0"/>
                              </a:rPr>
                              <m:t>𝐻𝐼𝑛𝑑</m:t>
                            </m:r>
                          </m:e>
                          <m:sup>
                            <m:r>
                              <a:rPr lang="en-US" sz="2000" b="0" i="1" smtClean="0">
                                <a:latin typeface="Cambria Math"/>
                                <a:cs typeface="Arial" pitchFamily="34" charset="0"/>
                              </a:rPr>
                              <m:t>𝑜</m:t>
                            </m:r>
                          </m:sup>
                        </m:sSup>
                        <m:r>
                          <a:rPr lang="en-US" sz="2000" b="0" i="1" smtClean="0">
                            <a:latin typeface="Cambria Math"/>
                            <a:cs typeface="Arial" pitchFamily="34" charset="0"/>
                          </a:rPr>
                          <m:t>]</m:t>
                        </m:r>
                      </m:den>
                    </m:f>
                  </m:oMath>
                </a14:m>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K</a:t>
                </a:r>
                <a:r>
                  <a:rPr lang="en-US" sz="2000" baseline="-25000" dirty="0" err="1" smtClean="0">
                    <a:latin typeface="Arial" pitchFamily="34" charset="0"/>
                    <a:cs typeface="Arial" pitchFamily="34" charset="0"/>
                  </a:rPr>
                  <a:t>pl</a:t>
                </a:r>
                <a:r>
                  <a:rPr lang="en-US" sz="2000" dirty="0" smtClean="0">
                    <a:latin typeface="Arial" pitchFamily="34" charset="0"/>
                    <a:cs typeface="Arial" pitchFamily="34" charset="0"/>
                  </a:rPr>
                  <a:t> = </a:t>
                </a:r>
                <a14:m>
                  <m:oMath xmlns:m="http://schemas.openxmlformats.org/officeDocument/2006/math">
                    <m:f>
                      <m:fPr>
                        <m:ctrlPr>
                          <a:rPr lang="en-US" sz="2000" i="1" smtClean="0">
                            <a:latin typeface="Cambria Math"/>
                            <a:cs typeface="Arial" pitchFamily="34" charset="0"/>
                          </a:rPr>
                        </m:ctrlPr>
                      </m:fPr>
                      <m:num>
                        <m:d>
                          <m:dPr>
                            <m:begChr m:val="["/>
                            <m:endChr m:val="]"/>
                            <m:ctrlPr>
                              <a:rPr lang="en-US" sz="2000" b="0" i="1" smtClean="0">
                                <a:latin typeface="Cambria Math"/>
                                <a:cs typeface="Arial" pitchFamily="34" charset="0"/>
                              </a:rPr>
                            </m:ctrlPr>
                          </m:dPr>
                          <m:e>
                            <m:sSup>
                              <m:sSupPr>
                                <m:ctrlPr>
                                  <a:rPr lang="en-US" sz="2000" b="0" i="1" smtClean="0">
                                    <a:latin typeface="Cambria Math"/>
                                    <a:cs typeface="Arial" pitchFamily="34" charset="0"/>
                                  </a:rPr>
                                </m:ctrlPr>
                              </m:sSupPr>
                              <m:e>
                                <m:r>
                                  <a:rPr lang="en-US" sz="2000" b="0" i="1" smtClean="0">
                                    <a:latin typeface="Cambria Math"/>
                                    <a:cs typeface="Arial" pitchFamily="34" charset="0"/>
                                  </a:rPr>
                                  <m:t>𝐻</m:t>
                                </m:r>
                              </m:e>
                              <m:sup>
                                <m:r>
                                  <a:rPr lang="en-US" sz="2000" b="0" i="1" smtClean="0">
                                    <a:latin typeface="Cambria Math"/>
                                    <a:cs typeface="Arial" pitchFamily="34" charset="0"/>
                                  </a:rPr>
                                  <m:t>+</m:t>
                                </m:r>
                              </m:sup>
                            </m:sSup>
                          </m:e>
                        </m:d>
                        <m:r>
                          <a:rPr lang="en-US" sz="2000" b="0" i="1" smtClean="0">
                            <a:latin typeface="Cambria Math"/>
                            <a:cs typeface="Arial" pitchFamily="34" charset="0"/>
                          </a:rPr>
                          <m:t>. [</m:t>
                        </m:r>
                        <m:sSup>
                          <m:sSupPr>
                            <m:ctrlPr>
                              <a:rPr lang="en-US" sz="2000" b="0" i="1" smtClean="0">
                                <a:latin typeface="Cambria Math"/>
                                <a:cs typeface="Arial" pitchFamily="34" charset="0"/>
                              </a:rPr>
                            </m:ctrlPr>
                          </m:sSupPr>
                          <m:e>
                            <m:r>
                              <a:rPr lang="en-US" sz="2000" b="0" i="1" smtClean="0">
                                <a:latin typeface="Cambria Math"/>
                                <a:cs typeface="Arial" pitchFamily="34" charset="0"/>
                              </a:rPr>
                              <m:t>𝐼𝑛𝑑</m:t>
                            </m:r>
                          </m:e>
                          <m:sup>
                            <m:r>
                              <a:rPr lang="en-US" sz="2000" b="0" i="1" smtClean="0">
                                <a:latin typeface="Cambria Math"/>
                                <a:cs typeface="Arial" pitchFamily="34" charset="0"/>
                              </a:rPr>
                              <m:t>−</m:t>
                            </m:r>
                          </m:sup>
                        </m:sSup>
                        <m:r>
                          <a:rPr lang="en-US" sz="2000" b="0" i="1" smtClean="0">
                            <a:latin typeface="Cambria Math"/>
                            <a:cs typeface="Arial" pitchFamily="34" charset="0"/>
                          </a:rPr>
                          <m:t>]</m:t>
                        </m:r>
                      </m:num>
                      <m:den>
                        <m:d>
                          <m:dPr>
                            <m:begChr m:val="["/>
                            <m:endChr m:val="]"/>
                            <m:ctrlPr>
                              <a:rPr lang="en-US" sz="2000" b="0" i="1" smtClean="0">
                                <a:latin typeface="Cambria Math"/>
                                <a:cs typeface="Arial" pitchFamily="34" charset="0"/>
                              </a:rPr>
                            </m:ctrlPr>
                          </m:dPr>
                          <m:e>
                            <m:r>
                              <a:rPr lang="en-US" sz="2000" b="0" i="1" smtClean="0">
                                <a:latin typeface="Cambria Math"/>
                                <a:cs typeface="Arial" pitchFamily="34" charset="0"/>
                              </a:rPr>
                              <m:t>𝐻𝐼𝑛𝑑</m:t>
                            </m:r>
                          </m:e>
                        </m:d>
                      </m:den>
                    </m:f>
                  </m:oMath>
                </a14:m>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pPr algn="ctr">
                  <a:lnSpc>
                    <a:spcPct val="120000"/>
                  </a:lnSpc>
                </a:pPr>
                <a:r>
                  <a:rPr lang="en-US" sz="2000" dirty="0" err="1" smtClean="0">
                    <a:latin typeface="Arial" pitchFamily="34" charset="0"/>
                    <a:cs typeface="Arial" pitchFamily="34" charset="0"/>
                  </a:rPr>
                  <a:t>K</a:t>
                </a:r>
                <a:r>
                  <a:rPr lang="en-US" sz="2000" baseline="-25000" dirty="0" err="1" smtClean="0">
                    <a:latin typeface="Arial" pitchFamily="34" charset="0"/>
                    <a:cs typeface="Arial" pitchFamily="34" charset="0"/>
                  </a:rPr>
                  <a:t>ct</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K</a:t>
                </a:r>
                <a:r>
                  <a:rPr lang="en-US" sz="2000" baseline="-25000" dirty="0" err="1" smtClean="0">
                    <a:latin typeface="Arial" pitchFamily="34" charset="0"/>
                    <a:cs typeface="Arial" pitchFamily="34" charset="0"/>
                  </a:rPr>
                  <a:t>hb</a:t>
                </a:r>
                <a:r>
                  <a:rPr lang="en-US" sz="2000" dirty="0" err="1" smtClean="0">
                    <a:latin typeface="Arial" pitchFamily="34" charset="0"/>
                    <a:cs typeface="Arial" pitchFamily="34" charset="0"/>
                  </a:rPr>
                  <a:t>.K</a:t>
                </a:r>
                <a:r>
                  <a:rPr lang="en-US" sz="2000" baseline="-25000" dirty="0" err="1" smtClean="0">
                    <a:latin typeface="Arial" pitchFamily="34" charset="0"/>
                    <a:cs typeface="Arial" pitchFamily="34" charset="0"/>
                  </a:rPr>
                  <a:t>pl</a:t>
                </a:r>
                <a:r>
                  <a:rPr lang="en-US" sz="2000" dirty="0" smtClean="0">
                    <a:latin typeface="Arial" pitchFamily="34" charset="0"/>
                    <a:cs typeface="Arial" pitchFamily="34" charset="0"/>
                  </a:rPr>
                  <a:t>= </a:t>
                </a:r>
                <a14:m>
                  <m:oMath xmlns:m="http://schemas.openxmlformats.org/officeDocument/2006/math">
                    <m:f>
                      <m:fPr>
                        <m:ctrlPr>
                          <a:rPr lang="en-US" sz="2000" i="1">
                            <a:latin typeface="Cambria Math"/>
                            <a:cs typeface="Arial" pitchFamily="34" charset="0"/>
                          </a:rPr>
                        </m:ctrlPr>
                      </m:fPr>
                      <m:num>
                        <m:d>
                          <m:dPr>
                            <m:begChr m:val="["/>
                            <m:endChr m:val="]"/>
                            <m:ctrlPr>
                              <a:rPr lang="en-US" sz="2000" i="1">
                                <a:latin typeface="Cambria Math"/>
                                <a:cs typeface="Arial" pitchFamily="34" charset="0"/>
                              </a:rPr>
                            </m:ctrlPr>
                          </m:dPr>
                          <m:e>
                            <m:sSup>
                              <m:sSupPr>
                                <m:ctrlPr>
                                  <a:rPr lang="en-US" sz="2000" i="1">
                                    <a:latin typeface="Cambria Math"/>
                                    <a:cs typeface="Arial" pitchFamily="34" charset="0"/>
                                  </a:rPr>
                                </m:ctrlPr>
                              </m:sSupPr>
                              <m:e>
                                <m:r>
                                  <a:rPr lang="en-US" sz="2000" i="1">
                                    <a:latin typeface="Cambria Math"/>
                                    <a:cs typeface="Arial" pitchFamily="34" charset="0"/>
                                  </a:rPr>
                                  <m:t>𝐻</m:t>
                                </m:r>
                              </m:e>
                              <m:sup>
                                <m:r>
                                  <a:rPr lang="en-US" sz="2000" i="1">
                                    <a:latin typeface="Cambria Math"/>
                                    <a:cs typeface="Arial" pitchFamily="34" charset="0"/>
                                  </a:rPr>
                                  <m:t>+</m:t>
                                </m:r>
                              </m:sup>
                            </m:sSup>
                          </m:e>
                        </m:d>
                        <m:r>
                          <a:rPr lang="en-US" sz="2000" i="1">
                            <a:latin typeface="Cambria Math"/>
                            <a:cs typeface="Arial" pitchFamily="34" charset="0"/>
                          </a:rPr>
                          <m:t>. [</m:t>
                        </m:r>
                        <m:sSup>
                          <m:sSupPr>
                            <m:ctrlPr>
                              <a:rPr lang="en-US" sz="2000" i="1">
                                <a:latin typeface="Cambria Math"/>
                                <a:cs typeface="Arial" pitchFamily="34" charset="0"/>
                              </a:rPr>
                            </m:ctrlPr>
                          </m:sSupPr>
                          <m:e>
                            <m:r>
                              <a:rPr lang="en-US" sz="2000" i="1">
                                <a:latin typeface="Cambria Math"/>
                                <a:cs typeface="Arial" pitchFamily="34" charset="0"/>
                              </a:rPr>
                              <m:t>𝐼𝑛𝑑</m:t>
                            </m:r>
                          </m:e>
                          <m:sup>
                            <m:r>
                              <a:rPr lang="en-US" sz="2000" i="1">
                                <a:latin typeface="Cambria Math"/>
                                <a:cs typeface="Arial" pitchFamily="34" charset="0"/>
                              </a:rPr>
                              <m:t>−</m:t>
                            </m:r>
                          </m:sup>
                        </m:sSup>
                        <m:r>
                          <a:rPr lang="en-US" sz="2000" i="1">
                            <a:latin typeface="Cambria Math"/>
                            <a:cs typeface="Arial" pitchFamily="34" charset="0"/>
                          </a:rPr>
                          <m:t>]</m:t>
                        </m:r>
                      </m:num>
                      <m:den>
                        <m:d>
                          <m:dPr>
                            <m:begChr m:val="["/>
                            <m:endChr m:val="]"/>
                            <m:ctrlPr>
                              <a:rPr lang="en-US" sz="2000" i="1">
                                <a:latin typeface="Cambria Math"/>
                                <a:cs typeface="Arial" pitchFamily="34" charset="0"/>
                              </a:rPr>
                            </m:ctrlPr>
                          </m:dPr>
                          <m:e>
                            <m:sSup>
                              <m:sSupPr>
                                <m:ctrlPr>
                                  <a:rPr lang="en-US" sz="2000" i="1" smtClean="0">
                                    <a:latin typeface="Cambria Math"/>
                                    <a:cs typeface="Arial" pitchFamily="34" charset="0"/>
                                  </a:rPr>
                                </m:ctrlPr>
                              </m:sSupPr>
                              <m:e>
                                <m:r>
                                  <a:rPr lang="en-US" sz="2000" b="0" i="1" smtClean="0">
                                    <a:latin typeface="Cambria Math"/>
                                    <a:cs typeface="Arial" pitchFamily="34" charset="0"/>
                                  </a:rPr>
                                  <m:t>𝐻𝐼𝑛𝑑</m:t>
                                </m:r>
                              </m:e>
                              <m:sup>
                                <m:r>
                                  <a:rPr lang="en-US" sz="2000" b="0" i="1" smtClean="0">
                                    <a:latin typeface="Cambria Math"/>
                                    <a:cs typeface="Arial" pitchFamily="34" charset="0"/>
                                  </a:rPr>
                                  <m:t>𝑜</m:t>
                                </m:r>
                              </m:sup>
                            </m:sSup>
                          </m:e>
                        </m:d>
                      </m:den>
                    </m:f>
                  </m:oMath>
                </a14:m>
                <a:r>
                  <a:rPr lang="en-US" sz="2000" dirty="0" smtClean="0">
                    <a:latin typeface="Arial" pitchFamily="34" charset="0"/>
                    <a:cs typeface="Arial" pitchFamily="34" charset="0"/>
                  </a:rPr>
                  <a:t> : </a:t>
                </a:r>
                <a:r>
                  <a:rPr lang="en-US" sz="2000" dirty="0" err="1">
                    <a:latin typeface="Arial" pitchFamily="34" charset="0"/>
                    <a:cs typeface="Arial" pitchFamily="34" charset="0"/>
                  </a:rPr>
                  <a:t>hằng</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a:latin typeface="Arial" pitchFamily="34" charset="0"/>
                    <a:cs typeface="Arial" pitchFamily="34" charset="0"/>
                    <a:sym typeface="Symbol"/>
                  </a:rPr>
                  <a:t></a:t>
                </a:r>
                <a:r>
                  <a:rPr lang="en-US" sz="2000" dirty="0" smtClean="0">
                    <a:latin typeface="Arial" pitchFamily="34" charset="0"/>
                    <a:cs typeface="Arial" pitchFamily="34" charset="0"/>
                  </a:rPr>
                  <a:t> </a:t>
                </a:r>
                <a:r>
                  <a:rPr lang="en-US" sz="2000" dirty="0" err="1">
                    <a:latin typeface="Arial" pitchFamily="34" charset="0"/>
                    <a:cs typeface="Arial" pitchFamily="34" charset="0"/>
                  </a:rPr>
                  <a:t>pK</a:t>
                </a:r>
                <a:r>
                  <a:rPr lang="en-US" sz="2000" baseline="-25000" dirty="0" err="1">
                    <a:latin typeface="Arial" pitchFamily="34" charset="0"/>
                    <a:cs typeface="Arial" pitchFamily="34" charset="0"/>
                  </a:rPr>
                  <a:t>ct</a:t>
                </a:r>
                <a:r>
                  <a:rPr lang="en-US" sz="2000" dirty="0">
                    <a:latin typeface="Arial" pitchFamily="34" charset="0"/>
                    <a:cs typeface="Arial" pitchFamily="34" charset="0"/>
                  </a:rPr>
                  <a:t>= - </a:t>
                </a:r>
                <a:r>
                  <a:rPr lang="en-US" sz="2000" dirty="0" err="1" smtClean="0">
                    <a:latin typeface="Arial" pitchFamily="34" charset="0"/>
                    <a:cs typeface="Arial" pitchFamily="34" charset="0"/>
                  </a:rPr>
                  <a:t>lgK</a:t>
                </a:r>
                <a:r>
                  <a:rPr lang="en-US" sz="2000" baseline="-25000" dirty="0" err="1" smtClean="0">
                    <a:latin typeface="Arial" pitchFamily="34" charset="0"/>
                    <a:cs typeface="Arial" pitchFamily="34" charset="0"/>
                  </a:rPr>
                  <a:t>ct</a:t>
                </a:r>
                <a:endParaRPr lang="en-US" sz="2000" dirty="0">
                  <a:latin typeface="Arial" pitchFamily="34" charset="0"/>
                  <a:cs typeface="Arial" pitchFamily="34" charset="0"/>
                </a:endParaRPr>
              </a:p>
              <a:p>
                <a:pPr marL="3432175" indent="-3432175" algn="ctr">
                  <a:lnSpc>
                    <a:spcPct val="120000"/>
                  </a:lnSpc>
                </a:pPr>
                <a:r>
                  <a:rPr lang="en-US" sz="2000" dirty="0" smtClean="0">
                    <a:latin typeface="Arial" pitchFamily="34" charset="0"/>
                    <a:cs typeface="Arial" pitchFamily="34" charset="0"/>
                    <a:sym typeface="Symbol"/>
                  </a:rPr>
                  <a:t></a:t>
                </a:r>
                <a:r>
                  <a:rPr lang="en-US" sz="2000" dirty="0" smtClean="0">
                    <a:latin typeface="Arial" pitchFamily="34" charset="0"/>
                    <a:cs typeface="Arial" pitchFamily="34" charset="0"/>
                  </a:rPr>
                  <a:t> </a:t>
                </a:r>
                <a:r>
                  <a:rPr lang="en-US" sz="2000" dirty="0">
                    <a:latin typeface="Arial" pitchFamily="34" charset="0"/>
                    <a:cs typeface="Arial" pitchFamily="34" charset="0"/>
                  </a:rPr>
                  <a:t>[H</a:t>
                </a:r>
                <a:r>
                  <a:rPr lang="en-US" sz="2000" baseline="30000" dirty="0">
                    <a:latin typeface="Arial" pitchFamily="34" charset="0"/>
                    <a:cs typeface="Arial" pitchFamily="34" charset="0"/>
                  </a:rPr>
                  <a:t>+</a:t>
                </a:r>
                <a:r>
                  <a:rPr lang="en-US" sz="2000" dirty="0">
                    <a:latin typeface="Arial" pitchFamily="34" charset="0"/>
                    <a:cs typeface="Arial" pitchFamily="34" charset="0"/>
                  </a:rPr>
                  <a:t>] = </a:t>
                </a:r>
                <a14:m>
                  <m:oMath xmlns:m="http://schemas.openxmlformats.org/officeDocument/2006/math">
                    <m:f>
                      <m:fPr>
                        <m:ctrlPr>
                          <a:rPr lang="en-US" sz="2000" i="1">
                            <a:latin typeface="Cambria Math"/>
                            <a:cs typeface="Arial" pitchFamily="34" charset="0"/>
                          </a:rPr>
                        </m:ctrlPr>
                      </m:fPr>
                      <m:num>
                        <m:sSub>
                          <m:sSubPr>
                            <m:ctrlPr>
                              <a:rPr lang="en-US" sz="2000" i="1" smtClean="0">
                                <a:latin typeface="Cambria Math"/>
                                <a:cs typeface="Arial" pitchFamily="34" charset="0"/>
                              </a:rPr>
                            </m:ctrlPr>
                          </m:sSubPr>
                          <m:e>
                            <m:r>
                              <a:rPr lang="en-US" sz="2000" b="0" i="1" smtClean="0">
                                <a:latin typeface="Cambria Math"/>
                                <a:cs typeface="Arial" pitchFamily="34" charset="0"/>
                              </a:rPr>
                              <m:t>𝐾</m:t>
                            </m:r>
                          </m:e>
                          <m:sub>
                            <m:r>
                              <a:rPr lang="en-US" sz="2000" b="0" i="1" smtClean="0">
                                <a:latin typeface="Cambria Math"/>
                                <a:cs typeface="Arial" pitchFamily="34" charset="0"/>
                              </a:rPr>
                              <m:t>𝑐𝑡</m:t>
                            </m:r>
                          </m:sub>
                        </m:sSub>
                        <m:r>
                          <a:rPr lang="en-US" sz="2000" i="1">
                            <a:latin typeface="Cambria Math"/>
                            <a:cs typeface="Arial" pitchFamily="34" charset="0"/>
                          </a:rPr>
                          <m:t>. [</m:t>
                        </m:r>
                        <m:sSup>
                          <m:sSupPr>
                            <m:ctrlPr>
                              <a:rPr lang="en-US" sz="2000" i="1">
                                <a:latin typeface="Cambria Math"/>
                                <a:cs typeface="Arial" pitchFamily="34" charset="0"/>
                              </a:rPr>
                            </m:ctrlPr>
                          </m:sSupPr>
                          <m:e>
                            <m:r>
                              <a:rPr lang="en-US" sz="2000" b="0" i="1" smtClean="0">
                                <a:latin typeface="Cambria Math"/>
                                <a:cs typeface="Arial" pitchFamily="34" charset="0"/>
                              </a:rPr>
                              <m:t>𝐻</m:t>
                            </m:r>
                            <m:r>
                              <a:rPr lang="en-US" sz="2000" i="1">
                                <a:latin typeface="Cambria Math"/>
                                <a:cs typeface="Arial" pitchFamily="34" charset="0"/>
                              </a:rPr>
                              <m:t>𝐼𝑛𝑑</m:t>
                            </m:r>
                          </m:e>
                          <m:sup>
                            <m:r>
                              <a:rPr lang="en-US" sz="2000" b="0" i="1" smtClean="0">
                                <a:latin typeface="Cambria Math"/>
                                <a:cs typeface="Arial" pitchFamily="34" charset="0"/>
                              </a:rPr>
                              <m:t>𝑜</m:t>
                            </m:r>
                          </m:sup>
                        </m:sSup>
                        <m:r>
                          <a:rPr lang="en-US" sz="2000" i="1">
                            <a:latin typeface="Cambria Math"/>
                            <a:cs typeface="Arial" pitchFamily="34" charset="0"/>
                          </a:rPr>
                          <m:t>]</m:t>
                        </m:r>
                      </m:num>
                      <m:den>
                        <m:d>
                          <m:dPr>
                            <m:begChr m:val="["/>
                            <m:endChr m:val="]"/>
                            <m:ctrlPr>
                              <a:rPr lang="en-US" sz="2000" i="1">
                                <a:latin typeface="Cambria Math"/>
                                <a:cs typeface="Arial" pitchFamily="34" charset="0"/>
                              </a:rPr>
                            </m:ctrlPr>
                          </m:dPr>
                          <m:e>
                            <m:sSup>
                              <m:sSupPr>
                                <m:ctrlPr>
                                  <a:rPr lang="en-US" sz="2000" i="1">
                                    <a:latin typeface="Cambria Math"/>
                                    <a:cs typeface="Arial" pitchFamily="34" charset="0"/>
                                  </a:rPr>
                                </m:ctrlPr>
                              </m:sSupPr>
                              <m:e>
                                <m:r>
                                  <a:rPr lang="en-US" sz="2000" i="1">
                                    <a:latin typeface="Cambria Math"/>
                                    <a:cs typeface="Arial" pitchFamily="34" charset="0"/>
                                  </a:rPr>
                                  <m:t>𝐼𝑛𝑑</m:t>
                                </m:r>
                              </m:e>
                              <m:sup>
                                <m:r>
                                  <a:rPr lang="en-US" sz="2000" b="0" i="1" smtClean="0">
                                    <a:latin typeface="Cambria Math"/>
                                    <a:cs typeface="Arial" pitchFamily="34" charset="0"/>
                                  </a:rPr>
                                  <m:t>−</m:t>
                                </m:r>
                              </m:sup>
                            </m:sSup>
                          </m:e>
                        </m:d>
                      </m:den>
                    </m:f>
                  </m:oMath>
                </a14:m>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Symbol"/>
                  </a:rPr>
                  <a:t> pH = </a:t>
                </a:r>
                <a:r>
                  <a:rPr lang="en-US" sz="2000" dirty="0" err="1" smtClean="0">
                    <a:latin typeface="Arial" pitchFamily="34" charset="0"/>
                    <a:cs typeface="Arial" pitchFamily="34" charset="0"/>
                    <a:sym typeface="Symbol"/>
                  </a:rPr>
                  <a:t>pK</a:t>
                </a:r>
                <a:r>
                  <a:rPr lang="en-US" sz="2000" baseline="-25000" dirty="0" err="1" smtClean="0">
                    <a:latin typeface="Arial" pitchFamily="34" charset="0"/>
                    <a:cs typeface="Arial" pitchFamily="34" charset="0"/>
                    <a:sym typeface="Symbol"/>
                  </a:rPr>
                  <a:t>ct</a:t>
                </a:r>
                <a:r>
                  <a:rPr lang="en-US" sz="2000" dirty="0" smtClean="0">
                    <a:latin typeface="Arial" pitchFamily="34" charset="0"/>
                    <a:cs typeface="Arial" pitchFamily="34" charset="0"/>
                    <a:sym typeface="Symbol"/>
                  </a:rPr>
                  <a:t> - </a:t>
                </a:r>
                <a:r>
                  <a:rPr lang="en-US" sz="2000" dirty="0" err="1" smtClean="0">
                    <a:latin typeface="Arial" pitchFamily="34" charset="0"/>
                    <a:cs typeface="Arial" pitchFamily="34" charset="0"/>
                    <a:sym typeface="Symbol"/>
                  </a:rPr>
                  <a:t>lg</a:t>
                </a:r>
                <a14:m>
                  <m:oMath xmlns:m="http://schemas.openxmlformats.org/officeDocument/2006/math">
                    <m:f>
                      <m:fPr>
                        <m:ctrlPr>
                          <a:rPr lang="en-US" sz="2000" i="1" smtClean="0">
                            <a:latin typeface="Cambria Math"/>
                            <a:cs typeface="Arial" pitchFamily="34" charset="0"/>
                            <a:sym typeface="Symbol"/>
                          </a:rPr>
                        </m:ctrlPr>
                      </m:fPr>
                      <m:num>
                        <m:r>
                          <a:rPr lang="en-US" sz="2000" b="0" i="1" smtClean="0">
                            <a:latin typeface="Cambria Math"/>
                            <a:cs typeface="Arial" pitchFamily="34" charset="0"/>
                            <a:sym typeface="Symbol"/>
                          </a:rPr>
                          <m:t>[</m:t>
                        </m:r>
                        <m:sSup>
                          <m:sSupPr>
                            <m:ctrlPr>
                              <a:rPr lang="en-US" sz="2000" b="0" i="1" smtClean="0">
                                <a:latin typeface="Cambria Math"/>
                                <a:cs typeface="Arial" pitchFamily="34" charset="0"/>
                                <a:sym typeface="Symbol"/>
                              </a:rPr>
                            </m:ctrlPr>
                          </m:sSupPr>
                          <m:e>
                            <m:r>
                              <a:rPr lang="en-US" sz="2000" b="0" i="1" smtClean="0">
                                <a:latin typeface="Cambria Math"/>
                                <a:cs typeface="Arial" pitchFamily="34" charset="0"/>
                                <a:sym typeface="Symbol"/>
                              </a:rPr>
                              <m:t>𝐻𝐼𝑛𝑑</m:t>
                            </m:r>
                          </m:e>
                          <m:sup>
                            <m:r>
                              <a:rPr lang="en-US" sz="2000" b="0" i="1" smtClean="0">
                                <a:latin typeface="Cambria Math"/>
                                <a:cs typeface="Arial" pitchFamily="34" charset="0"/>
                                <a:sym typeface="Symbol"/>
                              </a:rPr>
                              <m:t>𝑜</m:t>
                            </m:r>
                          </m:sup>
                        </m:sSup>
                        <m:r>
                          <a:rPr lang="en-US" sz="2000" b="0" i="1" smtClean="0">
                            <a:latin typeface="Cambria Math"/>
                            <a:cs typeface="Arial" pitchFamily="34" charset="0"/>
                            <a:sym typeface="Symbol"/>
                          </a:rPr>
                          <m:t>]</m:t>
                        </m:r>
                      </m:num>
                      <m:den>
                        <m:r>
                          <a:rPr lang="en-US" sz="2000" b="0" i="1" smtClean="0">
                            <a:latin typeface="Cambria Math"/>
                            <a:cs typeface="Arial" pitchFamily="34" charset="0"/>
                            <a:sym typeface="Symbol"/>
                          </a:rPr>
                          <m:t>[</m:t>
                        </m:r>
                        <m:sSup>
                          <m:sSupPr>
                            <m:ctrlPr>
                              <a:rPr lang="en-US" sz="2000" i="1" smtClean="0">
                                <a:latin typeface="Cambria Math"/>
                                <a:cs typeface="Arial" pitchFamily="34" charset="0"/>
                                <a:sym typeface="Symbol"/>
                              </a:rPr>
                            </m:ctrlPr>
                          </m:sSupPr>
                          <m:e>
                            <m:r>
                              <a:rPr lang="en-US" sz="2000" b="0" i="1" smtClean="0">
                                <a:latin typeface="Cambria Math"/>
                                <a:cs typeface="Arial" pitchFamily="34" charset="0"/>
                                <a:sym typeface="Symbol"/>
                              </a:rPr>
                              <m:t>𝐼𝑛𝑑</m:t>
                            </m:r>
                          </m:e>
                          <m:sup>
                            <m:r>
                              <a:rPr lang="en-US" sz="2000" b="0" i="1" smtClean="0">
                                <a:latin typeface="Cambria Math"/>
                                <a:cs typeface="Arial" pitchFamily="34" charset="0"/>
                                <a:sym typeface="Symbol"/>
                              </a:rPr>
                              <m:t>−</m:t>
                            </m:r>
                          </m:sup>
                        </m:sSup>
                        <m:r>
                          <a:rPr lang="en-US" sz="2000" b="0" i="1" smtClean="0">
                            <a:latin typeface="Cambria Math"/>
                            <a:cs typeface="Arial" pitchFamily="34" charset="0"/>
                            <a:sym typeface="Symbol"/>
                          </a:rPr>
                          <m:t>]</m:t>
                        </m:r>
                      </m:den>
                    </m:f>
                    <m:r>
                      <a:rPr lang="en-US" sz="2000" b="0" i="0" smtClean="0">
                        <a:latin typeface="Cambria Math"/>
                        <a:cs typeface="Arial" pitchFamily="34" charset="0"/>
                        <a:sym typeface="Symbol"/>
                      </a:rPr>
                      <m:t> :</m:t>
                    </m:r>
                  </m:oMath>
                </a14:m>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 </a:t>
                </a:r>
                <a:r>
                  <a:rPr lang="en-US" sz="2000" dirty="0" err="1">
                    <a:latin typeface="Arial" pitchFamily="34" charset="0"/>
                    <a:cs typeface="Arial" pitchFamily="34" charset="0"/>
                  </a:rPr>
                  <a:t>bazơ</a:t>
                </a:r>
                <a:endParaRPr lang="en-US" sz="2000" dirty="0">
                  <a:latin typeface="Arial" pitchFamily="34" charset="0"/>
                  <a:cs typeface="Arial" pitchFamily="34" charset="0"/>
                </a:endParaRPr>
              </a:p>
              <a:p>
                <a:pPr marL="0" lvl="1" indent="0" algn="just">
                  <a:lnSpc>
                    <a:spcPct val="120000"/>
                  </a:lnSpc>
                  <a:defRPr/>
                </a:pPr>
                <a:endParaRPr lang="en-US" sz="2000" dirty="0">
                  <a:latin typeface="Arial" pitchFamily="34" charset="0"/>
                  <a:cs typeface="Arial" pitchFamily="34" charset="0"/>
                </a:endParaRPr>
              </a:p>
            </p:txBody>
          </p:sp>
        </mc:Choice>
        <mc:Fallback xmlns="">
          <p:sp>
            <p:nvSpPr>
              <p:cNvPr id="30726" name="TextBox 9"/>
              <p:cNvSpPr txBox="1">
                <a:spLocks noRot="1" noChangeAspect="1" noMove="1" noResize="1" noEditPoints="1" noAdjustHandles="1" noChangeArrowheads="1" noChangeShapeType="1" noTextEdit="1"/>
              </p:cNvSpPr>
              <p:nvPr/>
            </p:nvSpPr>
            <p:spPr bwMode="auto">
              <a:xfrm>
                <a:off x="228600" y="1219200"/>
                <a:ext cx="8915400" cy="4301627"/>
              </a:xfrm>
              <a:prstGeom prst="rect">
                <a:avLst/>
              </a:prstGeom>
              <a:blipFill rotWithShape="1">
                <a:blip r:embed="rId3"/>
                <a:stretch>
                  <a:fillRect l="-7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62599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mc:AlternateContent xmlns:mc="http://schemas.openxmlformats.org/markup-compatibility/2006" xmlns:a14="http://schemas.microsoft.com/office/drawing/2010/main">
        <mc:Choice Requires="a14">
          <p:sp>
            <p:nvSpPr>
              <p:cNvPr id="30726" name="TextBox 9"/>
              <p:cNvSpPr txBox="1">
                <a:spLocks noChangeArrowheads="1"/>
              </p:cNvSpPr>
              <p:nvPr/>
            </p:nvSpPr>
            <p:spPr bwMode="auto">
              <a:xfrm>
                <a:off x="228600" y="1219200"/>
                <a:ext cx="8915400" cy="4500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defRPr/>
                </a:pPr>
                <a:r>
                  <a:rPr lang="en-US" sz="2000" b="1" i="1" dirty="0" smtClean="0">
                    <a:latin typeface="Arial" pitchFamily="34" charset="0"/>
                    <a:cs typeface="Arial" pitchFamily="34" charset="0"/>
                  </a:rPr>
                  <a:t>3.3.2. </a:t>
                </a:r>
                <a:r>
                  <a:rPr lang="en-US" sz="2000" b="1" dirty="0" err="1">
                    <a:latin typeface="Arial" pitchFamily="34" charset="0"/>
                    <a:cs typeface="Arial" pitchFamily="34" charset="0"/>
                  </a:rPr>
                  <a:t>Khoảng</a:t>
                </a:r>
                <a:r>
                  <a:rPr lang="en-US" sz="2000" b="1" dirty="0">
                    <a:latin typeface="Arial" pitchFamily="34" charset="0"/>
                    <a:cs typeface="Arial" pitchFamily="34" charset="0"/>
                  </a:rPr>
                  <a:t> </a:t>
                </a:r>
                <a:r>
                  <a:rPr lang="en-US" sz="2000" b="1" dirty="0" err="1" smtClean="0">
                    <a:latin typeface="Arial" pitchFamily="34" charset="0"/>
                    <a:cs typeface="Arial" pitchFamily="34" charset="0"/>
                  </a:rPr>
                  <a:t>đổi</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màu</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chỉ</a:t>
                </a:r>
                <a:r>
                  <a:rPr lang="en-US" sz="2000" b="1" dirty="0">
                    <a:latin typeface="Arial" pitchFamily="34" charset="0"/>
                    <a:cs typeface="Arial" pitchFamily="34" charset="0"/>
                  </a:rPr>
                  <a:t> </a:t>
                </a:r>
                <a:r>
                  <a:rPr lang="en-US" sz="2000" b="1" dirty="0" err="1">
                    <a:latin typeface="Arial" pitchFamily="34" charset="0"/>
                    <a:cs typeface="Arial" pitchFamily="34" charset="0"/>
                  </a:rPr>
                  <a:t>thị</a:t>
                </a:r>
                <a:r>
                  <a:rPr lang="en-US" sz="2000" b="1" dirty="0">
                    <a:latin typeface="Arial" pitchFamily="34" charset="0"/>
                    <a:cs typeface="Arial" pitchFamily="34" charset="0"/>
                  </a:rPr>
                  <a:t> </a:t>
                </a:r>
                <a:r>
                  <a:rPr lang="en-US" sz="2000" b="1" dirty="0" err="1">
                    <a:latin typeface="Arial" pitchFamily="34" charset="0"/>
                    <a:cs typeface="Arial" pitchFamily="34" charset="0"/>
                  </a:rPr>
                  <a:t>axit</a:t>
                </a:r>
                <a:r>
                  <a:rPr lang="en-US" sz="2000" b="1" dirty="0">
                    <a:latin typeface="Arial" pitchFamily="34" charset="0"/>
                    <a:cs typeface="Arial" pitchFamily="34" charset="0"/>
                  </a:rPr>
                  <a:t> – </a:t>
                </a:r>
                <a:r>
                  <a:rPr lang="en-US" sz="2000" b="1" dirty="0" err="1">
                    <a:latin typeface="Arial" pitchFamily="34" charset="0"/>
                    <a:cs typeface="Arial" pitchFamily="34" charset="0"/>
                  </a:rPr>
                  <a:t>bazơ</a:t>
                </a:r>
                <a:r>
                  <a:rPr lang="en-US" sz="2000" b="1"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khoảng</a:t>
                </a:r>
                <a:r>
                  <a:rPr lang="en-US" sz="2000" dirty="0">
                    <a:latin typeface="Arial" pitchFamily="34" charset="0"/>
                    <a:cs typeface="Arial" pitchFamily="34" charset="0"/>
                  </a:rPr>
                  <a:t> pH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smtClean="0">
                    <a:latin typeface="Arial" pitchFamily="34" charset="0"/>
                    <a:cs typeface="Arial" pitchFamily="34" charset="0"/>
                  </a:rPr>
                  <a:t>màu</a:t>
                </a:r>
                <a:endParaRPr lang="en-US" sz="2000" dirty="0" smtClean="0">
                  <a:latin typeface="Arial" pitchFamily="34" charset="0"/>
                  <a:cs typeface="Arial" pitchFamily="34" charset="0"/>
                </a:endParaRPr>
              </a:p>
              <a:p>
                <a:pPr marL="285750" lvl="2" indent="-285750" algn="just">
                  <a:lnSpc>
                    <a:spcPct val="120000"/>
                  </a:lnSpc>
                  <a:buFont typeface="Wingdings" pitchFamily="2" charset="2"/>
                  <a:buChar char="Ø"/>
                </a:pPr>
                <a:r>
                  <a:rPr lang="en-US" sz="2000" b="1" i="1" dirty="0" err="1" smtClean="0">
                    <a:latin typeface="Arial" pitchFamily="34" charset="0"/>
                    <a:cs typeface="Arial" pitchFamily="34" charset="0"/>
                  </a:rPr>
                  <a:t>Khoảng</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đổi</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màu</a:t>
                </a:r>
                <a:endParaRPr lang="en-US" sz="2000" dirty="0">
                  <a:latin typeface="Arial" pitchFamily="34" charset="0"/>
                  <a:cs typeface="Arial" pitchFamily="34" charset="0"/>
                </a:endParaRPr>
              </a:p>
              <a:p>
                <a:pPr marL="342900" lvl="1" indent="-342900" algn="just">
                  <a:lnSpc>
                    <a:spcPct val="120000"/>
                  </a:lnSpc>
                  <a:buFont typeface="Symbol" pitchFamily="18" charset="2"/>
                  <a:buChar char="Þ"/>
                  <a:defRPr/>
                </a:pPr>
                <a:r>
                  <a:rPr lang="en-US" sz="2000" dirty="0" err="1" smtClean="0">
                    <a:latin typeface="Arial" pitchFamily="34" charset="0"/>
                    <a:cs typeface="Arial" pitchFamily="34" charset="0"/>
                    <a:sym typeface="Symbol"/>
                  </a:rPr>
                  <a:t>Tỉ</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số</a:t>
                </a:r>
                <a:r>
                  <a:rPr lang="en-US" sz="2000" dirty="0" smtClean="0">
                    <a:latin typeface="Arial" pitchFamily="34" charset="0"/>
                    <a:cs typeface="Arial" pitchFamily="34" charset="0"/>
                    <a:sym typeface="Symbol"/>
                  </a:rPr>
                  <a:t> </a:t>
                </a:r>
                <a14:m>
                  <m:oMath xmlns:m="http://schemas.openxmlformats.org/officeDocument/2006/math">
                    <m:f>
                      <m:fPr>
                        <m:ctrlPr>
                          <a:rPr lang="en-US" sz="2000" i="1" smtClean="0">
                            <a:latin typeface="Cambria Math"/>
                            <a:cs typeface="Arial" pitchFamily="34" charset="0"/>
                            <a:sym typeface="Symbol"/>
                          </a:rPr>
                        </m:ctrlPr>
                      </m:fPr>
                      <m:num>
                        <m:r>
                          <a:rPr lang="en-US" sz="2000" b="0" i="1" smtClean="0">
                            <a:latin typeface="Cambria Math"/>
                            <a:cs typeface="Arial" pitchFamily="34" charset="0"/>
                            <a:sym typeface="Symbol"/>
                          </a:rPr>
                          <m:t>[</m:t>
                        </m:r>
                        <m:sSup>
                          <m:sSupPr>
                            <m:ctrlPr>
                              <a:rPr lang="en-US" sz="2000" b="0" i="1" smtClean="0">
                                <a:latin typeface="Cambria Math"/>
                                <a:cs typeface="Arial" pitchFamily="34" charset="0"/>
                                <a:sym typeface="Symbol"/>
                              </a:rPr>
                            </m:ctrlPr>
                          </m:sSupPr>
                          <m:e>
                            <m:r>
                              <a:rPr lang="en-US" sz="2000" b="0" i="1" smtClean="0">
                                <a:latin typeface="Cambria Math"/>
                                <a:cs typeface="Arial" pitchFamily="34" charset="0"/>
                                <a:sym typeface="Symbol"/>
                              </a:rPr>
                              <m:t>𝐻𝐼𝑛𝑑</m:t>
                            </m:r>
                          </m:e>
                          <m:sup>
                            <m:r>
                              <a:rPr lang="en-US" sz="2000" b="0" i="1" smtClean="0">
                                <a:latin typeface="Cambria Math"/>
                                <a:cs typeface="Arial" pitchFamily="34" charset="0"/>
                                <a:sym typeface="Symbol"/>
                              </a:rPr>
                              <m:t>𝑜</m:t>
                            </m:r>
                          </m:sup>
                        </m:sSup>
                        <m:r>
                          <a:rPr lang="en-US" sz="2000" b="0" i="1" smtClean="0">
                            <a:latin typeface="Cambria Math"/>
                            <a:cs typeface="Arial" pitchFamily="34" charset="0"/>
                            <a:sym typeface="Symbol"/>
                          </a:rPr>
                          <m:t>]</m:t>
                        </m:r>
                      </m:num>
                      <m:den>
                        <m:r>
                          <a:rPr lang="en-US" sz="2000" b="0" i="1" smtClean="0">
                            <a:latin typeface="Cambria Math"/>
                            <a:cs typeface="Arial" pitchFamily="34" charset="0"/>
                            <a:sym typeface="Symbol"/>
                          </a:rPr>
                          <m:t>[</m:t>
                        </m:r>
                        <m:sSup>
                          <m:sSupPr>
                            <m:ctrlPr>
                              <a:rPr lang="en-US" sz="2000" b="0" i="1" smtClean="0">
                                <a:latin typeface="Cambria Math"/>
                                <a:cs typeface="Arial" pitchFamily="34" charset="0"/>
                                <a:sym typeface="Symbol"/>
                              </a:rPr>
                            </m:ctrlPr>
                          </m:sSupPr>
                          <m:e>
                            <m:r>
                              <a:rPr lang="en-US" sz="2000" b="0" i="1" smtClean="0">
                                <a:latin typeface="Cambria Math"/>
                                <a:cs typeface="Arial" pitchFamily="34" charset="0"/>
                                <a:sym typeface="Symbol"/>
                              </a:rPr>
                              <m:t>𝐼𝑛𝑑</m:t>
                            </m:r>
                          </m:e>
                          <m:sup>
                            <m:r>
                              <a:rPr lang="en-US" sz="2000" b="0" i="1" smtClean="0">
                                <a:latin typeface="Cambria Math"/>
                                <a:cs typeface="Arial" pitchFamily="34" charset="0"/>
                                <a:sym typeface="Symbol"/>
                              </a:rPr>
                              <m:t>−</m:t>
                            </m:r>
                          </m:sup>
                        </m:sSup>
                        <m:r>
                          <a:rPr lang="en-US" sz="2000" b="0" i="1" smtClean="0">
                            <a:latin typeface="Cambria Math"/>
                            <a:cs typeface="Arial" pitchFamily="34" charset="0"/>
                            <a:sym typeface="Symbol"/>
                          </a:rPr>
                          <m:t>]</m:t>
                        </m:r>
                      </m:den>
                    </m:f>
                  </m:oMath>
                </a14:m>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quyết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đổi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a:t>
                </a:r>
              </a:p>
              <a:p>
                <a:pPr algn="just">
                  <a:lnSpc>
                    <a:spcPct val="120000"/>
                  </a:lnSpc>
                </a:pP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smtClean="0">
                    <a:latin typeface="Arial" pitchFamily="34" charset="0"/>
                    <a:cs typeface="Arial" pitchFamily="34" charset="0"/>
                  </a:rPr>
                  <a:t>pH </a:t>
                </a:r>
                <a:r>
                  <a:rPr lang="en-US" sz="2000" dirty="0" err="1">
                    <a:latin typeface="Arial" pitchFamily="34" charset="0"/>
                    <a:cs typeface="Arial" pitchFamily="34" charset="0"/>
                  </a:rPr>
                  <a:t>của</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màu</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chỉ</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thị</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thay</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đổi</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rPr>
                  <a:t>theo.</a:t>
                </a:r>
                <a:r>
                  <a:rPr lang="en-US" sz="2000" dirty="0">
                    <a:latin typeface="Arial" pitchFamily="34" charset="0"/>
                    <a:cs typeface="Arial" pitchFamily="34" charset="0"/>
                  </a:rPr>
                  <a:t> </a:t>
                </a:r>
                <a:r>
                  <a:rPr lang="en-US" sz="2000" dirty="0" err="1" smtClean="0">
                    <a:latin typeface="Arial" pitchFamily="34" charset="0"/>
                    <a:cs typeface="Arial" pitchFamily="34" charset="0"/>
                  </a:rPr>
                  <a:t>Tùy</a:t>
                </a:r>
                <a:r>
                  <a:rPr lang="en-US" sz="2000" dirty="0" smtClean="0">
                    <a:latin typeface="Arial" pitchFamily="34" charset="0"/>
                    <a:cs typeface="Arial" pitchFamily="34" charset="0"/>
                  </a:rPr>
                  <a:t> </a:t>
                </a:r>
                <a:r>
                  <a:rPr lang="en-US" sz="2000" dirty="0" err="1">
                    <a:latin typeface="Arial" pitchFamily="34" charset="0"/>
                    <a:cs typeface="Arial" pitchFamily="34" charset="0"/>
                  </a:rPr>
                  <a:t>thuộc</a:t>
                </a:r>
                <a:r>
                  <a:rPr lang="en-US" sz="2000" dirty="0">
                    <a:latin typeface="Arial" pitchFamily="34" charset="0"/>
                    <a:cs typeface="Arial" pitchFamily="34" charset="0"/>
                  </a:rPr>
                  <a:t> </a:t>
                </a:r>
                <a:r>
                  <a:rPr lang="en-US" sz="2000" dirty="0" err="1">
                    <a:latin typeface="Arial" pitchFamily="34" charset="0"/>
                    <a:cs typeface="Arial" pitchFamily="34" charset="0"/>
                  </a:rPr>
                  <a:t>vào</a:t>
                </a:r>
                <a:r>
                  <a:rPr lang="en-US" sz="2000" dirty="0">
                    <a:latin typeface="Arial" pitchFamily="34" charset="0"/>
                    <a:cs typeface="Arial" pitchFamily="34" charset="0"/>
                  </a:rPr>
                  <a:t> pH </a:t>
                </a:r>
                <a:r>
                  <a:rPr lang="en-US" sz="2000" dirty="0" err="1">
                    <a:latin typeface="Arial" pitchFamily="34" charset="0"/>
                    <a:cs typeface="Arial" pitchFamily="34" charset="0"/>
                  </a:rPr>
                  <a:t>của</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mà</a:t>
                </a:r>
                <a:r>
                  <a:rPr lang="en-US" sz="2000" dirty="0">
                    <a:latin typeface="Arial" pitchFamily="34" charset="0"/>
                    <a:cs typeface="Arial" pitchFamily="34" charset="0"/>
                  </a:rPr>
                  <a:t> ta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thấy</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acid hay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smtClean="0">
                    <a:latin typeface="Arial" pitchFamily="34" charset="0"/>
                    <a:cs typeface="Arial" pitchFamily="34" charset="0"/>
                  </a:rPr>
                  <a:t>baz</a:t>
                </a:r>
                <a:r>
                  <a:rPr lang="en-US" sz="2000" dirty="0">
                    <a:latin typeface="Arial" pitchFamily="34" charset="0"/>
                    <a:cs typeface="Arial" pitchFamily="34" charset="0"/>
                  </a:rPr>
                  <a:t>.</a:t>
                </a:r>
                <a:r>
                  <a:rPr lang="en-US" sz="2000" dirty="0" smtClean="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nghiệm</a:t>
                </a:r>
                <a:r>
                  <a:rPr lang="en-US" sz="2000" dirty="0">
                    <a:latin typeface="Arial" pitchFamily="34" charset="0"/>
                    <a:cs typeface="Arial" pitchFamily="34" charset="0"/>
                  </a:rPr>
                  <a:t> </a:t>
                </a:r>
                <a:r>
                  <a:rPr lang="en-US" sz="2000" dirty="0" err="1">
                    <a:latin typeface="Arial" pitchFamily="34" charset="0"/>
                    <a:cs typeface="Arial" pitchFamily="34" charset="0"/>
                  </a:rPr>
                  <a:t>đã</a:t>
                </a:r>
                <a:r>
                  <a:rPr lang="en-US" sz="2000" dirty="0">
                    <a:latin typeface="Arial" pitchFamily="34" charset="0"/>
                    <a:cs typeface="Arial" pitchFamily="34" charset="0"/>
                  </a:rPr>
                  <a:t> </a:t>
                </a:r>
                <a:r>
                  <a:rPr lang="en-US" sz="2000" dirty="0" err="1">
                    <a:latin typeface="Arial" pitchFamily="34" charset="0"/>
                    <a:cs typeface="Arial" pitchFamily="34" charset="0"/>
                  </a:rPr>
                  <a:t>chứng</a:t>
                </a:r>
                <a:r>
                  <a:rPr lang="en-US" sz="2000" dirty="0">
                    <a:latin typeface="Arial" pitchFamily="34" charset="0"/>
                    <a:cs typeface="Arial" pitchFamily="34" charset="0"/>
                  </a:rPr>
                  <a:t> minh </a:t>
                </a:r>
                <a:r>
                  <a:rPr lang="en-US" sz="2000" dirty="0" err="1">
                    <a:latin typeface="Arial" pitchFamily="34" charset="0"/>
                    <a:cs typeface="Arial" pitchFamily="34" charset="0"/>
                  </a:rPr>
                  <a:t>mắt</a:t>
                </a:r>
                <a:r>
                  <a:rPr lang="en-US" sz="2000" dirty="0">
                    <a:latin typeface="Arial" pitchFamily="34" charset="0"/>
                    <a:cs typeface="Arial" pitchFamily="34" charset="0"/>
                  </a:rPr>
                  <a:t> </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2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hơn</a:t>
                </a:r>
                <a:r>
                  <a:rPr lang="en-US" sz="2000" dirty="0">
                    <a:latin typeface="Arial" pitchFamily="34" charset="0"/>
                    <a:cs typeface="Arial" pitchFamily="34" charset="0"/>
                  </a:rPr>
                  <a:t> </a:t>
                </a:r>
                <a:r>
                  <a:rPr lang="en-US" sz="2000" dirty="0" err="1">
                    <a:latin typeface="Arial" pitchFamily="34" charset="0"/>
                    <a:cs typeface="Arial" pitchFamily="34" charset="0"/>
                  </a:rPr>
                  <a:t>kém</a:t>
                </a:r>
                <a:r>
                  <a:rPr lang="en-US" sz="2000" dirty="0">
                    <a:latin typeface="Arial" pitchFamily="34" charset="0"/>
                    <a:cs typeface="Arial" pitchFamily="34" charset="0"/>
                  </a:rPr>
                  <a:t> </a:t>
                </a:r>
                <a:r>
                  <a:rPr lang="en-US" sz="2000" dirty="0" err="1">
                    <a:latin typeface="Arial" pitchFamily="34" charset="0"/>
                    <a:cs typeface="Arial" pitchFamily="34" charset="0"/>
                  </a:rPr>
                  <a:t>nhau</a:t>
                </a:r>
                <a:r>
                  <a:rPr lang="en-US" sz="2000" dirty="0">
                    <a:latin typeface="Arial" pitchFamily="34" charset="0"/>
                    <a:cs typeface="Arial" pitchFamily="34" charset="0"/>
                  </a:rPr>
                  <a:t> n</a:t>
                </a:r>
                <a:r>
                  <a:rPr lang="en-US" sz="2000" dirty="0" smtClean="0">
                    <a:latin typeface="Arial" pitchFamily="34" charset="0"/>
                    <a:cs typeface="Arial" pitchFamily="34" charset="0"/>
                  </a:rPr>
                  <a:t> </a:t>
                </a:r>
                <a:r>
                  <a:rPr lang="en-US" sz="2000" dirty="0" err="1">
                    <a:latin typeface="Arial" pitchFamily="34" charset="0"/>
                    <a:cs typeface="Arial" pitchFamily="34" charset="0"/>
                  </a:rPr>
                  <a:t>lần</a:t>
                </a:r>
                <a:r>
                  <a:rPr lang="en-US" sz="2000" dirty="0">
                    <a:latin typeface="Arial" pitchFamily="34" charset="0"/>
                    <a:cs typeface="Arial" pitchFamily="34" charset="0"/>
                  </a:rPr>
                  <a:t> </a:t>
                </a:r>
                <a:r>
                  <a:rPr lang="en-US" sz="2000" dirty="0" err="1">
                    <a:latin typeface="Arial" pitchFamily="34" charset="0"/>
                    <a:cs typeface="Arial" pitchFamily="34" charset="0"/>
                  </a:rPr>
                  <a:t>nhất</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a:t>
                </a:r>
              </a:p>
              <a:p>
                <a:pPr marL="342900" indent="-342900" algn="just">
                  <a:lnSpc>
                    <a:spcPct val="120000"/>
                  </a:lnSpc>
                  <a:buFontTx/>
                  <a:buChar char="-"/>
                </a:pPr>
                <a:r>
                  <a:rPr lang="en-US" sz="2000" dirty="0" smtClean="0">
                    <a:latin typeface="Arial" pitchFamily="34" charset="0"/>
                    <a:cs typeface="Arial" pitchFamily="34" charset="0"/>
                  </a:rPr>
                  <a:t>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HInd</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14:m>
                  <m:oMath xmlns:m="http://schemas.openxmlformats.org/officeDocument/2006/math">
                    <m:f>
                      <m:fPr>
                        <m:ctrlPr>
                          <a:rPr lang="en-US" sz="2000" i="1">
                            <a:latin typeface="Cambria Math"/>
                            <a:cs typeface="Arial" pitchFamily="34" charset="0"/>
                            <a:sym typeface="Symbol"/>
                          </a:rPr>
                        </m:ctrlPr>
                      </m:fPr>
                      <m:num>
                        <m:r>
                          <a:rPr lang="en-US" sz="2000" i="1">
                            <a:latin typeface="Cambria Math"/>
                            <a:cs typeface="Arial" pitchFamily="34" charset="0"/>
                            <a:sym typeface="Symbol"/>
                          </a:rPr>
                          <m:t>[</m:t>
                        </m:r>
                        <m:sSup>
                          <m:sSupPr>
                            <m:ctrlPr>
                              <a:rPr lang="en-US" sz="2000" i="1">
                                <a:latin typeface="Cambria Math"/>
                                <a:cs typeface="Arial" pitchFamily="34" charset="0"/>
                                <a:sym typeface="Symbol"/>
                              </a:rPr>
                            </m:ctrlPr>
                          </m:sSupPr>
                          <m:e>
                            <m:r>
                              <a:rPr lang="en-US" sz="2000" i="1">
                                <a:latin typeface="Cambria Math"/>
                                <a:cs typeface="Arial" pitchFamily="34" charset="0"/>
                                <a:sym typeface="Symbol"/>
                              </a:rPr>
                              <m:t>𝐻𝐼𝑛𝑑</m:t>
                            </m:r>
                          </m:e>
                          <m:sup>
                            <m:r>
                              <a:rPr lang="en-US" sz="2000" i="1">
                                <a:latin typeface="Cambria Math"/>
                                <a:cs typeface="Arial" pitchFamily="34" charset="0"/>
                                <a:sym typeface="Symbol"/>
                              </a:rPr>
                              <m:t>𝑜</m:t>
                            </m:r>
                          </m:sup>
                        </m:sSup>
                        <m:r>
                          <a:rPr lang="en-US" sz="2000" i="1">
                            <a:latin typeface="Cambria Math"/>
                            <a:cs typeface="Arial" pitchFamily="34" charset="0"/>
                            <a:sym typeface="Symbol"/>
                          </a:rPr>
                          <m:t>]</m:t>
                        </m:r>
                      </m:num>
                      <m:den>
                        <m:r>
                          <a:rPr lang="en-US" sz="2000" i="1">
                            <a:latin typeface="Cambria Math"/>
                            <a:cs typeface="Arial" pitchFamily="34" charset="0"/>
                            <a:sym typeface="Symbol"/>
                          </a:rPr>
                          <m:t>[</m:t>
                        </m:r>
                        <m:sSup>
                          <m:sSupPr>
                            <m:ctrlPr>
                              <a:rPr lang="en-US" sz="2000" i="1">
                                <a:latin typeface="Cambria Math"/>
                                <a:cs typeface="Arial" pitchFamily="34" charset="0"/>
                                <a:sym typeface="Symbol"/>
                              </a:rPr>
                            </m:ctrlPr>
                          </m:sSupPr>
                          <m:e>
                            <m:r>
                              <a:rPr lang="en-US" sz="2000" i="1">
                                <a:latin typeface="Cambria Math"/>
                                <a:cs typeface="Arial" pitchFamily="34" charset="0"/>
                                <a:sym typeface="Symbol"/>
                              </a:rPr>
                              <m:t>𝐼𝑛𝑑</m:t>
                            </m:r>
                          </m:e>
                          <m:sup>
                            <m:r>
                              <a:rPr lang="en-US" sz="2000" i="1">
                                <a:latin typeface="Cambria Math"/>
                                <a:cs typeface="Arial" pitchFamily="34" charset="0"/>
                                <a:sym typeface="Symbol"/>
                              </a:rPr>
                              <m:t>−</m:t>
                            </m:r>
                          </m:sup>
                        </m:sSup>
                        <m:r>
                          <a:rPr lang="en-US" sz="2000" i="1">
                            <a:latin typeface="Cambria Math"/>
                            <a:cs typeface="Arial" pitchFamily="34" charset="0"/>
                            <a:sym typeface="Symbol"/>
                          </a:rPr>
                          <m:t>]</m:t>
                        </m:r>
                      </m:den>
                    </m:f>
                  </m:oMath>
                </a14:m>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Symbol"/>
                  </a:rPr>
                  <a:t> n </a:t>
                </a:r>
                <a:r>
                  <a:rPr lang="en-US" sz="2000" dirty="0">
                    <a:latin typeface="Arial" pitchFamily="34" charset="0"/>
                    <a:cs typeface="Arial" pitchFamily="34" charset="0"/>
                    <a:sym typeface="Symbol"/>
                  </a:rPr>
                  <a:t> pH </a:t>
                </a:r>
                <a:r>
                  <a:rPr lang="en-US" sz="2000" dirty="0" smtClean="0">
                    <a:latin typeface="Arial" pitchFamily="34" charset="0"/>
                    <a:cs typeface="Arial" pitchFamily="34" charset="0"/>
                    <a:sym typeface="Symbol"/>
                  </a:rPr>
                  <a:t> </a:t>
                </a:r>
                <a:r>
                  <a:rPr lang="en-US" sz="2000" dirty="0" err="1">
                    <a:latin typeface="Arial" pitchFamily="34" charset="0"/>
                    <a:cs typeface="Arial" pitchFamily="34" charset="0"/>
                    <a:sym typeface="Symbol"/>
                  </a:rPr>
                  <a:t>pK</a:t>
                </a:r>
                <a:r>
                  <a:rPr lang="en-US" sz="2000" baseline="-25000" dirty="0" err="1">
                    <a:latin typeface="Arial" pitchFamily="34" charset="0"/>
                    <a:cs typeface="Arial" pitchFamily="34" charset="0"/>
                    <a:sym typeface="Symbol"/>
                  </a:rPr>
                  <a:t>ct</a:t>
                </a:r>
                <a:r>
                  <a:rPr lang="en-US" sz="2000" dirty="0">
                    <a:latin typeface="Arial" pitchFamily="34" charset="0"/>
                    <a:cs typeface="Arial" pitchFamily="34" charset="0"/>
                    <a:sym typeface="Symbol"/>
                  </a:rPr>
                  <a:t>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lgn</a:t>
                </a:r>
                <a:r>
                  <a:rPr lang="en-US" sz="2000" dirty="0" smtClean="0">
                    <a:latin typeface="Arial" pitchFamily="34" charset="0"/>
                    <a:cs typeface="Arial" pitchFamily="34" charset="0"/>
                    <a:sym typeface="Symbol"/>
                  </a:rPr>
                  <a:t>.</a:t>
                </a:r>
              </a:p>
              <a:p>
                <a:pPr marL="342900" indent="-342900" algn="just">
                  <a:lnSpc>
                    <a:spcPct val="120000"/>
                  </a:lnSpc>
                  <a:buFontTx/>
                  <a:buChar char="-"/>
                </a:pPr>
                <a:r>
                  <a:rPr lang="en-US" sz="2000" dirty="0">
                    <a:latin typeface="Arial" pitchFamily="34" charset="0"/>
                    <a:cs typeface="Arial" pitchFamily="34" charset="0"/>
                  </a:rPr>
                  <a:t>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sẽ</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smtClean="0">
                    <a:latin typeface="Arial" pitchFamily="34" charset="0"/>
                    <a:cs typeface="Arial" pitchFamily="34" charset="0"/>
                  </a:rPr>
                  <a:t>Ind</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14:m>
                  <m:oMath xmlns:m="http://schemas.openxmlformats.org/officeDocument/2006/math">
                    <m:f>
                      <m:fPr>
                        <m:ctrlPr>
                          <a:rPr lang="en-US" sz="2000" i="1">
                            <a:latin typeface="Cambria Math"/>
                            <a:cs typeface="Arial" pitchFamily="34" charset="0"/>
                            <a:sym typeface="Symbol"/>
                          </a:rPr>
                        </m:ctrlPr>
                      </m:fPr>
                      <m:num>
                        <m:r>
                          <a:rPr lang="en-US" sz="2000" i="1">
                            <a:latin typeface="Cambria Math"/>
                            <a:cs typeface="Arial" pitchFamily="34" charset="0"/>
                            <a:sym typeface="Symbol"/>
                          </a:rPr>
                          <m:t>[</m:t>
                        </m:r>
                        <m:sSup>
                          <m:sSupPr>
                            <m:ctrlPr>
                              <a:rPr lang="en-US" sz="2000" i="1">
                                <a:latin typeface="Cambria Math"/>
                                <a:cs typeface="Arial" pitchFamily="34" charset="0"/>
                                <a:sym typeface="Symbol"/>
                              </a:rPr>
                            </m:ctrlPr>
                          </m:sSupPr>
                          <m:e>
                            <m:r>
                              <a:rPr lang="en-US" sz="2000" i="1">
                                <a:latin typeface="Cambria Math"/>
                                <a:cs typeface="Arial" pitchFamily="34" charset="0"/>
                                <a:sym typeface="Symbol"/>
                              </a:rPr>
                              <m:t>𝐻𝐼𝑛𝑑</m:t>
                            </m:r>
                          </m:e>
                          <m:sup>
                            <m:r>
                              <a:rPr lang="en-US" sz="2000" i="1">
                                <a:latin typeface="Cambria Math"/>
                                <a:cs typeface="Arial" pitchFamily="34" charset="0"/>
                                <a:sym typeface="Symbol"/>
                              </a:rPr>
                              <m:t>𝑜</m:t>
                            </m:r>
                          </m:sup>
                        </m:sSup>
                        <m:r>
                          <a:rPr lang="en-US" sz="2000" i="1">
                            <a:latin typeface="Cambria Math"/>
                            <a:cs typeface="Arial" pitchFamily="34" charset="0"/>
                            <a:sym typeface="Symbol"/>
                          </a:rPr>
                          <m:t>]</m:t>
                        </m:r>
                      </m:num>
                      <m:den>
                        <m:r>
                          <a:rPr lang="en-US" sz="2000" i="1">
                            <a:latin typeface="Cambria Math"/>
                            <a:cs typeface="Arial" pitchFamily="34" charset="0"/>
                            <a:sym typeface="Symbol"/>
                          </a:rPr>
                          <m:t>[</m:t>
                        </m:r>
                        <m:sSup>
                          <m:sSupPr>
                            <m:ctrlPr>
                              <a:rPr lang="en-US" sz="2000" i="1">
                                <a:latin typeface="Cambria Math"/>
                                <a:cs typeface="Arial" pitchFamily="34" charset="0"/>
                                <a:sym typeface="Symbol"/>
                              </a:rPr>
                            </m:ctrlPr>
                          </m:sSupPr>
                          <m:e>
                            <m:r>
                              <a:rPr lang="en-US" sz="2000" i="1">
                                <a:latin typeface="Cambria Math"/>
                                <a:cs typeface="Arial" pitchFamily="34" charset="0"/>
                                <a:sym typeface="Symbol"/>
                              </a:rPr>
                              <m:t>𝐼𝑛𝑑</m:t>
                            </m:r>
                          </m:e>
                          <m:sup>
                            <m:r>
                              <a:rPr lang="en-US" sz="2000" i="1">
                                <a:latin typeface="Cambria Math"/>
                                <a:cs typeface="Arial" pitchFamily="34" charset="0"/>
                                <a:sym typeface="Symbol"/>
                              </a:rPr>
                              <m:t>−</m:t>
                            </m:r>
                          </m:sup>
                        </m:sSup>
                        <m:r>
                          <a:rPr lang="en-US" sz="2000" i="1">
                            <a:latin typeface="Cambria Math"/>
                            <a:cs typeface="Arial" pitchFamily="34" charset="0"/>
                            <a:sym typeface="Symbol"/>
                          </a:rPr>
                          <m:t>]</m:t>
                        </m:r>
                      </m:den>
                    </m:f>
                  </m:oMath>
                </a14:m>
                <a:r>
                  <a:rPr lang="en-US" sz="2000" dirty="0">
                    <a:latin typeface="Arial" pitchFamily="34" charset="0"/>
                    <a:cs typeface="Arial" pitchFamily="34" charset="0"/>
                  </a:rPr>
                  <a:t> </a:t>
                </a:r>
                <a:r>
                  <a:rPr lang="en-US" sz="2000" dirty="0" smtClean="0">
                    <a:latin typeface="Arial" pitchFamily="34" charset="0"/>
                    <a:cs typeface="Arial" pitchFamily="34" charset="0"/>
                    <a:sym typeface="Symbol"/>
                  </a:rPr>
                  <a:t> </a:t>
                </a:r>
                <a14:m>
                  <m:oMath xmlns:m="http://schemas.openxmlformats.org/officeDocument/2006/math">
                    <m:f>
                      <m:fPr>
                        <m:ctrlPr>
                          <a:rPr lang="en-US" sz="2000" i="1" smtClean="0">
                            <a:latin typeface="Cambria Math"/>
                            <a:cs typeface="Arial" pitchFamily="34" charset="0"/>
                            <a:sym typeface="Symbol"/>
                          </a:rPr>
                        </m:ctrlPr>
                      </m:fPr>
                      <m:num>
                        <m:r>
                          <a:rPr lang="en-US" sz="2000" b="0" i="1" smtClean="0">
                            <a:latin typeface="Cambria Math"/>
                            <a:cs typeface="Arial" pitchFamily="34" charset="0"/>
                            <a:sym typeface="Symbol"/>
                          </a:rPr>
                          <m:t>1</m:t>
                        </m:r>
                      </m:num>
                      <m:den>
                        <m:r>
                          <a:rPr lang="en-US" sz="2000" b="0" i="1" smtClean="0">
                            <a:latin typeface="Cambria Math"/>
                            <a:cs typeface="Arial" pitchFamily="34" charset="0"/>
                            <a:sym typeface="Symbol"/>
                          </a:rPr>
                          <m:t>𝑛</m:t>
                        </m:r>
                      </m:den>
                    </m:f>
                  </m:oMath>
                </a14:m>
                <a:r>
                  <a:rPr lang="en-US" sz="2000" dirty="0" smtClean="0">
                    <a:latin typeface="Arial" pitchFamily="34" charset="0"/>
                    <a:cs typeface="Arial" pitchFamily="34" charset="0"/>
                    <a:sym typeface="Symbol"/>
                  </a:rPr>
                  <a:t> </a:t>
                </a:r>
                <a:r>
                  <a:rPr lang="en-US" sz="2000" dirty="0">
                    <a:latin typeface="Arial" pitchFamily="34" charset="0"/>
                    <a:cs typeface="Arial" pitchFamily="34" charset="0"/>
                    <a:sym typeface="Symbol"/>
                  </a:rPr>
                  <a:t> pH </a:t>
                </a:r>
                <a:r>
                  <a:rPr lang="en-US" sz="2000" dirty="0" smtClean="0">
                    <a:latin typeface="Arial" pitchFamily="34" charset="0"/>
                    <a:cs typeface="Arial" pitchFamily="34" charset="0"/>
                    <a:sym typeface="Symbol"/>
                  </a:rPr>
                  <a:t> </a:t>
                </a:r>
                <a:r>
                  <a:rPr lang="en-US" sz="2000" dirty="0" err="1">
                    <a:latin typeface="Arial" pitchFamily="34" charset="0"/>
                    <a:cs typeface="Arial" pitchFamily="34" charset="0"/>
                    <a:sym typeface="Symbol"/>
                  </a:rPr>
                  <a:t>pK</a:t>
                </a:r>
                <a:r>
                  <a:rPr lang="en-US" sz="2000" baseline="-25000" dirty="0" err="1">
                    <a:latin typeface="Arial" pitchFamily="34" charset="0"/>
                    <a:cs typeface="Arial" pitchFamily="34" charset="0"/>
                    <a:sym typeface="Symbol"/>
                  </a:rPr>
                  <a:t>ct</a:t>
                </a:r>
                <a:r>
                  <a:rPr lang="en-US" sz="2000" dirty="0">
                    <a:latin typeface="Arial" pitchFamily="34" charset="0"/>
                    <a:cs typeface="Arial" pitchFamily="34" charset="0"/>
                    <a:sym typeface="Symbol"/>
                  </a:rPr>
                  <a:t>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lgn</a:t>
                </a:r>
                <a:r>
                  <a:rPr lang="en-US" sz="2000" dirty="0" smtClean="0">
                    <a:latin typeface="Arial" pitchFamily="34" charset="0"/>
                    <a:cs typeface="Arial" pitchFamily="34" charset="0"/>
                    <a:sym typeface="Symbol"/>
                  </a:rPr>
                  <a:t>.</a:t>
                </a:r>
                <a:endParaRPr lang="en-US" sz="2000" dirty="0">
                  <a:latin typeface="Arial" pitchFamily="34" charset="0"/>
                  <a:cs typeface="Arial" pitchFamily="34" charset="0"/>
                  <a:sym typeface="Symbol"/>
                </a:endParaRPr>
              </a:p>
              <a:p>
                <a:pPr marL="342900" indent="-342900" algn="just">
                  <a:lnSpc>
                    <a:spcPct val="120000"/>
                  </a:lnSpc>
                  <a:buFontTx/>
                  <a:buChar char="-"/>
                </a:pPr>
                <a:endParaRPr lang="en-US" sz="2000" dirty="0">
                  <a:latin typeface="Arial" pitchFamily="34" charset="0"/>
                  <a:cs typeface="Arial" pitchFamily="34" charset="0"/>
                </a:endParaRPr>
              </a:p>
            </p:txBody>
          </p:sp>
        </mc:Choice>
        <mc:Fallback xmlns="">
          <p:sp>
            <p:nvSpPr>
              <p:cNvPr id="30726" name="TextBox 9"/>
              <p:cNvSpPr txBox="1">
                <a:spLocks noRot="1" noChangeAspect="1" noMove="1" noResize="1" noEditPoints="1" noAdjustHandles="1" noChangeArrowheads="1" noChangeShapeType="1" noTextEdit="1"/>
              </p:cNvSpPr>
              <p:nvPr/>
            </p:nvSpPr>
            <p:spPr bwMode="auto">
              <a:xfrm>
                <a:off x="228600" y="1219200"/>
                <a:ext cx="8915400" cy="4500463"/>
              </a:xfrm>
              <a:prstGeom prst="rect">
                <a:avLst/>
              </a:prstGeom>
              <a:blipFill rotWithShape="1">
                <a:blip r:embed="rId3"/>
                <a:stretch>
                  <a:fillRect l="-752" r="-6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64415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28600" y="1219200"/>
            <a:ext cx="8915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err="1" smtClean="0">
                <a:latin typeface="Arial" pitchFamily="34" charset="0"/>
                <a:cs typeface="Arial" pitchFamily="34" charset="0"/>
              </a:rPr>
              <a:t>Cụ</a:t>
            </a:r>
            <a:r>
              <a:rPr lang="en-US" sz="2000" dirty="0" smtClean="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a:latin typeface="Arial" pitchFamily="34" charset="0"/>
                <a:cs typeface="Arial" pitchFamily="34" charset="0"/>
              </a:rPr>
              <a:t>phtalein</a:t>
            </a:r>
            <a:r>
              <a:rPr lang="en-US" sz="2000" dirty="0">
                <a:latin typeface="Arial" pitchFamily="34" charset="0"/>
                <a:cs typeface="Arial" pitchFamily="34" charset="0"/>
              </a:rPr>
              <a:t> (</a:t>
            </a:r>
            <a:r>
              <a:rPr lang="en-US" sz="2000" dirty="0" err="1">
                <a:latin typeface="Arial" pitchFamily="34" charset="0"/>
                <a:cs typeface="Arial" pitchFamily="34" charset="0"/>
              </a:rPr>
              <a:t>phenolphtalein</a:t>
            </a:r>
            <a:r>
              <a:rPr lang="en-US" sz="2000" dirty="0">
                <a:latin typeface="Arial" pitchFamily="34" charset="0"/>
                <a:cs typeface="Arial" pitchFamily="34" charset="0"/>
              </a:rPr>
              <a:t>) </a:t>
            </a:r>
            <a:r>
              <a:rPr lang="en-US" sz="2000" dirty="0" smtClean="0">
                <a:latin typeface="Arial" pitchFamily="34" charset="0"/>
                <a:cs typeface="Arial" pitchFamily="34" charset="0"/>
              </a:rPr>
              <a:t>n=10.</a:t>
            </a:r>
            <a:endParaRPr lang="en-US" sz="2000" dirty="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sym typeface="Symbol"/>
              </a:rPr>
              <a:t> </a:t>
            </a:r>
            <a:r>
              <a:rPr lang="en-US" sz="2000" dirty="0" smtClean="0">
                <a:latin typeface="Arial" pitchFamily="34" charset="0"/>
                <a:cs typeface="Arial" pitchFamily="34" charset="0"/>
              </a:rPr>
              <a:t>pH </a:t>
            </a:r>
            <a:r>
              <a:rPr lang="en-US" sz="2000" dirty="0">
                <a:latin typeface="Arial" pitchFamily="34" charset="0"/>
                <a:cs typeface="Arial" pitchFamily="34" charset="0"/>
              </a:rPr>
              <a:t>= </a:t>
            </a:r>
            <a:r>
              <a:rPr lang="en-US" sz="2000" dirty="0" err="1">
                <a:latin typeface="Arial" pitchFamily="34" charset="0"/>
                <a:cs typeface="Arial" pitchFamily="34" charset="0"/>
              </a:rPr>
              <a:t>pK</a:t>
            </a:r>
            <a:r>
              <a:rPr lang="en-US" sz="2000" baseline="-25000" dirty="0" err="1">
                <a:latin typeface="Arial" pitchFamily="34" charset="0"/>
                <a:cs typeface="Arial" pitchFamily="34" charset="0"/>
              </a:rPr>
              <a:t>ct</a:t>
            </a:r>
            <a:r>
              <a:rPr lang="en-US" sz="2000" dirty="0">
                <a:latin typeface="Arial" pitchFamily="34" charset="0"/>
                <a:cs typeface="Arial" pitchFamily="34" charset="0"/>
              </a:rPr>
              <a:t> </a:t>
            </a:r>
            <a:r>
              <a:rPr lang="en-US" sz="2000" dirty="0" smtClean="0">
                <a:latin typeface="Arial" pitchFamily="34" charset="0"/>
                <a:cs typeface="Arial" pitchFamily="34" charset="0"/>
                <a:sym typeface="Symbol"/>
              </a:rPr>
              <a:t></a:t>
            </a:r>
            <a:r>
              <a:rPr lang="en-US" sz="2000" dirty="0" smtClean="0">
                <a:latin typeface="Arial" pitchFamily="34" charset="0"/>
                <a:cs typeface="Arial" pitchFamily="34" charset="0"/>
              </a:rPr>
              <a:t>1</a:t>
            </a:r>
            <a:r>
              <a:rPr lang="en-US" sz="2000" dirty="0">
                <a:latin typeface="Arial" pitchFamily="34" charset="0"/>
                <a:cs typeface="Arial" pitchFamily="34" charset="0"/>
              </a:rPr>
              <a:t>: </a:t>
            </a:r>
            <a:r>
              <a:rPr lang="en-US" sz="2000" dirty="0" err="1">
                <a:latin typeface="Arial" pitchFamily="34" charset="0"/>
                <a:cs typeface="Arial" pitchFamily="34" charset="0"/>
              </a:rPr>
              <a:t>khoảng</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endParaRPr lang="en-US" sz="2000" dirty="0">
              <a:latin typeface="Arial" pitchFamily="34" charset="0"/>
              <a:cs typeface="Arial" pitchFamily="34" charset="0"/>
            </a:endParaRPr>
          </a:p>
          <a:p>
            <a:pPr indent="166688"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a:latin typeface="Arial" pitchFamily="34" charset="0"/>
                <a:cs typeface="Arial" pitchFamily="34" charset="0"/>
              </a:rPr>
              <a:t>phenolphtalein</a:t>
            </a:r>
            <a:r>
              <a:rPr lang="en-US" sz="2000" dirty="0">
                <a:latin typeface="Arial" pitchFamily="34" charset="0"/>
                <a:cs typeface="Arial" pitchFamily="34" charset="0"/>
              </a:rPr>
              <a:t>: </a:t>
            </a:r>
            <a:r>
              <a:rPr lang="en-US" sz="2000" dirty="0" err="1">
                <a:latin typeface="Arial" pitchFamily="34" charset="0"/>
                <a:cs typeface="Arial" pitchFamily="34" charset="0"/>
              </a:rPr>
              <a:t>pK</a:t>
            </a:r>
            <a:r>
              <a:rPr lang="en-US" sz="2000" baseline="-25000" dirty="0" err="1">
                <a:latin typeface="Arial" pitchFamily="34" charset="0"/>
                <a:cs typeface="Arial" pitchFamily="34" charset="0"/>
              </a:rPr>
              <a:t>ct</a:t>
            </a:r>
            <a:r>
              <a:rPr lang="en-US" sz="2000" dirty="0">
                <a:latin typeface="Arial" pitchFamily="34" charset="0"/>
                <a:cs typeface="Arial" pitchFamily="34" charset="0"/>
              </a:rPr>
              <a:t> = 9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khoảng</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8 </a:t>
            </a:r>
            <a:r>
              <a:rPr lang="en-US" sz="2000" dirty="0" err="1">
                <a:latin typeface="Arial" pitchFamily="34" charset="0"/>
                <a:cs typeface="Arial" pitchFamily="34" charset="0"/>
              </a:rPr>
              <a:t>đến</a:t>
            </a:r>
            <a:r>
              <a:rPr lang="en-US" sz="2000" dirty="0">
                <a:latin typeface="Arial" pitchFamily="34" charset="0"/>
                <a:cs typeface="Arial" pitchFamily="34" charset="0"/>
              </a:rPr>
              <a:t> 10.</a:t>
            </a:r>
          </a:p>
          <a:p>
            <a:pPr lvl="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a:latin typeface="Arial" pitchFamily="34" charset="0"/>
                <a:cs typeface="Arial" pitchFamily="34" charset="0"/>
              </a:rPr>
              <a:t>azô</a:t>
            </a:r>
            <a:r>
              <a:rPr lang="en-US" sz="2000" dirty="0">
                <a:latin typeface="Arial" pitchFamily="34" charset="0"/>
                <a:cs typeface="Arial" pitchFamily="34" charset="0"/>
              </a:rPr>
              <a:t> (</a:t>
            </a:r>
            <a:r>
              <a:rPr lang="en-US" sz="2000" dirty="0" err="1">
                <a:latin typeface="Arial" pitchFamily="34" charset="0"/>
                <a:cs typeface="Arial" pitchFamily="34" charset="0"/>
              </a:rPr>
              <a:t>metyl</a:t>
            </a:r>
            <a:r>
              <a:rPr lang="en-US" sz="2000" dirty="0">
                <a:latin typeface="Arial" pitchFamily="34" charset="0"/>
                <a:cs typeface="Arial" pitchFamily="34" charset="0"/>
              </a:rPr>
              <a:t> da cam) </a:t>
            </a:r>
            <a:r>
              <a:rPr lang="en-US" sz="2000" dirty="0" smtClean="0">
                <a:latin typeface="Arial" pitchFamily="34" charset="0"/>
                <a:cs typeface="Arial" pitchFamily="34" charset="0"/>
              </a:rPr>
              <a:t>n = 4,5</a:t>
            </a:r>
            <a:endParaRPr lang="en-US" sz="2000" dirty="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rPr>
              <a:t>Metyl</a:t>
            </a:r>
            <a:r>
              <a:rPr lang="en-US" sz="2000" dirty="0" smtClean="0">
                <a:latin typeface="Arial" pitchFamily="34" charset="0"/>
                <a:cs typeface="Arial" pitchFamily="34" charset="0"/>
              </a:rPr>
              <a:t> </a:t>
            </a:r>
            <a:r>
              <a:rPr lang="en-US" sz="2000" dirty="0">
                <a:latin typeface="Arial" pitchFamily="34" charset="0"/>
                <a:cs typeface="Arial" pitchFamily="34" charset="0"/>
              </a:rPr>
              <a:t>da cam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khoảng</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3,1 </a:t>
            </a:r>
            <a:r>
              <a:rPr lang="en-US" sz="2000" dirty="0" err="1">
                <a:latin typeface="Arial" pitchFamily="34" charset="0"/>
                <a:cs typeface="Arial" pitchFamily="34" charset="0"/>
              </a:rPr>
              <a:t>đến</a:t>
            </a:r>
            <a:r>
              <a:rPr lang="en-US" sz="2000" dirty="0">
                <a:latin typeface="Arial" pitchFamily="34" charset="0"/>
                <a:cs typeface="Arial" pitchFamily="34" charset="0"/>
              </a:rPr>
              <a:t> 4,4</a:t>
            </a:r>
          </a:p>
          <a:p>
            <a:pPr algn="just">
              <a:lnSpc>
                <a:spcPct val="120000"/>
              </a:lnSpc>
            </a:pPr>
            <a:r>
              <a:rPr lang="en-US" sz="2000" i="1" dirty="0" err="1">
                <a:latin typeface="Arial" pitchFamily="34" charset="0"/>
                <a:cs typeface="Arial" pitchFamily="34" charset="0"/>
              </a:rPr>
              <a:t>Vậy</a:t>
            </a:r>
            <a:r>
              <a:rPr lang="en-US" sz="2000" i="1" dirty="0">
                <a:latin typeface="Arial" pitchFamily="34" charset="0"/>
                <a:cs typeface="Arial" pitchFamily="34" charset="0"/>
              </a:rPr>
              <a:t> </a:t>
            </a:r>
            <a:r>
              <a:rPr lang="en-US" sz="2000" i="1" dirty="0" err="1">
                <a:latin typeface="Arial" pitchFamily="34" charset="0"/>
                <a:cs typeface="Arial" pitchFamily="34" charset="0"/>
              </a:rPr>
              <a:t>khoảng</a:t>
            </a:r>
            <a:r>
              <a:rPr lang="en-US" sz="2000" i="1" dirty="0">
                <a:latin typeface="Arial" pitchFamily="34" charset="0"/>
                <a:cs typeface="Arial" pitchFamily="34" charset="0"/>
              </a:rPr>
              <a:t> </a:t>
            </a:r>
            <a:r>
              <a:rPr lang="en-US" sz="2000" i="1" dirty="0" err="1">
                <a:latin typeface="Arial" pitchFamily="34" charset="0"/>
                <a:cs typeface="Arial" pitchFamily="34" charset="0"/>
              </a:rPr>
              <a:t>đổi</a:t>
            </a:r>
            <a:r>
              <a:rPr lang="en-US" sz="2000" i="1" dirty="0">
                <a:latin typeface="Arial" pitchFamily="34" charset="0"/>
                <a:cs typeface="Arial" pitchFamily="34" charset="0"/>
              </a:rPr>
              <a:t> </a:t>
            </a:r>
            <a:r>
              <a:rPr lang="en-US" sz="2000" i="1" dirty="0" err="1">
                <a:latin typeface="Arial" pitchFamily="34" charset="0"/>
                <a:cs typeface="Arial" pitchFamily="34" charset="0"/>
              </a:rPr>
              <a:t>màu</a:t>
            </a:r>
            <a:r>
              <a:rPr lang="en-US" sz="2000" i="1" dirty="0">
                <a:latin typeface="Arial" pitchFamily="34" charset="0"/>
                <a:cs typeface="Arial" pitchFamily="34" charset="0"/>
              </a:rPr>
              <a:t> </a:t>
            </a:r>
            <a:r>
              <a:rPr lang="en-US" sz="2000" i="1" dirty="0" err="1">
                <a:latin typeface="Arial" pitchFamily="34" charset="0"/>
                <a:cs typeface="Arial" pitchFamily="34" charset="0"/>
              </a:rPr>
              <a:t>của</a:t>
            </a:r>
            <a:r>
              <a:rPr lang="en-US" sz="2000" i="1" dirty="0">
                <a:latin typeface="Arial" pitchFamily="34" charset="0"/>
                <a:cs typeface="Arial" pitchFamily="34" charset="0"/>
              </a:rPr>
              <a:t> </a:t>
            </a:r>
            <a:r>
              <a:rPr lang="en-US" sz="2000" i="1" dirty="0" err="1">
                <a:latin typeface="Arial" pitchFamily="34" charset="0"/>
                <a:cs typeface="Arial" pitchFamily="34" charset="0"/>
              </a:rPr>
              <a:t>chỉ</a:t>
            </a:r>
            <a:r>
              <a:rPr lang="en-US" sz="2000" i="1" dirty="0">
                <a:latin typeface="Arial" pitchFamily="34" charset="0"/>
                <a:cs typeface="Arial" pitchFamily="34" charset="0"/>
              </a:rPr>
              <a:t> </a:t>
            </a:r>
            <a:r>
              <a:rPr lang="en-US" sz="2000" i="1" dirty="0" err="1">
                <a:latin typeface="Arial" pitchFamily="34" charset="0"/>
                <a:cs typeface="Arial" pitchFamily="34" charset="0"/>
              </a:rPr>
              <a:t>thị</a:t>
            </a:r>
            <a:r>
              <a:rPr lang="en-US" sz="2000" i="1" dirty="0">
                <a:latin typeface="Arial" pitchFamily="34" charset="0"/>
                <a:cs typeface="Arial" pitchFamily="34" charset="0"/>
              </a:rPr>
              <a:t> </a:t>
            </a:r>
            <a:r>
              <a:rPr lang="en-US" sz="2000" i="1" dirty="0" err="1">
                <a:latin typeface="Arial" pitchFamily="34" charset="0"/>
                <a:cs typeface="Arial" pitchFamily="34" charset="0"/>
              </a:rPr>
              <a:t>axit</a:t>
            </a:r>
            <a:r>
              <a:rPr lang="en-US" sz="2000" i="1" dirty="0">
                <a:latin typeface="Arial" pitchFamily="34" charset="0"/>
                <a:cs typeface="Arial" pitchFamily="34" charset="0"/>
              </a:rPr>
              <a:t>  </a:t>
            </a:r>
            <a:r>
              <a:rPr lang="en-US" sz="2000" i="1" dirty="0" err="1">
                <a:latin typeface="Arial" pitchFamily="34" charset="0"/>
                <a:cs typeface="Arial" pitchFamily="34" charset="0"/>
              </a:rPr>
              <a:t>bazơ</a:t>
            </a:r>
            <a:r>
              <a:rPr lang="en-US" sz="2000" i="1" dirty="0">
                <a:latin typeface="Arial" pitchFamily="34" charset="0"/>
                <a:cs typeface="Arial" pitchFamily="34" charset="0"/>
              </a:rPr>
              <a:t> </a:t>
            </a:r>
            <a:r>
              <a:rPr lang="en-US" sz="2000" i="1" dirty="0" err="1">
                <a:latin typeface="Arial" pitchFamily="34" charset="0"/>
                <a:cs typeface="Arial" pitchFamily="34" charset="0"/>
              </a:rPr>
              <a:t>là</a:t>
            </a:r>
            <a:r>
              <a:rPr lang="en-US" sz="2000" i="1" dirty="0">
                <a:latin typeface="Arial" pitchFamily="34" charset="0"/>
                <a:cs typeface="Arial" pitchFamily="34" charset="0"/>
              </a:rPr>
              <a:t> </a:t>
            </a:r>
            <a:r>
              <a:rPr lang="en-US" sz="2000" i="1" dirty="0" err="1">
                <a:latin typeface="Arial" pitchFamily="34" charset="0"/>
                <a:cs typeface="Arial" pitchFamily="34" charset="0"/>
              </a:rPr>
              <a:t>khoảng</a:t>
            </a:r>
            <a:r>
              <a:rPr lang="en-US" sz="2000" i="1" dirty="0">
                <a:latin typeface="Arial" pitchFamily="34" charset="0"/>
                <a:cs typeface="Arial" pitchFamily="34" charset="0"/>
              </a:rPr>
              <a:t> </a:t>
            </a:r>
            <a:r>
              <a:rPr lang="en-US" sz="2000" i="1" dirty="0" err="1">
                <a:latin typeface="Arial" pitchFamily="34" charset="0"/>
                <a:cs typeface="Arial" pitchFamily="34" charset="0"/>
              </a:rPr>
              <a:t>giá</a:t>
            </a:r>
            <a:r>
              <a:rPr lang="en-US" sz="2000" i="1" dirty="0">
                <a:latin typeface="Arial" pitchFamily="34" charset="0"/>
                <a:cs typeface="Arial" pitchFamily="34" charset="0"/>
              </a:rPr>
              <a:t> </a:t>
            </a:r>
            <a:r>
              <a:rPr lang="en-US" sz="2000" i="1" dirty="0" err="1">
                <a:latin typeface="Arial" pitchFamily="34" charset="0"/>
                <a:cs typeface="Arial" pitchFamily="34" charset="0"/>
              </a:rPr>
              <a:t>trị</a:t>
            </a:r>
            <a:r>
              <a:rPr lang="en-US" sz="2000" i="1" dirty="0">
                <a:latin typeface="Arial" pitchFamily="34" charset="0"/>
                <a:cs typeface="Arial" pitchFamily="34" charset="0"/>
              </a:rPr>
              <a:t> pH </a:t>
            </a:r>
            <a:r>
              <a:rPr lang="en-US" sz="2000" i="1" dirty="0" err="1">
                <a:latin typeface="Arial" pitchFamily="34" charset="0"/>
                <a:cs typeface="Arial" pitchFamily="34" charset="0"/>
              </a:rPr>
              <a:t>mà</a:t>
            </a:r>
            <a:r>
              <a:rPr lang="en-US" sz="2000" i="1" dirty="0">
                <a:latin typeface="Arial" pitchFamily="34" charset="0"/>
                <a:cs typeface="Arial" pitchFamily="34" charset="0"/>
              </a:rPr>
              <a:t> </a:t>
            </a:r>
            <a:r>
              <a:rPr lang="en-US" sz="2000" i="1" dirty="0" err="1">
                <a:latin typeface="Arial" pitchFamily="34" charset="0"/>
                <a:cs typeface="Arial" pitchFamily="34" charset="0"/>
              </a:rPr>
              <a:t>trong</a:t>
            </a:r>
            <a:r>
              <a:rPr lang="en-US" sz="2000" i="1" dirty="0">
                <a:latin typeface="Arial" pitchFamily="34" charset="0"/>
                <a:cs typeface="Arial" pitchFamily="34" charset="0"/>
              </a:rPr>
              <a:t> </a:t>
            </a:r>
            <a:r>
              <a:rPr lang="en-US" sz="2000" i="1" dirty="0" err="1">
                <a:latin typeface="Arial" pitchFamily="34" charset="0"/>
                <a:cs typeface="Arial" pitchFamily="34" charset="0"/>
              </a:rPr>
              <a:t>đó</a:t>
            </a:r>
            <a:r>
              <a:rPr lang="en-US" sz="2000" i="1" dirty="0">
                <a:latin typeface="Arial" pitchFamily="34" charset="0"/>
                <a:cs typeface="Arial" pitchFamily="34" charset="0"/>
              </a:rPr>
              <a:t> </a:t>
            </a:r>
            <a:r>
              <a:rPr lang="en-US" sz="2000" i="1" dirty="0" err="1">
                <a:latin typeface="Arial" pitchFamily="34" charset="0"/>
                <a:cs typeface="Arial" pitchFamily="34" charset="0"/>
              </a:rPr>
              <a:t>màu</a:t>
            </a:r>
            <a:r>
              <a:rPr lang="en-US" sz="2000" i="1" dirty="0">
                <a:latin typeface="Arial" pitchFamily="34" charset="0"/>
                <a:cs typeface="Arial" pitchFamily="34" charset="0"/>
              </a:rPr>
              <a:t> </a:t>
            </a:r>
            <a:r>
              <a:rPr lang="en-US" sz="2000" i="1" dirty="0" err="1">
                <a:latin typeface="Arial" pitchFamily="34" charset="0"/>
                <a:cs typeface="Arial" pitchFamily="34" charset="0"/>
              </a:rPr>
              <a:t>chỉ</a:t>
            </a:r>
            <a:r>
              <a:rPr lang="en-US" sz="2000" i="1" dirty="0">
                <a:latin typeface="Arial" pitchFamily="34" charset="0"/>
                <a:cs typeface="Arial" pitchFamily="34" charset="0"/>
              </a:rPr>
              <a:t> </a:t>
            </a:r>
            <a:r>
              <a:rPr lang="en-US" sz="2000" i="1" dirty="0" err="1">
                <a:latin typeface="Arial" pitchFamily="34" charset="0"/>
                <a:cs typeface="Arial" pitchFamily="34" charset="0"/>
              </a:rPr>
              <a:t>thị</a:t>
            </a:r>
            <a:r>
              <a:rPr lang="en-US" sz="2000" i="1" dirty="0">
                <a:latin typeface="Arial" pitchFamily="34" charset="0"/>
                <a:cs typeface="Arial" pitchFamily="34" charset="0"/>
              </a:rPr>
              <a:t> </a:t>
            </a:r>
            <a:r>
              <a:rPr lang="en-US" sz="2000" i="1" dirty="0" err="1">
                <a:latin typeface="Arial" pitchFamily="34" charset="0"/>
                <a:cs typeface="Arial" pitchFamily="34" charset="0"/>
              </a:rPr>
              <a:t>thay</a:t>
            </a:r>
            <a:r>
              <a:rPr lang="en-US" sz="2000" i="1" dirty="0">
                <a:latin typeface="Arial" pitchFamily="34" charset="0"/>
                <a:cs typeface="Arial" pitchFamily="34" charset="0"/>
              </a:rPr>
              <a:t> </a:t>
            </a:r>
            <a:r>
              <a:rPr lang="en-US" sz="2000" i="1" dirty="0" err="1">
                <a:latin typeface="Arial" pitchFamily="34" charset="0"/>
                <a:cs typeface="Arial" pitchFamily="34" charset="0"/>
              </a:rPr>
              <a:t>đổi</a:t>
            </a:r>
            <a:r>
              <a:rPr lang="en-US" sz="2000" i="1" dirty="0">
                <a:latin typeface="Arial" pitchFamily="34" charset="0"/>
                <a:cs typeface="Arial" pitchFamily="34" charset="0"/>
              </a:rPr>
              <a:t> </a:t>
            </a:r>
            <a:r>
              <a:rPr lang="en-US" sz="2000" i="1" dirty="0" err="1">
                <a:latin typeface="Arial" pitchFamily="34" charset="0"/>
                <a:cs typeface="Arial" pitchFamily="34" charset="0"/>
              </a:rPr>
              <a:t>mắt</a:t>
            </a:r>
            <a:r>
              <a:rPr lang="en-US" sz="2000" i="1" dirty="0">
                <a:latin typeface="Arial" pitchFamily="34" charset="0"/>
                <a:cs typeface="Arial" pitchFamily="34" charset="0"/>
              </a:rPr>
              <a:t> ta </a:t>
            </a:r>
            <a:r>
              <a:rPr lang="en-US" sz="2000" i="1" dirty="0" err="1">
                <a:latin typeface="Arial" pitchFamily="34" charset="0"/>
                <a:cs typeface="Arial" pitchFamily="34" charset="0"/>
              </a:rPr>
              <a:t>có</a:t>
            </a:r>
            <a:r>
              <a:rPr lang="en-US" sz="2000" i="1" dirty="0">
                <a:latin typeface="Arial" pitchFamily="34" charset="0"/>
                <a:cs typeface="Arial" pitchFamily="34" charset="0"/>
              </a:rPr>
              <a:t> </a:t>
            </a:r>
            <a:r>
              <a:rPr lang="en-US" sz="2000" i="1" dirty="0" err="1">
                <a:latin typeface="Arial" pitchFamily="34" charset="0"/>
                <a:cs typeface="Arial" pitchFamily="34" charset="0"/>
              </a:rPr>
              <a:t>thể</a:t>
            </a:r>
            <a:r>
              <a:rPr lang="en-US" sz="2000" i="1" dirty="0">
                <a:latin typeface="Arial" pitchFamily="34" charset="0"/>
                <a:cs typeface="Arial" pitchFamily="34" charset="0"/>
              </a:rPr>
              <a:t> </a:t>
            </a:r>
            <a:r>
              <a:rPr lang="en-US" sz="2000" i="1" dirty="0" err="1">
                <a:latin typeface="Arial" pitchFamily="34" charset="0"/>
                <a:cs typeface="Arial" pitchFamily="34" charset="0"/>
              </a:rPr>
              <a:t>nhận</a:t>
            </a:r>
            <a:r>
              <a:rPr lang="en-US" sz="2000" i="1" dirty="0">
                <a:latin typeface="Arial" pitchFamily="34" charset="0"/>
                <a:cs typeface="Arial" pitchFamily="34" charset="0"/>
              </a:rPr>
              <a:t> </a:t>
            </a:r>
            <a:r>
              <a:rPr lang="en-US" sz="2000" i="1" dirty="0" err="1">
                <a:latin typeface="Arial" pitchFamily="34" charset="0"/>
                <a:cs typeface="Arial" pitchFamily="34" charset="0"/>
              </a:rPr>
              <a:t>biết</a:t>
            </a:r>
            <a:r>
              <a:rPr lang="en-US" sz="2000" i="1" dirty="0">
                <a:latin typeface="Arial" pitchFamily="34" charset="0"/>
                <a:cs typeface="Arial" pitchFamily="34" charset="0"/>
              </a:rPr>
              <a:t> </a:t>
            </a:r>
            <a:r>
              <a:rPr lang="en-US" sz="2000" i="1" dirty="0" err="1">
                <a:latin typeface="Arial" pitchFamily="34" charset="0"/>
                <a:cs typeface="Arial" pitchFamily="34" charset="0"/>
              </a:rPr>
              <a:t>được</a:t>
            </a:r>
            <a:r>
              <a:rPr lang="en-US" sz="2000" i="1" dirty="0">
                <a:latin typeface="Arial" pitchFamily="34" charset="0"/>
                <a:cs typeface="Arial" pitchFamily="34" charset="0"/>
              </a:rPr>
              <a:t>.</a:t>
            </a:r>
          </a:p>
          <a:p>
            <a:pPr marL="0" lvl="1" indent="0" algn="just">
              <a:lnSpc>
                <a:spcPct val="120000"/>
              </a:lnSpc>
              <a:defRP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133245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8196" name="Rectangle 2"/>
          <p:cNvSpPr txBox="1">
            <a:spLocks noChangeArrowheads="1"/>
          </p:cNvSpPr>
          <p:nvPr/>
        </p:nvSpPr>
        <p:spPr bwMode="black">
          <a:xfrm>
            <a:off x="1143000" y="233363"/>
            <a:ext cx="7862888"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Tài liệu tham khảo</a:t>
            </a:r>
          </a:p>
        </p:txBody>
      </p:sp>
      <p:sp>
        <p:nvSpPr>
          <p:cNvPr id="8197" name="Rectangle 2"/>
          <p:cNvSpPr>
            <a:spLocks noChangeArrowheads="1"/>
          </p:cNvSpPr>
          <p:nvPr/>
        </p:nvSpPr>
        <p:spPr bwMode="auto">
          <a:xfrm>
            <a:off x="304800" y="1720850"/>
            <a:ext cx="87010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fr-FR" sz="2000">
                <a:latin typeface="Times New Roman" pitchFamily="18" charset="0"/>
                <a:cs typeface="Times New Roman" pitchFamily="18" charset="0"/>
              </a:rPr>
              <a:t>1. </a:t>
            </a:r>
            <a:r>
              <a:rPr lang="vi-VN" altLang="fr-FR" sz="2000">
                <a:latin typeface="Times New Roman" pitchFamily="18" charset="0"/>
                <a:cs typeface="Times New Roman" pitchFamily="18" charset="0"/>
              </a:rPr>
              <a:t>Lê</a:t>
            </a:r>
            <a:r>
              <a:rPr lang="en-US" altLang="fr-FR" sz="2000">
                <a:latin typeface="Times New Roman" pitchFamily="18" charset="0"/>
                <a:cs typeface="Times New Roman" pitchFamily="18" charset="0"/>
              </a:rPr>
              <a:t> Thị Mùi; </a:t>
            </a:r>
            <a:r>
              <a:rPr lang="en-US" altLang="fr-FR" sz="2000" i="1">
                <a:latin typeface="Times New Roman" pitchFamily="18" charset="0"/>
                <a:cs typeface="Times New Roman" pitchFamily="18" charset="0"/>
              </a:rPr>
              <a:t>Hoá học phân tích định lượng</a:t>
            </a:r>
            <a:r>
              <a:rPr lang="en-US" altLang="fr-FR" sz="2000">
                <a:latin typeface="Times New Roman" pitchFamily="18" charset="0"/>
                <a:cs typeface="Times New Roman" pitchFamily="18" charset="0"/>
              </a:rPr>
              <a:t>; Đại học Đà nẵng, 2003.</a:t>
            </a:r>
            <a:endParaRPr lang="fr-FR" altLang="fr-FR" sz="2000">
              <a:latin typeface="Times New Roman" pitchFamily="18" charset="0"/>
              <a:cs typeface="Times New Roman" pitchFamily="18" charset="0"/>
            </a:endParaRPr>
          </a:p>
          <a:p>
            <a:pPr eaLnBrk="1" hangingPunct="1"/>
            <a:r>
              <a:rPr lang="en-US" altLang="fr-FR" sz="2000">
                <a:latin typeface="Times New Roman" pitchFamily="18" charset="0"/>
                <a:cs typeface="Times New Roman" pitchFamily="18" charset="0"/>
              </a:rPr>
              <a:t>2. Hoàng Minh Châu, Từ Văn Mặc, Từ Vọng Nghi; </a:t>
            </a:r>
            <a:r>
              <a:rPr lang="en-US" altLang="fr-FR" sz="2000" i="1">
                <a:latin typeface="Times New Roman" pitchFamily="18" charset="0"/>
                <a:cs typeface="Times New Roman" pitchFamily="18" charset="0"/>
              </a:rPr>
              <a:t>Cơ sở hoá học phân tích (Giáo trình dùng cho sinh viên các trường đại học Bách khoa, Khoa học tự nhiên...)</a:t>
            </a:r>
            <a:r>
              <a:rPr lang="en-US" altLang="fr-FR" sz="2000">
                <a:latin typeface="Times New Roman" pitchFamily="18" charset="0"/>
                <a:cs typeface="Times New Roman" pitchFamily="18" charset="0"/>
              </a:rPr>
              <a:t>;  Nhà xuất bản khoa học và kỹ thuật, 2002.</a:t>
            </a:r>
            <a:endParaRPr lang="fr-FR" altLang="fr-FR" sz="2000">
              <a:latin typeface="Times New Roman" pitchFamily="18" charset="0"/>
              <a:cs typeface="Times New Roman" pitchFamily="18" charset="0"/>
            </a:endParaRPr>
          </a:p>
          <a:p>
            <a:pPr eaLnBrk="1" hangingPunct="1"/>
            <a:r>
              <a:rPr lang="en-US" altLang="fr-FR" sz="2000">
                <a:latin typeface="Times New Roman" pitchFamily="18" charset="0"/>
                <a:cs typeface="Times New Roman" pitchFamily="18" charset="0"/>
              </a:rPr>
              <a:t>3. Trần Tứ Hiếu, Từ Vọng Nghi, Hoàng Thọ Tín; </a:t>
            </a:r>
            <a:r>
              <a:rPr lang="en-US" altLang="fr-FR" sz="2000" i="1">
                <a:latin typeface="Times New Roman" pitchFamily="18" charset="0"/>
                <a:cs typeface="Times New Roman" pitchFamily="18" charset="0"/>
              </a:rPr>
              <a:t>Bài tập hoá phân tích</a:t>
            </a:r>
            <a:r>
              <a:rPr lang="en-US" altLang="fr-FR" sz="2000">
                <a:latin typeface="Times New Roman" pitchFamily="18" charset="0"/>
                <a:cs typeface="Times New Roman" pitchFamily="18" charset="0"/>
              </a:rPr>
              <a:t>; Nhà xuất bản đại học và trung học chuyên nghiệp, 1984.</a:t>
            </a:r>
            <a:endParaRPr lang="fr-FR" altLang="fr-FR" sz="2000">
              <a:latin typeface="Times New Roman" pitchFamily="18" charset="0"/>
              <a:cs typeface="Times New Roman" pitchFamily="18" charset="0"/>
            </a:endParaRPr>
          </a:p>
          <a:p>
            <a:pPr eaLnBrk="1" hangingPunct="1"/>
            <a:r>
              <a:rPr lang="en-US" altLang="fr-FR" sz="2000">
                <a:latin typeface="Times New Roman" pitchFamily="18" charset="0"/>
                <a:cs typeface="Times New Roman" pitchFamily="18" charset="0"/>
              </a:rPr>
              <a:t>4. Lê Thị Mùi; </a:t>
            </a:r>
            <a:r>
              <a:rPr lang="en-US" altLang="fr-FR" sz="2000" i="1">
                <a:latin typeface="Times New Roman" pitchFamily="18" charset="0"/>
                <a:cs typeface="Times New Roman" pitchFamily="18" charset="0"/>
              </a:rPr>
              <a:t>Thực tập hoá học phân tích định lượng</a:t>
            </a:r>
            <a:r>
              <a:rPr lang="en-US" altLang="fr-FR" sz="2000">
                <a:latin typeface="Times New Roman" pitchFamily="18" charset="0"/>
                <a:cs typeface="Times New Roman" pitchFamily="18" charset="0"/>
              </a:rPr>
              <a:t>; Đại học Đà Nẵng, 2003.</a:t>
            </a:r>
            <a:endParaRPr lang="fr-FR" altLang="fr-FR"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28600" y="1219200"/>
            <a:ext cx="8915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defRPr/>
            </a:pPr>
            <a:r>
              <a:rPr lang="en-US" sz="2000" b="1" i="1" dirty="0" smtClean="0">
                <a:latin typeface="Arial" pitchFamily="34" charset="0"/>
                <a:cs typeface="Arial" pitchFamily="34" charset="0"/>
              </a:rPr>
              <a:t>3.3.2. </a:t>
            </a:r>
            <a:r>
              <a:rPr lang="en-US" sz="2000" b="1" dirty="0" err="1">
                <a:latin typeface="Arial" pitchFamily="34" charset="0"/>
                <a:cs typeface="Arial" pitchFamily="34" charset="0"/>
              </a:rPr>
              <a:t>Khoảng</a:t>
            </a:r>
            <a:r>
              <a:rPr lang="en-US" sz="2000" b="1" dirty="0">
                <a:latin typeface="Arial" pitchFamily="34" charset="0"/>
                <a:cs typeface="Arial" pitchFamily="34" charset="0"/>
              </a:rPr>
              <a:t> </a:t>
            </a:r>
            <a:r>
              <a:rPr lang="en-US" sz="2000" b="1" dirty="0" err="1" smtClean="0">
                <a:latin typeface="Arial" pitchFamily="34" charset="0"/>
                <a:cs typeface="Arial" pitchFamily="34" charset="0"/>
              </a:rPr>
              <a:t>đổi</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màu</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chỉ</a:t>
            </a:r>
            <a:r>
              <a:rPr lang="en-US" sz="2000" b="1" dirty="0">
                <a:latin typeface="Arial" pitchFamily="34" charset="0"/>
                <a:cs typeface="Arial" pitchFamily="34" charset="0"/>
              </a:rPr>
              <a:t> </a:t>
            </a:r>
            <a:r>
              <a:rPr lang="en-US" sz="2000" b="1" dirty="0" err="1">
                <a:latin typeface="Arial" pitchFamily="34" charset="0"/>
                <a:cs typeface="Arial" pitchFamily="34" charset="0"/>
              </a:rPr>
              <a:t>thị</a:t>
            </a:r>
            <a:r>
              <a:rPr lang="en-US" sz="2000" b="1" dirty="0">
                <a:latin typeface="Arial" pitchFamily="34" charset="0"/>
                <a:cs typeface="Arial" pitchFamily="34" charset="0"/>
              </a:rPr>
              <a:t> </a:t>
            </a:r>
            <a:r>
              <a:rPr lang="en-US" sz="2000" b="1" dirty="0" err="1">
                <a:latin typeface="Arial" pitchFamily="34" charset="0"/>
                <a:cs typeface="Arial" pitchFamily="34" charset="0"/>
              </a:rPr>
              <a:t>axit</a:t>
            </a:r>
            <a:r>
              <a:rPr lang="en-US" sz="2000" b="1" dirty="0">
                <a:latin typeface="Arial" pitchFamily="34" charset="0"/>
                <a:cs typeface="Arial" pitchFamily="34" charset="0"/>
              </a:rPr>
              <a:t> – </a:t>
            </a:r>
            <a:r>
              <a:rPr lang="en-US" sz="2000" b="1" dirty="0" err="1">
                <a:latin typeface="Arial" pitchFamily="34" charset="0"/>
                <a:cs typeface="Arial" pitchFamily="34" charset="0"/>
              </a:rPr>
              <a:t>bazơ</a:t>
            </a:r>
            <a:r>
              <a:rPr lang="en-US" sz="2000" b="1"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khoảng</a:t>
            </a:r>
            <a:r>
              <a:rPr lang="en-US" sz="2000" dirty="0">
                <a:latin typeface="Arial" pitchFamily="34" charset="0"/>
                <a:cs typeface="Arial" pitchFamily="34" charset="0"/>
              </a:rPr>
              <a:t> pH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smtClean="0">
                <a:latin typeface="Arial" pitchFamily="34" charset="0"/>
                <a:cs typeface="Arial" pitchFamily="34" charset="0"/>
              </a:rPr>
              <a:t>màu</a:t>
            </a:r>
            <a:endParaRPr lang="en-US" sz="2000" dirty="0" smtClean="0">
              <a:latin typeface="Arial" pitchFamily="34" charset="0"/>
              <a:cs typeface="Arial" pitchFamily="34" charset="0"/>
            </a:endParaRPr>
          </a:p>
          <a:p>
            <a:pPr marL="285750" lvl="2" indent="-285750" algn="just">
              <a:lnSpc>
                <a:spcPct val="120000"/>
              </a:lnSpc>
              <a:buFont typeface="Wingdings" pitchFamily="2" charset="2"/>
              <a:buChar char="Ø"/>
            </a:pPr>
            <a:r>
              <a:rPr lang="en-US" sz="2000" b="1" i="1" dirty="0" err="1" smtClean="0">
                <a:latin typeface="Arial" pitchFamily="34" charset="0"/>
                <a:cs typeface="Arial" pitchFamily="34" charset="0"/>
              </a:rPr>
              <a:t>Chỉ</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số</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định</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phân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pT</a:t>
            </a:r>
            <a:endParaRPr lang="en-US" sz="2000" b="1" i="1" dirty="0" smtClean="0">
              <a:latin typeface="Arial" pitchFamily="34" charset="0"/>
              <a:cs typeface="Arial" pitchFamily="34" charset="0"/>
            </a:endParaRPr>
          </a:p>
          <a:p>
            <a:pPr lvl="0">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a:latin typeface="Arial" pitchFamily="34" charset="0"/>
                <a:cs typeface="Arial" pitchFamily="34" charset="0"/>
              </a:rPr>
              <a:t>giá</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pH </a:t>
            </a:r>
            <a:r>
              <a:rPr lang="en-US" sz="2000" dirty="0" err="1">
                <a:latin typeface="Arial" pitchFamily="34" charset="0"/>
                <a:cs typeface="Arial" pitchFamily="34" charset="0"/>
              </a:rPr>
              <a:t>nằm</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khoảng</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mà</a:t>
            </a:r>
            <a:r>
              <a:rPr lang="en-US" sz="2000" dirty="0">
                <a:latin typeface="Arial" pitchFamily="34" charset="0"/>
                <a:cs typeface="Arial" pitchFamily="34" charset="0"/>
              </a:rPr>
              <a:t> ở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rõ</a:t>
            </a:r>
            <a:r>
              <a:rPr lang="en-US" sz="2000" dirty="0">
                <a:latin typeface="Arial" pitchFamily="34" charset="0"/>
                <a:cs typeface="Arial" pitchFamily="34" charset="0"/>
              </a:rPr>
              <a:t> </a:t>
            </a:r>
            <a:r>
              <a:rPr lang="en-US" sz="2000" dirty="0" err="1">
                <a:latin typeface="Arial" pitchFamily="34" charset="0"/>
                <a:cs typeface="Arial" pitchFamily="34" charset="0"/>
              </a:rPr>
              <a:t>nhất</a:t>
            </a:r>
            <a:r>
              <a:rPr lang="en-US" sz="2000" dirty="0">
                <a:latin typeface="Arial" pitchFamily="34" charset="0"/>
                <a:cs typeface="Arial" pitchFamily="34" charset="0"/>
              </a:rPr>
              <a:t> </a:t>
            </a:r>
            <a:r>
              <a:rPr lang="en-US" sz="2000" dirty="0" err="1">
                <a:latin typeface="Arial" pitchFamily="34" charset="0"/>
                <a:cs typeface="Arial" pitchFamily="34" charset="0"/>
              </a:rPr>
              <a:t>mà</a:t>
            </a:r>
            <a:r>
              <a:rPr lang="en-US" sz="2000" dirty="0">
                <a:latin typeface="Arial" pitchFamily="34" charset="0"/>
                <a:cs typeface="Arial" pitchFamily="34" charset="0"/>
              </a:rPr>
              <a:t> </a:t>
            </a:r>
            <a:r>
              <a:rPr lang="en-US" sz="2000" dirty="0" err="1">
                <a:latin typeface="Arial" pitchFamily="34" charset="0"/>
                <a:cs typeface="Arial" pitchFamily="34" charset="0"/>
              </a:rPr>
              <a:t>mắt</a:t>
            </a:r>
            <a:r>
              <a:rPr lang="en-US" sz="2000" dirty="0">
                <a:latin typeface="Arial" pitchFamily="34" charset="0"/>
                <a:cs typeface="Arial" pitchFamily="34" charset="0"/>
              </a:rPr>
              <a:t> ta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Tại</a:t>
            </a:r>
            <a:r>
              <a:rPr lang="en-US" sz="2000" dirty="0" smtClean="0">
                <a:latin typeface="Arial" pitchFamily="34" charset="0"/>
                <a:cs typeface="Arial" pitchFamily="34" charset="0"/>
              </a:rPr>
              <a:t> </a:t>
            </a:r>
            <a:r>
              <a:rPr lang="en-US" sz="2000" dirty="0" err="1">
                <a:latin typeface="Arial" pitchFamily="34" charset="0"/>
                <a:cs typeface="Arial" pitchFamily="34" charset="0"/>
              </a:rPr>
              <a:t>giá</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pH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thúc</a:t>
            </a:r>
            <a:r>
              <a:rPr lang="en-US" sz="2000" dirty="0">
                <a:latin typeface="Arial" pitchFamily="34" charset="0"/>
                <a:cs typeface="Arial" pitchFamily="34" charset="0"/>
              </a:rPr>
              <a:t> </a:t>
            </a:r>
            <a:r>
              <a:rPr lang="en-US" sz="2000" dirty="0" err="1">
                <a:latin typeface="Arial" pitchFamily="34" charset="0"/>
                <a:cs typeface="Arial" pitchFamily="34" charset="0"/>
              </a:rPr>
              <a:t>quá</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endParaRPr lang="en-US" sz="2000" dirty="0">
              <a:latin typeface="Arial" pitchFamily="34" charset="0"/>
              <a:cs typeface="Arial" pitchFamily="34" charset="0"/>
            </a:endParaRPr>
          </a:p>
          <a:p>
            <a:pPr>
              <a:lnSpc>
                <a:spcPct val="120000"/>
              </a:lnSpc>
            </a:pPr>
            <a:endParaRPr lang="en-US" sz="2000" dirty="0" smtClean="0">
              <a:latin typeface="Arial" pitchFamily="34" charset="0"/>
              <a:cs typeface="Arial" pitchFamily="34" charset="0"/>
            </a:endParaRPr>
          </a:p>
          <a:p>
            <a:pPr>
              <a:lnSpc>
                <a:spcPct val="120000"/>
              </a:lnSpc>
            </a:pPr>
            <a:endParaRPr lang="en-US" sz="2000" dirty="0" smtClean="0">
              <a:latin typeface="Arial" pitchFamily="34" charset="0"/>
              <a:cs typeface="Arial" pitchFamily="34" charset="0"/>
            </a:endParaRPr>
          </a:p>
          <a:p>
            <a:pPr>
              <a:lnSpc>
                <a:spcPct val="120000"/>
              </a:lnSpc>
            </a:pPr>
            <a:endParaRPr lang="en-US" sz="2000" dirty="0">
              <a:latin typeface="Arial" pitchFamily="34" charset="0"/>
              <a:cs typeface="Arial" pitchFamily="34" charset="0"/>
            </a:endParaRPr>
          </a:p>
          <a:p>
            <a:pPr>
              <a:lnSpc>
                <a:spcPct val="120000"/>
              </a:lnSpc>
            </a:pPr>
            <a:endParaRPr lang="en-US" sz="2000" dirty="0" smtClean="0">
              <a:latin typeface="Arial" pitchFamily="34" charset="0"/>
              <a:cs typeface="Arial" pitchFamily="34" charset="0"/>
            </a:endParaRPr>
          </a:p>
          <a:p>
            <a:pPr>
              <a:lnSpc>
                <a:spcPct val="120000"/>
              </a:lnSpc>
            </a:pPr>
            <a:endParaRPr lang="en-US" sz="2000" dirty="0" smtClean="0">
              <a:latin typeface="Arial" pitchFamily="34" charset="0"/>
              <a:cs typeface="Arial" pitchFamily="34" charset="0"/>
            </a:endParaRPr>
          </a:p>
          <a:p>
            <a:pPr>
              <a:lnSpc>
                <a:spcPct val="120000"/>
              </a:lnSpc>
            </a:pPr>
            <a:endParaRPr lang="en-US" sz="2000" dirty="0">
              <a:latin typeface="Arial" pitchFamily="34" charset="0"/>
              <a:cs typeface="Arial" pitchFamily="34" charset="0"/>
            </a:endParaRPr>
          </a:p>
          <a:p>
            <a:pPr marL="0" lvl="2" indent="0" algn="just">
              <a:lnSpc>
                <a:spcPct val="120000"/>
              </a:lnSpc>
            </a:pPr>
            <a:endParaRPr lang="en-US" sz="2000" dirty="0" smtClean="0">
              <a:latin typeface="Arial" pitchFamily="34" charset="0"/>
              <a:cs typeface="Arial" pitchFamily="34" charset="0"/>
            </a:endParaRPr>
          </a:p>
          <a:p>
            <a:pPr>
              <a:lnSpc>
                <a:spcPct val="120000"/>
              </a:lnSpc>
            </a:pPr>
            <a:r>
              <a:rPr lang="en-US" sz="2000" dirty="0" err="1" smtClean="0">
                <a:latin typeface="Arial" pitchFamily="34" charset="0"/>
                <a:cs typeface="Arial" pitchFamily="34" charset="0"/>
              </a:rPr>
              <a:t>Ví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a:t>
            </a:r>
            <a:r>
              <a:rPr lang="en-US" sz="2000" dirty="0" smtClean="0">
                <a:latin typeface="Arial" pitchFamily="34" charset="0"/>
                <a:cs typeface="Arial" pitchFamily="34" charset="0"/>
              </a:rPr>
              <a:t>: Phenolphthalein</a:t>
            </a:r>
            <a:r>
              <a:rPr lang="en-US" sz="2000" dirty="0">
                <a:latin typeface="Arial" pitchFamily="34" charset="0"/>
                <a:cs typeface="Arial" pitchFamily="34" charset="0"/>
              </a:rPr>
              <a:t> </a:t>
            </a:r>
            <a:r>
              <a:rPr lang="en-US" sz="2000" dirty="0" smtClean="0">
                <a:latin typeface="Arial" pitchFamily="34" charset="0"/>
                <a:cs typeface="Arial" pitchFamily="34" charset="0"/>
              </a:rPr>
              <a:t>ở </a:t>
            </a:r>
            <a:r>
              <a:rPr lang="en-US" sz="2000" dirty="0" err="1" smtClean="0">
                <a:latin typeface="Arial" pitchFamily="34" charset="0"/>
                <a:cs typeface="Arial" pitchFamily="34" charset="0"/>
              </a:rPr>
              <a:t>dạng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baz</a:t>
            </a:r>
            <a:r>
              <a:rPr lang="en-US" sz="2000" dirty="0">
                <a:latin typeface="Arial" pitchFamily="34" charset="0"/>
                <a:cs typeface="Arial" pitchFamily="34" charset="0"/>
              </a:rPr>
              <a:t>: </a:t>
            </a:r>
            <a:r>
              <a:rPr lang="en-US" sz="2000" dirty="0" err="1">
                <a:latin typeface="Arial" pitchFamily="34" charset="0"/>
                <a:cs typeface="Arial" pitchFamily="34" charset="0"/>
              </a:rPr>
              <a:t>m</a:t>
            </a:r>
            <a:r>
              <a:rPr lang="en-US" sz="2000" dirty="0" err="1" smtClean="0">
                <a:latin typeface="Arial" pitchFamily="34" charset="0"/>
                <a:cs typeface="Arial" pitchFamily="34" charset="0"/>
              </a:rPr>
              <a:t>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hồng</a:t>
            </a:r>
            <a:endParaRPr lang="en-US" sz="2000" dirty="0">
              <a:latin typeface="Arial" pitchFamily="34" charset="0"/>
              <a:cs typeface="Arial" pitchFamily="34" charset="0"/>
            </a:endParaRPr>
          </a:p>
          <a:p>
            <a:pPr>
              <a:lnSpc>
                <a:spcPct val="120000"/>
              </a:lnSpc>
            </a:pPr>
            <a:r>
              <a:rPr lang="vi-VN" sz="2000" dirty="0" smtClean="0">
                <a:latin typeface="Arial" pitchFamily="34" charset="0"/>
                <a:cs typeface="Arial" pitchFamily="34" charset="0"/>
              </a:rPr>
              <a:t>Khoảng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pH đổi</a:t>
            </a:r>
            <a:r>
              <a:rPr lang="en-US" sz="2000" dirty="0" smtClean="0">
                <a:latin typeface="Arial" pitchFamily="34" charset="0"/>
                <a:cs typeface="Arial" pitchFamily="34" charset="0"/>
              </a:rPr>
              <a:t> </a:t>
            </a:r>
            <a:r>
              <a:rPr lang="vi-VN" sz="2000" dirty="0" smtClean="0">
                <a:latin typeface="Arial" pitchFamily="34" charset="0"/>
                <a:cs typeface="Arial" pitchFamily="34" charset="0"/>
              </a:rPr>
              <a:t>màu</a:t>
            </a:r>
            <a:r>
              <a:rPr lang="en-US" sz="2000" dirty="0" smtClean="0">
                <a:latin typeface="Arial" pitchFamily="34" charset="0"/>
                <a:cs typeface="Arial" pitchFamily="34" charset="0"/>
              </a:rPr>
              <a:t> </a:t>
            </a:r>
            <a:r>
              <a:rPr lang="vi-VN" sz="2000" dirty="0" smtClean="0">
                <a:latin typeface="Arial" pitchFamily="34" charset="0"/>
                <a:cs typeface="Arial" pitchFamily="34" charset="0"/>
              </a:rPr>
              <a:t>8.</a:t>
            </a:r>
            <a:r>
              <a:rPr lang="en-US" sz="2000" dirty="0" smtClean="0">
                <a:latin typeface="Arial" pitchFamily="34" charset="0"/>
                <a:cs typeface="Arial" pitchFamily="34" charset="0"/>
              </a:rPr>
              <a:t>3 </a:t>
            </a:r>
            <a:r>
              <a:rPr lang="vi-VN" sz="2000" dirty="0" smtClean="0">
                <a:latin typeface="Arial" pitchFamily="34" charset="0"/>
                <a:cs typeface="Arial" pitchFamily="34" charset="0"/>
              </a:rPr>
              <a:t>~</a:t>
            </a:r>
            <a:r>
              <a:rPr lang="en-US" sz="2000" dirty="0" smtClean="0">
                <a:latin typeface="Arial" pitchFamily="34" charset="0"/>
                <a:cs typeface="Arial" pitchFamily="34" charset="0"/>
              </a:rPr>
              <a:t>10</a:t>
            </a:r>
            <a:endParaRPr lang="en-US" sz="2000" dirty="0">
              <a:latin typeface="Arial" pitchFamily="34" charset="0"/>
              <a:cs typeface="Arial" pitchFamily="34" charset="0"/>
            </a:endParaRPr>
          </a:p>
        </p:txBody>
      </p:sp>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0400"/>
            <a:ext cx="6192971"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223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69175" y="1290450"/>
            <a:ext cx="883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defRPr/>
            </a:pPr>
            <a:r>
              <a:rPr lang="en-US" sz="2000" b="1" i="1" dirty="0" smtClean="0">
                <a:latin typeface="Arial" pitchFamily="34" charset="0"/>
                <a:cs typeface="Arial" pitchFamily="34" charset="0"/>
              </a:rPr>
              <a:t>3.3.2. </a:t>
            </a:r>
            <a:r>
              <a:rPr lang="en-US" sz="2000" b="1" dirty="0" err="1">
                <a:latin typeface="Arial" pitchFamily="34" charset="0"/>
                <a:cs typeface="Arial" pitchFamily="34" charset="0"/>
              </a:rPr>
              <a:t>Khoảng</a:t>
            </a:r>
            <a:r>
              <a:rPr lang="en-US" sz="2000" b="1" dirty="0">
                <a:latin typeface="Arial" pitchFamily="34" charset="0"/>
                <a:cs typeface="Arial" pitchFamily="34" charset="0"/>
              </a:rPr>
              <a:t> </a:t>
            </a:r>
            <a:r>
              <a:rPr lang="en-US" sz="2000" b="1" dirty="0" err="1" smtClean="0">
                <a:latin typeface="Arial" pitchFamily="34" charset="0"/>
                <a:cs typeface="Arial" pitchFamily="34" charset="0"/>
              </a:rPr>
              <a:t>đổi</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màu</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chỉ</a:t>
            </a:r>
            <a:r>
              <a:rPr lang="en-US" sz="2000" b="1" dirty="0">
                <a:latin typeface="Arial" pitchFamily="34" charset="0"/>
                <a:cs typeface="Arial" pitchFamily="34" charset="0"/>
              </a:rPr>
              <a:t> </a:t>
            </a:r>
            <a:r>
              <a:rPr lang="en-US" sz="2000" b="1" dirty="0" err="1">
                <a:latin typeface="Arial" pitchFamily="34" charset="0"/>
                <a:cs typeface="Arial" pitchFamily="34" charset="0"/>
              </a:rPr>
              <a:t>thị</a:t>
            </a:r>
            <a:r>
              <a:rPr lang="en-US" sz="2000" b="1" dirty="0">
                <a:latin typeface="Arial" pitchFamily="34" charset="0"/>
                <a:cs typeface="Arial" pitchFamily="34" charset="0"/>
              </a:rPr>
              <a:t> </a:t>
            </a:r>
            <a:r>
              <a:rPr lang="en-US" sz="2000" b="1" dirty="0" err="1">
                <a:latin typeface="Arial" pitchFamily="34" charset="0"/>
                <a:cs typeface="Arial" pitchFamily="34" charset="0"/>
              </a:rPr>
              <a:t>axit</a:t>
            </a:r>
            <a:r>
              <a:rPr lang="en-US" sz="2000" b="1" dirty="0">
                <a:latin typeface="Arial" pitchFamily="34" charset="0"/>
                <a:cs typeface="Arial" pitchFamily="34" charset="0"/>
              </a:rPr>
              <a:t> – </a:t>
            </a:r>
            <a:r>
              <a:rPr lang="en-US" sz="2000" b="1" dirty="0" err="1">
                <a:latin typeface="Arial" pitchFamily="34" charset="0"/>
                <a:cs typeface="Arial" pitchFamily="34" charset="0"/>
              </a:rPr>
              <a:t>bazơ</a:t>
            </a:r>
            <a:r>
              <a:rPr lang="en-US" sz="2000" b="1"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khoảng</a:t>
            </a:r>
            <a:r>
              <a:rPr lang="en-US" sz="2000" dirty="0">
                <a:latin typeface="Arial" pitchFamily="34" charset="0"/>
                <a:cs typeface="Arial" pitchFamily="34" charset="0"/>
              </a:rPr>
              <a:t> pH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smtClean="0">
                <a:latin typeface="Arial" pitchFamily="34" charset="0"/>
                <a:cs typeface="Arial" pitchFamily="34" charset="0"/>
              </a:rPr>
              <a:t>màu</a:t>
            </a:r>
            <a:endParaRPr lang="en-US" sz="2000" dirty="0" smtClean="0">
              <a:latin typeface="Arial" pitchFamily="34" charset="0"/>
              <a:cs typeface="Arial" pitchFamily="34" charset="0"/>
            </a:endParaRPr>
          </a:p>
          <a:p>
            <a:pPr marL="285750" lvl="2" indent="-285750" algn="just">
              <a:lnSpc>
                <a:spcPct val="120000"/>
              </a:lnSpc>
              <a:buFont typeface="Wingdings" pitchFamily="2" charset="2"/>
              <a:buChar char="Ø"/>
            </a:pPr>
            <a:r>
              <a:rPr lang="en-US" sz="2000" b="1" i="1" dirty="0" err="1" smtClean="0">
                <a:latin typeface="Arial" pitchFamily="34" charset="0"/>
                <a:cs typeface="Arial" pitchFamily="34" charset="0"/>
              </a:rPr>
              <a:t>Chỉ</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số</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định</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phân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pT</a:t>
            </a:r>
            <a:endParaRPr lang="en-US" sz="2000" b="1" i="1" dirty="0" smtClean="0">
              <a:latin typeface="Arial" pitchFamily="34" charset="0"/>
              <a:cs typeface="Arial" pitchFamily="34" charset="0"/>
            </a:endParaRPr>
          </a:p>
          <a:p>
            <a:pPr>
              <a:lnSpc>
                <a:spcPct val="120000"/>
              </a:lnSpc>
            </a:pPr>
            <a:r>
              <a:rPr lang="vi-VN" sz="2000" dirty="0">
                <a:latin typeface="Arial" pitchFamily="34" charset="0"/>
                <a:cs typeface="Arial" pitchFamily="34" charset="0"/>
              </a:rPr>
              <a:t>Chỉ số pT có thể khác nhau ít nhiều giữa những người quan sát phép chuẩn độ.</a:t>
            </a:r>
          </a:p>
          <a:p>
            <a:pPr>
              <a:lnSpc>
                <a:spcPct val="120000"/>
              </a:lnSpc>
            </a:pPr>
            <a:r>
              <a:rPr lang="vi-VN" sz="2000" dirty="0" smtClean="0">
                <a:latin typeface="Arial" pitchFamily="34" charset="0"/>
                <a:cs typeface="Arial" pitchFamily="34" charset="0"/>
              </a:rPr>
              <a:t>Một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chỉ</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thị</a:t>
            </a:r>
            <a:r>
              <a:rPr lang="en-US" sz="2000" dirty="0" smtClean="0">
                <a:latin typeface="Arial" pitchFamily="34" charset="0"/>
                <a:cs typeface="Arial" pitchFamily="34" charset="0"/>
              </a:rPr>
              <a:t> </a:t>
            </a:r>
            <a:r>
              <a:rPr lang="vi-VN" sz="2000" dirty="0" smtClean="0">
                <a:latin typeface="Arial" pitchFamily="34" charset="0"/>
                <a:cs typeface="Arial" pitchFamily="34" charset="0"/>
              </a:rPr>
              <a:t>được</a:t>
            </a:r>
            <a:r>
              <a:rPr lang="en-US" sz="2000" dirty="0" smtClean="0">
                <a:latin typeface="Arial" pitchFamily="34" charset="0"/>
                <a:cs typeface="Arial" pitchFamily="34" charset="0"/>
              </a:rPr>
              <a:t> </a:t>
            </a:r>
            <a:r>
              <a:rPr lang="vi-VN" sz="2000" dirty="0" smtClean="0">
                <a:latin typeface="Arial" pitchFamily="34" charset="0"/>
                <a:cs typeface="Arial" pitchFamily="34" charset="0"/>
              </a:rPr>
              <a:t>coi</a:t>
            </a:r>
            <a:r>
              <a:rPr lang="en-US" sz="2000" dirty="0" smtClean="0">
                <a:latin typeface="Arial" pitchFamily="34" charset="0"/>
                <a:cs typeface="Arial" pitchFamily="34" charset="0"/>
              </a:rPr>
              <a:t> </a:t>
            </a:r>
            <a:r>
              <a:rPr lang="vi-VN" sz="2000" dirty="0" smtClean="0">
                <a:latin typeface="Arial" pitchFamily="34" charset="0"/>
                <a:cs typeface="Arial" pitchFamily="34" charset="0"/>
              </a:rPr>
              <a:t>là</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tốt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khi</a:t>
            </a:r>
            <a:r>
              <a:rPr lang="vi-VN" sz="2000" dirty="0">
                <a:latin typeface="Arial" pitchFamily="34" charset="0"/>
                <a:cs typeface="Arial" pitchFamily="34" charset="0"/>
              </a:rPr>
              <a:t>:</a:t>
            </a:r>
          </a:p>
          <a:p>
            <a:pPr>
              <a:lnSpc>
                <a:spcPct val="120000"/>
              </a:lnSpc>
            </a:pPr>
            <a:r>
              <a:rPr lang="en-US" sz="2000" dirty="0" smtClean="0">
                <a:latin typeface="Arial" pitchFamily="34" charset="0"/>
                <a:cs typeface="Arial" pitchFamily="34" charset="0"/>
              </a:rPr>
              <a:t>- </a:t>
            </a:r>
            <a:r>
              <a:rPr lang="vi-VN" sz="2000" dirty="0" smtClean="0">
                <a:latin typeface="Arial" pitchFamily="34" charset="0"/>
                <a:cs typeface="Arial" pitchFamily="34" charset="0"/>
              </a:rPr>
              <a:t>Có</a:t>
            </a:r>
            <a:r>
              <a:rPr lang="en-US" sz="2000" dirty="0" smtClean="0">
                <a:latin typeface="Arial" pitchFamily="34" charset="0"/>
                <a:cs typeface="Arial" pitchFamily="34" charset="0"/>
              </a:rPr>
              <a:t> </a:t>
            </a:r>
            <a:r>
              <a:rPr lang="vi-VN" sz="2000" dirty="0" smtClean="0">
                <a:latin typeface="Arial" pitchFamily="34" charset="0"/>
                <a:cs typeface="Arial" pitchFamily="34" charset="0"/>
              </a:rPr>
              <a:t>giá</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trị</a:t>
            </a:r>
            <a:r>
              <a:rPr lang="en-US" sz="2000" dirty="0" smtClean="0">
                <a:latin typeface="Arial" pitchFamily="34" charset="0"/>
                <a:cs typeface="Arial" pitchFamily="34" charset="0"/>
              </a:rPr>
              <a:t> </a:t>
            </a:r>
            <a:r>
              <a:rPr lang="vi-VN" sz="2000" dirty="0" smtClean="0">
                <a:latin typeface="Arial" pitchFamily="34" charset="0"/>
                <a:cs typeface="Arial" pitchFamily="34" charset="0"/>
              </a:rPr>
              <a:t>pT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nằm</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trong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khoảng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bước</a:t>
            </a:r>
            <a:r>
              <a:rPr lang="en-US" sz="2000" dirty="0" smtClean="0">
                <a:latin typeface="Arial" pitchFamily="34" charset="0"/>
                <a:cs typeface="Arial" pitchFamily="34" charset="0"/>
              </a:rPr>
              <a:t> </a:t>
            </a:r>
            <a:r>
              <a:rPr lang="vi-VN" sz="2000" dirty="0" smtClean="0">
                <a:latin typeface="Arial" pitchFamily="34" charset="0"/>
                <a:cs typeface="Arial" pitchFamily="34" charset="0"/>
              </a:rPr>
              <a:t>nhảy</a:t>
            </a:r>
            <a:r>
              <a:rPr lang="en-US" sz="2000" dirty="0" smtClean="0">
                <a:latin typeface="Arial" pitchFamily="34" charset="0"/>
                <a:cs typeface="Arial" pitchFamily="34" charset="0"/>
              </a:rPr>
              <a:t> </a:t>
            </a:r>
            <a:r>
              <a:rPr lang="vi-VN" sz="2000" dirty="0" smtClean="0">
                <a:latin typeface="Arial" pitchFamily="34" charset="0"/>
                <a:cs typeface="Arial" pitchFamily="34" charset="0"/>
              </a:rPr>
              <a:t>pH</a:t>
            </a:r>
            <a:r>
              <a:rPr lang="en-US" sz="2000" dirty="0" smtClean="0">
                <a:latin typeface="Arial" pitchFamily="34" charset="0"/>
                <a:cs typeface="Arial" pitchFamily="34" charset="0"/>
              </a:rPr>
              <a:t> </a:t>
            </a:r>
            <a:r>
              <a:rPr lang="vi-VN" sz="2000" dirty="0" smtClean="0">
                <a:latin typeface="Arial" pitchFamily="34" charset="0"/>
                <a:cs typeface="Arial" pitchFamily="34" charset="0"/>
              </a:rPr>
              <a:t>(bắt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buộc</a:t>
            </a:r>
            <a:r>
              <a:rPr lang="vi-VN" sz="2000" dirty="0">
                <a:latin typeface="Arial" pitchFamily="34" charset="0"/>
                <a:cs typeface="Arial" pitchFamily="34" charset="0"/>
              </a:rPr>
              <a:t>)</a:t>
            </a:r>
          </a:p>
          <a:p>
            <a:pPr>
              <a:lnSpc>
                <a:spcPct val="120000"/>
              </a:lnSpc>
            </a:pPr>
            <a:r>
              <a:rPr lang="en-US" sz="2000" dirty="0" smtClean="0">
                <a:latin typeface="Arial" pitchFamily="34" charset="0"/>
                <a:cs typeface="Arial" pitchFamily="34" charset="0"/>
              </a:rPr>
              <a:t>-</a:t>
            </a:r>
            <a:r>
              <a:rPr lang="vi-VN" sz="2000" dirty="0" smtClean="0">
                <a:latin typeface="Arial" pitchFamily="34" charset="0"/>
                <a:cs typeface="Arial" pitchFamily="34" charset="0"/>
              </a:rPr>
              <a:t>Có</a:t>
            </a:r>
            <a:r>
              <a:rPr lang="en-US" sz="2000" dirty="0" smtClean="0">
                <a:latin typeface="Arial" pitchFamily="34" charset="0"/>
                <a:cs typeface="Arial" pitchFamily="34" charset="0"/>
              </a:rPr>
              <a:t> </a:t>
            </a:r>
            <a:r>
              <a:rPr lang="vi-VN" sz="2000" dirty="0" smtClean="0">
                <a:latin typeface="Arial" pitchFamily="34" charset="0"/>
                <a:cs typeface="Arial" pitchFamily="34" charset="0"/>
              </a:rPr>
              <a:t>khoảng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đổi</a:t>
            </a:r>
            <a:r>
              <a:rPr lang="en-US" sz="2000" dirty="0" smtClean="0">
                <a:latin typeface="Arial" pitchFamily="34" charset="0"/>
                <a:cs typeface="Arial" pitchFamily="34" charset="0"/>
              </a:rPr>
              <a:t> </a:t>
            </a:r>
            <a:r>
              <a:rPr lang="vi-VN" sz="2000" dirty="0" smtClean="0">
                <a:latin typeface="Arial" pitchFamily="34" charset="0"/>
                <a:cs typeface="Arial" pitchFamily="34" charset="0"/>
              </a:rPr>
              <a:t>màu</a:t>
            </a:r>
            <a:r>
              <a:rPr lang="en-US" sz="2000" dirty="0" smtClean="0">
                <a:latin typeface="Arial" pitchFamily="34" charset="0"/>
                <a:cs typeface="Arial" pitchFamily="34" charset="0"/>
              </a:rPr>
              <a:t> </a:t>
            </a:r>
            <a:r>
              <a:rPr lang="vi-VN" sz="2000" dirty="0" smtClean="0">
                <a:latin typeface="Arial" pitchFamily="34" charset="0"/>
                <a:cs typeface="Arial" pitchFamily="34" charset="0"/>
              </a:rPr>
              <a:t>hẹp</a:t>
            </a:r>
            <a:r>
              <a:rPr lang="en-US" sz="2000" dirty="0" smtClean="0">
                <a:latin typeface="Arial" pitchFamily="34" charset="0"/>
                <a:cs typeface="Arial" pitchFamily="34" charset="0"/>
              </a:rPr>
              <a:t> </a:t>
            </a:r>
            <a:r>
              <a:rPr lang="vi-VN" sz="2000" dirty="0" smtClean="0">
                <a:latin typeface="Arial" pitchFamily="34" charset="0"/>
                <a:cs typeface="Arial" pitchFamily="34" charset="0"/>
              </a:rPr>
              <a:t>để</a:t>
            </a:r>
            <a:r>
              <a:rPr lang="en-US" sz="2000" dirty="0" smtClean="0">
                <a:latin typeface="Arial" pitchFamily="34" charset="0"/>
                <a:cs typeface="Arial" pitchFamily="34" charset="0"/>
              </a:rPr>
              <a:t> </a:t>
            </a:r>
            <a:r>
              <a:rPr lang="vi-VN" sz="2000" dirty="0" smtClean="0">
                <a:latin typeface="Arial" pitchFamily="34" charset="0"/>
                <a:cs typeface="Arial" pitchFamily="34" charset="0"/>
              </a:rPr>
              <a:t>sự</a:t>
            </a:r>
            <a:r>
              <a:rPr lang="en-US" sz="2000" dirty="0" smtClean="0">
                <a:latin typeface="Arial" pitchFamily="34" charset="0"/>
                <a:cs typeface="Arial" pitchFamily="34" charset="0"/>
              </a:rPr>
              <a:t> </a:t>
            </a:r>
            <a:r>
              <a:rPr lang="vi-VN" sz="2000" dirty="0" smtClean="0">
                <a:latin typeface="Arial" pitchFamily="34" charset="0"/>
                <a:cs typeface="Arial" pitchFamily="34" charset="0"/>
              </a:rPr>
              <a:t>chuyển</a:t>
            </a:r>
            <a:r>
              <a:rPr lang="en-US" sz="2000" dirty="0" smtClean="0">
                <a:latin typeface="Arial" pitchFamily="34" charset="0"/>
                <a:cs typeface="Arial" pitchFamily="34" charset="0"/>
              </a:rPr>
              <a:t> </a:t>
            </a:r>
            <a:r>
              <a:rPr lang="vi-VN" sz="2000" dirty="0" smtClean="0">
                <a:latin typeface="Arial" pitchFamily="34" charset="0"/>
                <a:cs typeface="Arial" pitchFamily="34" charset="0"/>
              </a:rPr>
              <a:t>màu</a:t>
            </a:r>
            <a:r>
              <a:rPr lang="en-US" sz="2000" dirty="0" smtClean="0">
                <a:latin typeface="Arial" pitchFamily="34" charset="0"/>
                <a:cs typeface="Arial" pitchFamily="34" charset="0"/>
              </a:rPr>
              <a:t> </a:t>
            </a:r>
            <a:r>
              <a:rPr lang="vi-VN" sz="2000" dirty="0" smtClean="0">
                <a:latin typeface="Arial" pitchFamily="34" charset="0"/>
                <a:cs typeface="Arial" pitchFamily="34" charset="0"/>
              </a:rPr>
              <a:t>xảy</a:t>
            </a:r>
            <a:r>
              <a:rPr lang="en-US" sz="2000" dirty="0" smtClean="0">
                <a:latin typeface="Arial" pitchFamily="34" charset="0"/>
                <a:cs typeface="Arial" pitchFamily="34" charset="0"/>
              </a:rPr>
              <a:t> </a:t>
            </a:r>
            <a:r>
              <a:rPr lang="vi-VN" sz="2000" dirty="0" smtClean="0">
                <a:latin typeface="Arial" pitchFamily="34" charset="0"/>
                <a:cs typeface="Arial" pitchFamily="34" charset="0"/>
              </a:rPr>
              <a:t>ra</a:t>
            </a:r>
            <a:r>
              <a:rPr lang="en-US" sz="2000" dirty="0" smtClean="0">
                <a:latin typeface="Arial" pitchFamily="34" charset="0"/>
                <a:cs typeface="Arial" pitchFamily="34" charset="0"/>
              </a:rPr>
              <a:t> </a:t>
            </a:r>
            <a:r>
              <a:rPr lang="vi-VN" sz="2000" dirty="0" smtClean="0">
                <a:latin typeface="Arial" pitchFamily="34" charset="0"/>
                <a:cs typeface="Arial" pitchFamily="34" charset="0"/>
              </a:rPr>
              <a:t>rõ</a:t>
            </a:r>
            <a:r>
              <a:rPr lang="en-US" sz="2000" dirty="0" smtClean="0">
                <a:latin typeface="Arial" pitchFamily="34" charset="0"/>
                <a:cs typeface="Arial" pitchFamily="34" charset="0"/>
              </a:rPr>
              <a:t> </a:t>
            </a:r>
            <a:r>
              <a:rPr lang="vi-VN" sz="2000" dirty="0" smtClean="0">
                <a:latin typeface="Arial" pitchFamily="34" charset="0"/>
                <a:cs typeface="Arial" pitchFamily="34" charset="0"/>
              </a:rPr>
              <a:t>ràng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chính</a:t>
            </a:r>
            <a:r>
              <a:rPr lang="en-US" sz="2000" dirty="0" smtClean="0">
                <a:latin typeface="Arial" pitchFamily="34" charset="0"/>
                <a:cs typeface="Arial" pitchFamily="34" charset="0"/>
              </a:rPr>
              <a:t> </a:t>
            </a:r>
            <a:r>
              <a:rPr lang="vi-VN" sz="2000" dirty="0" smtClean="0">
                <a:latin typeface="Arial" pitchFamily="34" charset="0"/>
                <a:cs typeface="Arial" pitchFamily="34" charset="0"/>
              </a:rPr>
              <a:t>xác</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tại</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thời</a:t>
            </a:r>
            <a:r>
              <a:rPr lang="en-US" sz="2000" dirty="0" smtClean="0">
                <a:latin typeface="Arial" pitchFamily="34" charset="0"/>
                <a:cs typeface="Arial" pitchFamily="34" charset="0"/>
              </a:rPr>
              <a:t> </a:t>
            </a:r>
            <a:r>
              <a:rPr lang="vi-VN" sz="2000" dirty="0" smtClean="0">
                <a:latin typeface="Arial" pitchFamily="34" charset="0"/>
                <a:cs typeface="Arial" pitchFamily="34" charset="0"/>
              </a:rPr>
              <a:t>điểm</a:t>
            </a:r>
            <a:r>
              <a:rPr lang="en-US" sz="2000" dirty="0" smtClean="0">
                <a:latin typeface="Arial" pitchFamily="34" charset="0"/>
                <a:cs typeface="Arial" pitchFamily="34" charset="0"/>
              </a:rPr>
              <a:t> </a:t>
            </a:r>
            <a:r>
              <a:rPr lang="vi-VN" sz="2000" dirty="0" smtClean="0">
                <a:latin typeface="Arial" pitchFamily="34" charset="0"/>
                <a:cs typeface="Arial" pitchFamily="34" charset="0"/>
              </a:rPr>
              <a:t>pH</a:t>
            </a:r>
            <a:r>
              <a:rPr lang="en-US" sz="2000" dirty="0" smtClean="0">
                <a:latin typeface="Arial" pitchFamily="34" charset="0"/>
                <a:cs typeface="Arial" pitchFamily="34" charset="0"/>
              </a:rPr>
              <a:t> </a:t>
            </a:r>
            <a:r>
              <a:rPr lang="vi-VN" sz="2000" dirty="0" smtClean="0">
                <a:latin typeface="Arial" pitchFamily="34" charset="0"/>
                <a:cs typeface="Arial" pitchFamily="34" charset="0"/>
              </a:rPr>
              <a: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pT.</a:t>
            </a: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3933933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69175" y="1290450"/>
            <a:ext cx="883920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defRPr/>
            </a:pPr>
            <a:r>
              <a:rPr lang="en-US" sz="2000" b="1" i="1" dirty="0" smtClean="0">
                <a:latin typeface="Arial" pitchFamily="34" charset="0"/>
                <a:cs typeface="Arial" pitchFamily="34" charset="0"/>
              </a:rPr>
              <a:t>3.3.3. </a:t>
            </a:r>
            <a:r>
              <a:rPr lang="en-US" sz="2000" b="1" dirty="0" err="1" smtClean="0">
                <a:latin typeface="Arial" pitchFamily="34" charset="0"/>
                <a:cs typeface="Arial" pitchFamily="34" charset="0"/>
              </a:rPr>
              <a:t>Một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số</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chất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chỉ</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thị</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thường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dùng</a:t>
            </a:r>
            <a:endParaRPr lang="en-US" sz="2000" dirty="0" smtClean="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2816164"/>
              </p:ext>
            </p:extLst>
          </p:nvPr>
        </p:nvGraphicFramePr>
        <p:xfrm>
          <a:off x="381001" y="1981200"/>
          <a:ext cx="8534399" cy="3626885"/>
        </p:xfrm>
        <a:graphic>
          <a:graphicData uri="http://schemas.openxmlformats.org/drawingml/2006/table">
            <a:tbl>
              <a:tblPr>
                <a:tableStyleId>{775DCB02-9BB8-47FD-8907-85C794F793BA}</a:tableStyleId>
              </a:tblPr>
              <a:tblGrid>
                <a:gridCol w="1957431"/>
                <a:gridCol w="1252756"/>
                <a:gridCol w="1565945"/>
                <a:gridCol w="1722539"/>
                <a:gridCol w="2035728"/>
              </a:tblGrid>
              <a:tr h="304800">
                <a:tc>
                  <a:txBody>
                    <a:bodyPr/>
                    <a:lstStyle/>
                    <a:p>
                      <a:pPr marL="356235" indent="-237490" algn="just">
                        <a:spcAft>
                          <a:spcPts val="0"/>
                        </a:spcAft>
                        <a:tabLst>
                          <a:tab pos="356235" algn="l"/>
                        </a:tabLst>
                      </a:pPr>
                      <a:r>
                        <a:rPr lang="en-US" sz="1600" dirty="0" err="1">
                          <a:effectLst/>
                          <a:latin typeface="Arial" pitchFamily="34" charset="0"/>
                          <a:cs typeface="Arial" pitchFamily="34" charset="0"/>
                        </a:rPr>
                        <a:t>Tên</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thường</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dùng</a:t>
                      </a:r>
                      <a:endParaRPr lang="en-US" sz="1600" dirty="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a:effectLst/>
                          <a:latin typeface="Arial" pitchFamily="34" charset="0"/>
                          <a:cs typeface="Arial" pitchFamily="34" charset="0"/>
                        </a:rPr>
                        <a:t>Dung </a:t>
                      </a:r>
                      <a:r>
                        <a:rPr lang="en-US" sz="1600" dirty="0" err="1">
                          <a:effectLst/>
                          <a:latin typeface="Arial" pitchFamily="34" charset="0"/>
                          <a:cs typeface="Arial" pitchFamily="34" charset="0"/>
                        </a:rPr>
                        <a:t>môi</a:t>
                      </a:r>
                      <a:endParaRPr lang="en-US" sz="1600" dirty="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effectLst/>
                          <a:latin typeface="Arial" pitchFamily="34" charset="0"/>
                          <a:cs typeface="Arial" pitchFamily="34" charset="0"/>
                        </a:rPr>
                        <a:t>Màu</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dạng</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axít</a:t>
                      </a:r>
                      <a:endParaRPr lang="en-US" sz="1600" dirty="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effectLst/>
                          <a:latin typeface="Arial" pitchFamily="34" charset="0"/>
                          <a:cs typeface="Arial" pitchFamily="34" charset="0"/>
                        </a:rPr>
                        <a:t>Màu</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dạng</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bazơ</a:t>
                      </a:r>
                      <a:endParaRPr lang="en-US" sz="1600" dirty="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effectLst/>
                          <a:latin typeface="Arial" pitchFamily="34" charset="0"/>
                          <a:cs typeface="Arial" pitchFamily="34" charset="0"/>
                        </a:rPr>
                        <a:t>Khoảng</a:t>
                      </a:r>
                      <a:r>
                        <a:rPr lang="en-US" sz="1600" dirty="0">
                          <a:effectLst/>
                          <a:latin typeface="Arial" pitchFamily="34" charset="0"/>
                          <a:cs typeface="Arial" pitchFamily="34" charset="0"/>
                        </a:rPr>
                        <a:t> pH </a:t>
                      </a:r>
                      <a:r>
                        <a:rPr lang="en-US" sz="1600" dirty="0" err="1">
                          <a:effectLst/>
                          <a:latin typeface="Arial" pitchFamily="34" charset="0"/>
                          <a:cs typeface="Arial" pitchFamily="34" charset="0"/>
                        </a:rPr>
                        <a:t>đổi</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màu</a:t>
                      </a:r>
                      <a:endParaRPr lang="en-US" sz="1600" dirty="0">
                        <a:effectLst/>
                        <a:latin typeface="Arial" pitchFamily="34" charset="0"/>
                        <a:ea typeface="Times New Roman"/>
                        <a:cs typeface="Arial" pitchFamily="34" charset="0"/>
                      </a:endParaRPr>
                    </a:p>
                  </a:txBody>
                  <a:tcPr marL="0" marR="0" marT="0" marB="0"/>
                </a:tc>
              </a:tr>
              <a:tr h="519421">
                <a:tc>
                  <a:txBody>
                    <a:bodyPr/>
                    <a:lstStyle/>
                    <a:p>
                      <a:pPr marL="356235" indent="-237490" algn="just">
                        <a:spcAft>
                          <a:spcPts val="0"/>
                        </a:spcAft>
                        <a:tabLst>
                          <a:tab pos="356235" algn="l"/>
                        </a:tabLst>
                      </a:pPr>
                      <a:r>
                        <a:rPr lang="en-US" sz="1600">
                          <a:effectLst/>
                          <a:latin typeface="Arial" pitchFamily="34" charset="0"/>
                          <a:cs typeface="Arial" pitchFamily="34" charset="0"/>
                        </a:rPr>
                        <a:t>Metyldacam</a:t>
                      </a:r>
                    </a:p>
                    <a:p>
                      <a:pPr marL="356235" indent="-237490" algn="just">
                        <a:spcAft>
                          <a:spcPts val="0"/>
                        </a:spcAft>
                        <a:tabLst>
                          <a:tab pos="356235" algn="l"/>
                        </a:tabLst>
                      </a:pPr>
                      <a:r>
                        <a:rPr lang="en-US" sz="1600">
                          <a:effectLst/>
                          <a:latin typeface="Arial" pitchFamily="34" charset="0"/>
                          <a:cs typeface="Arial" pitchFamily="34" charset="0"/>
                        </a:rPr>
                        <a:t>(Heliantin)</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Nước</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0000"/>
                          </a:solidFill>
                          <a:effectLst/>
                          <a:latin typeface="Arial" pitchFamily="34" charset="0"/>
                          <a:cs typeface="Arial" pitchFamily="34" charset="0"/>
                        </a:rPr>
                        <a:t>Đỏ</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hồng</a:t>
                      </a:r>
                      <a:endParaRPr lang="en-US" sz="1600" dirty="0">
                        <a:solidFill>
                          <a:srgbClr val="FF00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smtClean="0">
                          <a:solidFill>
                            <a:srgbClr val="FFC000"/>
                          </a:solidFill>
                          <a:effectLst/>
                          <a:latin typeface="Arial" pitchFamily="34" charset="0"/>
                          <a:ea typeface="+mn-ea"/>
                          <a:cs typeface="Arial" pitchFamily="34" charset="0"/>
                        </a:rPr>
                        <a:t>cam</a:t>
                      </a:r>
                      <a:endParaRPr lang="en-US" sz="1600" dirty="0">
                        <a:solidFill>
                          <a:srgbClr val="FFC0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3,1 – 4,4</a:t>
                      </a:r>
                      <a:endParaRPr lang="en-US" sz="1600">
                        <a:effectLst/>
                        <a:latin typeface="Arial" pitchFamily="34" charset="0"/>
                        <a:ea typeface="Times New Roman"/>
                        <a:cs typeface="Arial" pitchFamily="34" charset="0"/>
                      </a:endParaRPr>
                    </a:p>
                  </a:txBody>
                  <a:tcPr marL="0" marR="0" marT="0" marB="0"/>
                </a:tc>
              </a:tr>
              <a:tr h="424378">
                <a:tc>
                  <a:txBody>
                    <a:bodyPr/>
                    <a:lstStyle/>
                    <a:p>
                      <a:pPr marL="356235" indent="-237490" algn="just">
                        <a:spcAft>
                          <a:spcPts val="0"/>
                        </a:spcAft>
                        <a:tabLst>
                          <a:tab pos="356235" algn="l"/>
                        </a:tabLst>
                      </a:pPr>
                      <a:r>
                        <a:rPr lang="en-US" sz="1600">
                          <a:effectLst/>
                          <a:latin typeface="Arial" pitchFamily="34" charset="0"/>
                          <a:cs typeface="Arial" pitchFamily="34" charset="0"/>
                        </a:rPr>
                        <a:t>Bromphenol xanh</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Nước</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FF00"/>
                          </a:solidFill>
                          <a:effectLst/>
                          <a:latin typeface="Arial" pitchFamily="34" charset="0"/>
                          <a:cs typeface="Arial" pitchFamily="34" charset="0"/>
                        </a:rPr>
                        <a:t>Vàng</a:t>
                      </a:r>
                      <a:endParaRPr lang="en-US" sz="1600" dirty="0">
                        <a:solidFill>
                          <a:srgbClr val="FFFF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7030A0"/>
                          </a:solidFill>
                          <a:effectLst/>
                          <a:latin typeface="Arial" pitchFamily="34" charset="0"/>
                          <a:cs typeface="Arial" pitchFamily="34" charset="0"/>
                        </a:rPr>
                        <a:t>Nâu</a:t>
                      </a:r>
                      <a:r>
                        <a:rPr lang="en-US" sz="1600" dirty="0">
                          <a:solidFill>
                            <a:srgbClr val="7030A0"/>
                          </a:solidFill>
                          <a:effectLst/>
                          <a:latin typeface="Arial" pitchFamily="34" charset="0"/>
                          <a:cs typeface="Arial" pitchFamily="34" charset="0"/>
                        </a:rPr>
                        <a:t> </a:t>
                      </a:r>
                      <a:r>
                        <a:rPr lang="en-US" sz="1600" dirty="0" err="1">
                          <a:solidFill>
                            <a:srgbClr val="7030A0"/>
                          </a:solidFill>
                          <a:effectLst/>
                          <a:latin typeface="Arial" pitchFamily="34" charset="0"/>
                          <a:cs typeface="Arial" pitchFamily="34" charset="0"/>
                        </a:rPr>
                        <a:t>tím</a:t>
                      </a:r>
                      <a:endParaRPr lang="en-US" sz="1600" dirty="0">
                        <a:solidFill>
                          <a:srgbClr val="7030A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3,0 – 4,6</a:t>
                      </a:r>
                      <a:endParaRPr lang="en-US" sz="1600">
                        <a:effectLst/>
                        <a:latin typeface="Arial" pitchFamily="34" charset="0"/>
                        <a:ea typeface="Times New Roman"/>
                        <a:cs typeface="Arial" pitchFamily="34" charset="0"/>
                      </a:endParaRPr>
                    </a:p>
                  </a:txBody>
                  <a:tcPr marL="0" marR="0" marT="0" marB="0"/>
                </a:tc>
              </a:tr>
              <a:tr h="276288">
                <a:tc>
                  <a:txBody>
                    <a:bodyPr/>
                    <a:lstStyle/>
                    <a:p>
                      <a:pPr marL="356235" indent="-237490" algn="just">
                        <a:spcAft>
                          <a:spcPts val="0"/>
                        </a:spcAft>
                        <a:tabLst>
                          <a:tab pos="356235" algn="l"/>
                        </a:tabLst>
                      </a:pPr>
                      <a:r>
                        <a:rPr lang="en-US" sz="1600">
                          <a:effectLst/>
                          <a:latin typeface="Arial" pitchFamily="34" charset="0"/>
                          <a:cs typeface="Arial" pitchFamily="34" charset="0"/>
                        </a:rPr>
                        <a:t>Brom crezol lục</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effectLst/>
                          <a:latin typeface="Arial" pitchFamily="34" charset="0"/>
                          <a:cs typeface="Arial" pitchFamily="34" charset="0"/>
                        </a:rPr>
                        <a:t>Nước</a:t>
                      </a:r>
                      <a:endParaRPr lang="en-US" sz="1600" dirty="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FF00"/>
                          </a:solidFill>
                          <a:effectLst/>
                          <a:latin typeface="Arial" pitchFamily="34" charset="0"/>
                          <a:cs typeface="Arial" pitchFamily="34" charset="0"/>
                        </a:rPr>
                        <a:t>Vàng</a:t>
                      </a:r>
                      <a:endParaRPr lang="en-US" sz="1600" dirty="0">
                        <a:solidFill>
                          <a:srgbClr val="FFFF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00FF00"/>
                          </a:solidFill>
                          <a:effectLst/>
                          <a:latin typeface="Arial" pitchFamily="34" charset="0"/>
                          <a:cs typeface="Arial" pitchFamily="34" charset="0"/>
                        </a:rPr>
                        <a:t>Xanh</a:t>
                      </a:r>
                      <a:endParaRPr lang="en-US" sz="1600" dirty="0">
                        <a:solidFill>
                          <a:srgbClr val="00FF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3,8 – 5,4</a:t>
                      </a:r>
                      <a:endParaRPr lang="en-US" sz="1600">
                        <a:effectLst/>
                        <a:latin typeface="Arial" pitchFamily="34" charset="0"/>
                        <a:ea typeface="Times New Roman"/>
                        <a:cs typeface="Arial" pitchFamily="34" charset="0"/>
                      </a:endParaRPr>
                    </a:p>
                  </a:txBody>
                  <a:tcPr marL="0" marR="0" marT="0" marB="0"/>
                </a:tc>
              </a:tr>
              <a:tr h="276288">
                <a:tc>
                  <a:txBody>
                    <a:bodyPr/>
                    <a:lstStyle/>
                    <a:p>
                      <a:pPr marL="356235" indent="-237490" algn="just">
                        <a:spcAft>
                          <a:spcPts val="0"/>
                        </a:spcAft>
                        <a:tabLst>
                          <a:tab pos="356235" algn="l"/>
                        </a:tabLst>
                      </a:pPr>
                      <a:r>
                        <a:rPr lang="en-US" sz="1600">
                          <a:effectLst/>
                          <a:latin typeface="Arial" pitchFamily="34" charset="0"/>
                          <a:cs typeface="Arial" pitchFamily="34" charset="0"/>
                        </a:rPr>
                        <a:t>Metyl đỏ</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Nước</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0000"/>
                          </a:solidFill>
                          <a:effectLst/>
                          <a:latin typeface="Arial" pitchFamily="34" charset="0"/>
                          <a:cs typeface="Arial" pitchFamily="34" charset="0"/>
                        </a:rPr>
                        <a:t>Đỏ</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hồng</a:t>
                      </a:r>
                      <a:endParaRPr lang="en-US" sz="1600" dirty="0">
                        <a:solidFill>
                          <a:srgbClr val="FF00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FF00"/>
                          </a:solidFill>
                          <a:effectLst/>
                          <a:latin typeface="Arial" pitchFamily="34" charset="0"/>
                          <a:cs typeface="Arial" pitchFamily="34" charset="0"/>
                        </a:rPr>
                        <a:t>Vàng</a:t>
                      </a:r>
                      <a:endParaRPr lang="en-US" sz="1600" dirty="0">
                        <a:solidFill>
                          <a:srgbClr val="FFFF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4,4 – 6,2</a:t>
                      </a:r>
                      <a:endParaRPr lang="en-US" sz="1600">
                        <a:effectLst/>
                        <a:latin typeface="Arial" pitchFamily="34" charset="0"/>
                        <a:ea typeface="Times New Roman"/>
                        <a:cs typeface="Arial" pitchFamily="34" charset="0"/>
                      </a:endParaRPr>
                    </a:p>
                  </a:txBody>
                  <a:tcPr marL="0" marR="0" marT="0" marB="0"/>
                </a:tc>
              </a:tr>
              <a:tr h="424378">
                <a:tc>
                  <a:txBody>
                    <a:bodyPr/>
                    <a:lstStyle/>
                    <a:p>
                      <a:pPr marL="356235" indent="-237490" algn="just">
                        <a:spcAft>
                          <a:spcPts val="0"/>
                        </a:spcAft>
                        <a:tabLst>
                          <a:tab pos="356235" algn="l"/>
                        </a:tabLst>
                      </a:pPr>
                      <a:r>
                        <a:rPr lang="en-US" sz="1600" dirty="0" err="1">
                          <a:effectLst/>
                          <a:latin typeface="Arial" pitchFamily="34" charset="0"/>
                          <a:cs typeface="Arial" pitchFamily="34" charset="0"/>
                        </a:rPr>
                        <a:t>Brom</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thymol</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xanh</a:t>
                      </a:r>
                      <a:endParaRPr lang="en-US" sz="1600" dirty="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Nước</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FF00"/>
                          </a:solidFill>
                          <a:effectLst/>
                          <a:latin typeface="Arial" pitchFamily="34" charset="0"/>
                          <a:cs typeface="Arial" pitchFamily="34" charset="0"/>
                        </a:rPr>
                        <a:t>Vàng</a:t>
                      </a:r>
                      <a:endParaRPr lang="en-US" sz="1600" dirty="0">
                        <a:solidFill>
                          <a:srgbClr val="FFFF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0000FF"/>
                          </a:solidFill>
                          <a:effectLst/>
                          <a:latin typeface="Arial" pitchFamily="34" charset="0"/>
                          <a:cs typeface="Arial" pitchFamily="34" charset="0"/>
                        </a:rPr>
                        <a:t>Xanh</a:t>
                      </a:r>
                      <a:endParaRPr lang="en-US" sz="1600" dirty="0">
                        <a:solidFill>
                          <a:srgbClr val="0000FF"/>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6,2 – 7,6</a:t>
                      </a:r>
                      <a:endParaRPr lang="en-US" sz="1600">
                        <a:effectLst/>
                        <a:latin typeface="Arial" pitchFamily="34" charset="0"/>
                        <a:ea typeface="Times New Roman"/>
                        <a:cs typeface="Arial" pitchFamily="34" charset="0"/>
                      </a:endParaRPr>
                    </a:p>
                  </a:txBody>
                  <a:tcPr marL="0" marR="0" marT="0" marB="0"/>
                </a:tc>
              </a:tr>
              <a:tr h="276288">
                <a:tc>
                  <a:txBody>
                    <a:bodyPr/>
                    <a:lstStyle/>
                    <a:p>
                      <a:pPr marL="356235" indent="-237490" algn="just">
                        <a:spcAft>
                          <a:spcPts val="0"/>
                        </a:spcAft>
                        <a:tabLst>
                          <a:tab pos="356235" algn="l"/>
                        </a:tabLst>
                      </a:pPr>
                      <a:r>
                        <a:rPr lang="en-US" sz="1600">
                          <a:effectLst/>
                          <a:latin typeface="Arial" pitchFamily="34" charset="0"/>
                          <a:cs typeface="Arial" pitchFamily="34" charset="0"/>
                        </a:rPr>
                        <a:t>Phenol đỏ</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Nước</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FF00"/>
                          </a:solidFill>
                          <a:effectLst/>
                          <a:latin typeface="Arial" pitchFamily="34" charset="0"/>
                          <a:cs typeface="Arial" pitchFamily="34" charset="0"/>
                        </a:rPr>
                        <a:t>Vàng</a:t>
                      </a:r>
                      <a:endParaRPr lang="en-US" sz="1600" dirty="0">
                        <a:solidFill>
                          <a:srgbClr val="FFFF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0000"/>
                          </a:solidFill>
                          <a:effectLst/>
                          <a:latin typeface="Arial" pitchFamily="34" charset="0"/>
                          <a:cs typeface="Arial" pitchFamily="34" charset="0"/>
                        </a:rPr>
                        <a:t>Đỏ</a:t>
                      </a:r>
                      <a:endParaRPr lang="en-US" sz="1600" dirty="0">
                        <a:solidFill>
                          <a:srgbClr val="FF00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6,4 – 8,0</a:t>
                      </a:r>
                      <a:endParaRPr lang="en-US" sz="1600">
                        <a:effectLst/>
                        <a:latin typeface="Arial" pitchFamily="34" charset="0"/>
                        <a:ea typeface="Times New Roman"/>
                        <a:cs typeface="Arial" pitchFamily="34" charset="0"/>
                      </a:endParaRPr>
                    </a:p>
                  </a:txBody>
                  <a:tcPr marL="0" marR="0" marT="0" marB="0"/>
                </a:tc>
              </a:tr>
              <a:tr h="276288">
                <a:tc>
                  <a:txBody>
                    <a:bodyPr/>
                    <a:lstStyle/>
                    <a:p>
                      <a:pPr marL="356235" indent="-237490" algn="just">
                        <a:spcAft>
                          <a:spcPts val="0"/>
                        </a:spcAft>
                        <a:tabLst>
                          <a:tab pos="356235" algn="l"/>
                        </a:tabLst>
                      </a:pPr>
                      <a:r>
                        <a:rPr lang="en-US" sz="1600">
                          <a:effectLst/>
                          <a:latin typeface="Arial" pitchFamily="34" charset="0"/>
                          <a:cs typeface="Arial" pitchFamily="34" charset="0"/>
                        </a:rPr>
                        <a:t>Thymol xanh</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Nước</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FF00"/>
                          </a:solidFill>
                          <a:effectLst/>
                          <a:latin typeface="Arial" pitchFamily="34" charset="0"/>
                          <a:cs typeface="Arial" pitchFamily="34" charset="0"/>
                        </a:rPr>
                        <a:t>Vàng</a:t>
                      </a:r>
                      <a:endParaRPr lang="en-US" sz="1600" dirty="0">
                        <a:solidFill>
                          <a:srgbClr val="FFFF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0000FF"/>
                          </a:solidFill>
                          <a:effectLst/>
                          <a:latin typeface="Arial" pitchFamily="34" charset="0"/>
                          <a:cs typeface="Arial" pitchFamily="34" charset="0"/>
                        </a:rPr>
                        <a:t>Xanh</a:t>
                      </a:r>
                      <a:endParaRPr lang="en-US" sz="1600" dirty="0">
                        <a:solidFill>
                          <a:srgbClr val="0000FF"/>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8,0 – 9,6</a:t>
                      </a:r>
                      <a:endParaRPr lang="en-US" sz="1600">
                        <a:effectLst/>
                        <a:latin typeface="Arial" pitchFamily="34" charset="0"/>
                        <a:ea typeface="Times New Roman"/>
                        <a:cs typeface="Arial" pitchFamily="34" charset="0"/>
                      </a:endParaRPr>
                    </a:p>
                  </a:txBody>
                  <a:tcPr marL="0" marR="0" marT="0" marB="0"/>
                </a:tc>
              </a:tr>
              <a:tr h="424378">
                <a:tc>
                  <a:txBody>
                    <a:bodyPr/>
                    <a:lstStyle/>
                    <a:p>
                      <a:pPr marL="356235" indent="-237490" algn="just">
                        <a:spcAft>
                          <a:spcPts val="0"/>
                        </a:spcAft>
                        <a:tabLst>
                          <a:tab pos="356235" algn="l"/>
                        </a:tabLst>
                      </a:pPr>
                      <a:r>
                        <a:rPr lang="en-US" sz="1600">
                          <a:effectLst/>
                          <a:latin typeface="Arial" pitchFamily="34" charset="0"/>
                          <a:cs typeface="Arial" pitchFamily="34" charset="0"/>
                        </a:rPr>
                        <a:t>Phenolphtalein</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Rượu 70%</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Không màu</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FF0000"/>
                          </a:solidFill>
                          <a:effectLst/>
                          <a:latin typeface="Arial" pitchFamily="34" charset="0"/>
                          <a:cs typeface="Arial" pitchFamily="34" charset="0"/>
                        </a:rPr>
                        <a:t>Đỏ</a:t>
                      </a:r>
                      <a:endParaRPr lang="en-US" sz="1600" dirty="0">
                        <a:solidFill>
                          <a:srgbClr val="FF0000"/>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8,0 – 9,8</a:t>
                      </a:r>
                      <a:endParaRPr lang="en-US" sz="1600">
                        <a:effectLst/>
                        <a:latin typeface="Arial" pitchFamily="34" charset="0"/>
                        <a:ea typeface="Times New Roman"/>
                        <a:cs typeface="Arial" pitchFamily="34" charset="0"/>
                      </a:endParaRPr>
                    </a:p>
                  </a:txBody>
                  <a:tcPr marL="0" marR="0" marT="0" marB="0"/>
                </a:tc>
              </a:tr>
              <a:tr h="424378">
                <a:tc>
                  <a:txBody>
                    <a:bodyPr/>
                    <a:lstStyle/>
                    <a:p>
                      <a:pPr marL="356235" indent="-237490" algn="just">
                        <a:spcAft>
                          <a:spcPts val="0"/>
                        </a:spcAft>
                        <a:tabLst>
                          <a:tab pos="356235" algn="l"/>
                        </a:tabLst>
                      </a:pPr>
                      <a:r>
                        <a:rPr lang="en-US" sz="1600">
                          <a:effectLst/>
                          <a:latin typeface="Arial" pitchFamily="34" charset="0"/>
                          <a:cs typeface="Arial" pitchFamily="34" charset="0"/>
                        </a:rPr>
                        <a:t>Thymolphtalein</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Rượu 90%</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a:effectLst/>
                          <a:latin typeface="Arial" pitchFamily="34" charset="0"/>
                          <a:cs typeface="Arial" pitchFamily="34" charset="0"/>
                        </a:rPr>
                        <a:t>Không màu</a:t>
                      </a:r>
                      <a:endParaRPr lang="en-US" sz="1600">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err="1">
                          <a:solidFill>
                            <a:srgbClr val="0000FF"/>
                          </a:solidFill>
                          <a:effectLst/>
                          <a:latin typeface="Arial" pitchFamily="34" charset="0"/>
                          <a:cs typeface="Arial" pitchFamily="34" charset="0"/>
                        </a:rPr>
                        <a:t>Xanh</a:t>
                      </a:r>
                      <a:endParaRPr lang="en-US" sz="1600" dirty="0">
                        <a:solidFill>
                          <a:srgbClr val="0000FF"/>
                        </a:solidFill>
                        <a:effectLst/>
                        <a:latin typeface="Arial" pitchFamily="34" charset="0"/>
                        <a:ea typeface="Times New Roman"/>
                        <a:cs typeface="Arial" pitchFamily="34" charset="0"/>
                      </a:endParaRPr>
                    </a:p>
                  </a:txBody>
                  <a:tcPr marL="0" marR="0" marT="0" marB="0"/>
                </a:tc>
                <a:tc>
                  <a:txBody>
                    <a:bodyPr/>
                    <a:lstStyle/>
                    <a:p>
                      <a:pPr marL="356235" indent="-237490" algn="just">
                        <a:spcAft>
                          <a:spcPts val="0"/>
                        </a:spcAft>
                        <a:tabLst>
                          <a:tab pos="356235" algn="l"/>
                        </a:tabLst>
                      </a:pPr>
                      <a:r>
                        <a:rPr lang="en-US" sz="1600" dirty="0">
                          <a:effectLst/>
                          <a:latin typeface="Arial" pitchFamily="34" charset="0"/>
                          <a:cs typeface="Arial" pitchFamily="34" charset="0"/>
                        </a:rPr>
                        <a:t>9,4 – 10,6</a:t>
                      </a:r>
                      <a:endParaRPr lang="en-US" sz="1600" dirty="0">
                        <a:effectLst/>
                        <a:latin typeface="Arial" pitchFamily="34" charset="0"/>
                        <a:ea typeface="Times New Roman"/>
                        <a:cs typeface="Arial" pitchFamily="34" charset="0"/>
                      </a:endParaRPr>
                    </a:p>
                  </a:txBody>
                  <a:tcPr marL="0" marR="0" marT="0" marB="0"/>
                </a:tc>
              </a:tr>
            </a:tbl>
          </a:graphicData>
        </a:graphic>
      </p:graphicFrame>
    </p:spTree>
    <p:extLst>
      <p:ext uri="{BB962C8B-B14F-4D97-AF65-F5344CB8AC3E}">
        <p14:creationId xmlns:p14="http://schemas.microsoft.com/office/powerpoint/2010/main" val="1553536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54330" y="1981200"/>
            <a:ext cx="8915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i="1" dirty="0" smtClean="0">
                <a:latin typeface="Arial" panose="020B0604020202020204" pitchFamily="34" charset="0"/>
                <a:cs typeface="Arial" panose="020B0604020202020204" pitchFamily="34" charset="0"/>
              </a:rPr>
              <a:t>3.4.1. </a:t>
            </a:r>
            <a:r>
              <a:rPr lang="en-US" sz="2000" b="1" i="1" dirty="0" err="1" smtClean="0">
                <a:latin typeface="Arial" panose="020B0604020202020204" pitchFamily="34" charset="0"/>
                <a:cs typeface="Arial" panose="020B0604020202020204" pitchFamily="34" charset="0"/>
              </a:rPr>
              <a:t>Khái</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niệm</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đường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định</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phân</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đường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cong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logarit</a:t>
            </a:r>
            <a:r>
              <a:rPr lang="en-US" sz="2000" b="1" i="1" dirty="0" smtClean="0">
                <a:latin typeface="Arial" panose="020B0604020202020204" pitchFamily="34" charset="0"/>
                <a:cs typeface="Arial" panose="020B0604020202020204" pitchFamily="34" charset="0"/>
              </a:rPr>
              <a:t>): </a:t>
            </a:r>
          </a:p>
          <a:p>
            <a:pPr algn="just">
              <a:lnSpc>
                <a:spcPct val="120000"/>
              </a:lnSpc>
            </a:pPr>
            <a:r>
              <a:rPr lang="vi-VN" sz="2000" dirty="0" smtClean="0">
                <a:latin typeface="Arial" panose="020B0604020202020204" pitchFamily="34" charset="0"/>
                <a:cs typeface="Arial" panose="020B0604020202020204" pitchFamily="34" charset="0"/>
              </a:rPr>
              <a:t>Quá </a:t>
            </a:r>
            <a:r>
              <a:rPr lang="vi-VN" sz="2000" dirty="0">
                <a:latin typeface="Arial" panose="020B0604020202020204" pitchFamily="34" charset="0"/>
                <a:cs typeface="Arial" panose="020B0604020202020204" pitchFamily="34" charset="0"/>
              </a:rPr>
              <a:t>trình chuẩn độ axit bazơ không kèm theo hiện tượng bên ngoài mà mắt</a:t>
            </a:r>
          </a:p>
          <a:p>
            <a:pPr algn="just">
              <a:lnSpc>
                <a:spcPct val="120000"/>
              </a:lnSpc>
            </a:pPr>
            <a:r>
              <a:rPr lang="vi-VN" sz="2000" dirty="0">
                <a:latin typeface="Arial" panose="020B0604020202020204" pitchFamily="34" charset="0"/>
                <a:cs typeface="Arial" panose="020B0604020202020204" pitchFamily="34" charset="0"/>
              </a:rPr>
              <a:t>ta quan sát được (không thay đổi màu sắc, không tạo kết tủa) nên để xác định </a:t>
            </a:r>
            <a:r>
              <a:rPr lang="vi-VN" sz="2000" dirty="0"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tương </a:t>
            </a:r>
            <a:r>
              <a:rPr lang="vi-VN" sz="2000" dirty="0">
                <a:latin typeface="Arial" panose="020B0604020202020204" pitchFamily="34" charset="0"/>
                <a:cs typeface="Arial" panose="020B0604020202020204" pitchFamily="34" charset="0"/>
              </a:rPr>
              <a:t>đương phải dùng chất chỉ thị. </a:t>
            </a:r>
            <a:endParaRPr lang="en-US" sz="2000" dirty="0" smtClean="0">
              <a:latin typeface="Arial" panose="020B0604020202020204" pitchFamily="34" charset="0"/>
              <a:cs typeface="Arial" panose="020B0604020202020204" pitchFamily="34" charset="0"/>
            </a:endParaRPr>
          </a:p>
          <a:p>
            <a:pPr algn="just">
              <a:lnSpc>
                <a:spcPct val="120000"/>
              </a:lnSpc>
            </a:pPr>
            <a:r>
              <a:rPr lang="vi-VN" sz="2000" dirty="0" smtClean="0">
                <a:latin typeface="Arial" panose="020B0604020202020204" pitchFamily="34" charset="0"/>
                <a:cs typeface="Arial" panose="020B0604020202020204" pitchFamily="34" charset="0"/>
              </a:rPr>
              <a:t>Nếu </a:t>
            </a:r>
            <a:r>
              <a:rPr lang="vi-VN" sz="2000" dirty="0">
                <a:latin typeface="Arial" panose="020B0604020202020204" pitchFamily="34" charset="0"/>
                <a:cs typeface="Arial" panose="020B0604020202020204" pitchFamily="34" charset="0"/>
              </a:rPr>
              <a:t>biểu diễn sự biến đổi trên một hệ trục </a:t>
            </a:r>
            <a:r>
              <a:rPr lang="vi-VN" sz="2000" dirty="0" smtClean="0">
                <a:latin typeface="Arial" panose="020B0604020202020204" pitchFamily="34" charset="0"/>
                <a:cs typeface="Arial" panose="020B0604020202020204" pitchFamily="34" charset="0"/>
              </a:rPr>
              <a:t>toạ</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độ </a:t>
            </a:r>
            <a:r>
              <a:rPr lang="vi-VN" sz="2000" dirty="0">
                <a:latin typeface="Arial" panose="020B0604020202020204" pitchFamily="34" charset="0"/>
                <a:cs typeface="Arial" panose="020B0604020202020204" pitchFamily="34" charset="0"/>
              </a:rPr>
              <a:t>gồm: trục tung biểu diễn sự thay đổi của pH, trục hoành biểu diễn lượng </a:t>
            </a:r>
            <a:r>
              <a:rPr lang="vi-VN" sz="2000" dirty="0" smtClean="0">
                <a:latin typeface="Arial" panose="020B0604020202020204" pitchFamily="34" charset="0"/>
                <a:cs typeface="Arial" panose="020B0604020202020204" pitchFamily="34" charset="0"/>
              </a:rPr>
              <a:t>thuốc</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thử </a:t>
            </a:r>
            <a:r>
              <a:rPr lang="vi-VN" sz="2000" dirty="0">
                <a:latin typeface="Arial" panose="020B0604020202020204" pitchFamily="34" charset="0"/>
                <a:cs typeface="Arial" panose="020B0604020202020204" pitchFamily="34" charset="0"/>
              </a:rPr>
              <a:t>thêm vào (% hay Vml) ta sẽ được một đường cong liên tục: đường cong </a:t>
            </a:r>
            <a:r>
              <a:rPr lang="vi-VN" sz="2000" dirty="0" smtClean="0">
                <a:latin typeface="Arial" panose="020B0604020202020204" pitchFamily="34" charset="0"/>
                <a:cs typeface="Arial" panose="020B0604020202020204" pitchFamily="34" charset="0"/>
              </a:rPr>
              <a:t>logarit</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hay </a:t>
            </a:r>
            <a:r>
              <a:rPr lang="vi-VN" sz="2000" dirty="0">
                <a:latin typeface="Arial" panose="020B0604020202020204" pitchFamily="34" charset="0"/>
                <a:cs typeface="Arial" panose="020B0604020202020204" pitchFamily="34" charset="0"/>
              </a:rPr>
              <a:t>đường cong định phân</a:t>
            </a:r>
            <a:r>
              <a:rPr lang="vi-VN"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p>
          <a:p>
            <a:pPr algn="just">
              <a:lnSpc>
                <a:spcPct val="120000"/>
              </a:lnSpc>
            </a:pPr>
            <a:r>
              <a:rPr lang="vi-VN" sz="2000" dirty="0">
                <a:latin typeface="Arial" panose="020B0604020202020204" pitchFamily="34" charset="0"/>
                <a:cs typeface="Arial" panose="020B0604020202020204" pitchFamily="34" charset="0"/>
              </a:rPr>
              <a:t>Vậy đường định phân là đồ thị biểu diễn sự biến đổi tính chất nào đó </a:t>
            </a:r>
            <a:r>
              <a:rPr lang="vi-VN" sz="2000" dirty="0"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dung </a:t>
            </a:r>
            <a:r>
              <a:rPr lang="vi-VN" sz="2000" dirty="0">
                <a:latin typeface="Arial" panose="020B0604020202020204" pitchFamily="34" charset="0"/>
                <a:cs typeface="Arial" panose="020B0604020202020204" pitchFamily="34" charset="0"/>
              </a:rPr>
              <a:t>dịch chất nghiên cứu theo lượng thuốc thử thêm vào trong quá trình định phân</a:t>
            </a:r>
            <a:r>
              <a:rPr lang="vi-VN" sz="2000" dirty="0" smtClean="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p:txBody>
      </p:sp>
      <p:sp>
        <p:nvSpPr>
          <p:cNvPr id="34822" name="Rectangle 2"/>
          <p:cNvSpPr>
            <a:spLocks noGrp="1" noChangeArrowheads="1"/>
          </p:cNvSpPr>
          <p:nvPr>
            <p:ph type="title"/>
          </p:nvPr>
        </p:nvSpPr>
        <p:spPr>
          <a:xfrm>
            <a:off x="266700" y="1260475"/>
            <a:ext cx="8572500" cy="720725"/>
          </a:xfrm>
        </p:spPr>
        <p:txBody>
          <a:bodyPr/>
          <a:lstStyle/>
          <a:p>
            <a:pPr algn="just" eaLnBrk="1" hangingPunct="1"/>
            <a:r>
              <a:rPr lang="en-US" altLang="ko-KR" sz="2200" b="1" dirty="0" smtClean="0">
                <a:solidFill>
                  <a:srgbClr val="000000"/>
                </a:solidFill>
                <a:ea typeface="굴림" pitchFamily="34" charset="-127"/>
              </a:rPr>
              <a:t>3.4. </a:t>
            </a:r>
            <a:r>
              <a:rPr lang="en-US" altLang="ko-KR" sz="2200" b="1" dirty="0" err="1" smtClean="0">
                <a:solidFill>
                  <a:srgbClr val="000000"/>
                </a:solidFill>
                <a:ea typeface="굴림" pitchFamily="34" charset="-127"/>
              </a:rPr>
              <a:t>Đường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chuẩn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độ</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axit-bazơ</a:t>
            </a:r>
            <a:r>
              <a:rPr lang="en-US" altLang="ko-KR" sz="2200" b="1" dirty="0" smtClean="0">
                <a:solidFill>
                  <a:srgbClr val="000000"/>
                </a:solidFill>
                <a:ea typeface="굴림" pitchFamily="34" charset="-127"/>
              </a:rPr>
              <a:t>.</a:t>
            </a:r>
            <a:endParaRPr lang="en-US" altLang="fr-FR" sz="2000" b="1" dirty="0" smtClean="0">
              <a:solidFill>
                <a:srgbClr val="000000"/>
              </a:solidFill>
              <a:ea typeface="굴림" pitchFamily="34" charset="-127"/>
            </a:endParaRPr>
          </a:p>
        </p:txBody>
      </p:sp>
    </p:spTree>
    <p:extLst>
      <p:ext uri="{BB962C8B-B14F-4D97-AF65-F5344CB8AC3E}">
        <p14:creationId xmlns:p14="http://schemas.microsoft.com/office/powerpoint/2010/main" val="2752481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54330" y="1219200"/>
            <a:ext cx="88134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i="1" dirty="0" smtClean="0">
                <a:latin typeface="Arial" panose="020B0604020202020204" pitchFamily="34" charset="0"/>
                <a:cs typeface="Arial" panose="020B0604020202020204" pitchFamily="34" charset="0"/>
              </a:rPr>
              <a:t>3.4.1. </a:t>
            </a:r>
            <a:r>
              <a:rPr lang="en-US" sz="2000" b="1" i="1" dirty="0" err="1" smtClean="0">
                <a:latin typeface="Arial" panose="020B0604020202020204" pitchFamily="34" charset="0"/>
                <a:cs typeface="Arial" panose="020B0604020202020204" pitchFamily="34" charset="0"/>
              </a:rPr>
              <a:t>Khái</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niệm</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đường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định</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phân</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đường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cong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logarit</a:t>
            </a:r>
            <a:r>
              <a:rPr lang="en-US" sz="2000" b="1" i="1" dirty="0" smtClean="0">
                <a:latin typeface="Arial" panose="020B0604020202020204" pitchFamily="34" charset="0"/>
                <a:cs typeface="Arial" panose="020B0604020202020204" pitchFamily="34" charset="0"/>
              </a:rPr>
              <a:t>): </a:t>
            </a:r>
          </a:p>
          <a:p>
            <a:pPr algn="just">
              <a:lnSpc>
                <a:spcPct val="120000"/>
              </a:lnSpc>
            </a:pPr>
            <a:r>
              <a:rPr lang="vi-VN" sz="2000" dirty="0" smtClean="0">
                <a:latin typeface="Arial" panose="020B0604020202020204" pitchFamily="34" charset="0"/>
                <a:cs typeface="Arial" panose="020B0604020202020204" pitchFamily="34" charset="0"/>
              </a:rPr>
              <a:t>Bằng </a:t>
            </a:r>
            <a:r>
              <a:rPr lang="vi-VN" sz="2000" dirty="0">
                <a:latin typeface="Arial" panose="020B0604020202020204" pitchFamily="34" charset="0"/>
                <a:cs typeface="Arial" panose="020B0604020202020204" pitchFamily="34" charset="0"/>
              </a:rPr>
              <a:t>tính toán và thực nghiệm đều thấy rằng pH của dung dịch trong </a:t>
            </a:r>
            <a:r>
              <a:rPr lang="en-US" sz="2000" dirty="0" err="1" smtClean="0">
                <a:latin typeface="Arial" panose="020B0604020202020204" pitchFamily="34" charset="0"/>
                <a:cs typeface="Arial" panose="020B0604020202020204" pitchFamily="34" charset="0"/>
              </a:rPr>
              <a:t>quá</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trình </a:t>
            </a:r>
            <a:r>
              <a:rPr lang="vi-VN" sz="2000" dirty="0">
                <a:latin typeface="Arial" panose="020B0604020202020204" pitchFamily="34" charset="0"/>
                <a:cs typeface="Arial" panose="020B0604020202020204" pitchFamily="34" charset="0"/>
              </a:rPr>
              <a:t>chuẩn độ thay đổi đột ngột khi chỉ thêm một lượng nhỏ thể tích dung </a:t>
            </a:r>
            <a:r>
              <a:rPr lang="vi-VN" sz="2000" dirty="0" smtClean="0">
                <a:latin typeface="Arial" panose="020B0604020202020204" pitchFamily="34" charset="0"/>
                <a:cs typeface="Arial" panose="020B0604020202020204" pitchFamily="34" charset="0"/>
              </a:rPr>
              <a:t>dịch</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chuẩn</a:t>
            </a:r>
            <a:r>
              <a:rPr lang="vi-VN" sz="2000" dirty="0">
                <a:latin typeface="Arial" panose="020B0604020202020204" pitchFamily="34" charset="0"/>
                <a:cs typeface="Arial" panose="020B0604020202020204" pitchFamily="34" charset="0"/>
              </a:rPr>
              <a:t>. Khoảng pH này gọi là bước nhảy của quá trình chuẩn độ và dựa vào đó </a:t>
            </a:r>
            <a:r>
              <a:rPr lang="vi-VN" sz="2000" dirty="0"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chọn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a:t>
            </a:r>
          </a:p>
        </p:txBody>
      </p:sp>
      <p:grpSp>
        <p:nvGrpSpPr>
          <p:cNvPr id="8" name="Group 7"/>
          <p:cNvGrpSpPr/>
          <p:nvPr/>
        </p:nvGrpSpPr>
        <p:grpSpPr>
          <a:xfrm>
            <a:off x="1371600" y="3329036"/>
            <a:ext cx="5638800" cy="2784034"/>
            <a:chOff x="990600" y="1635813"/>
            <a:chExt cx="5638800" cy="2784034"/>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35813"/>
              <a:ext cx="4495800" cy="278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026725" y="2209800"/>
              <a:ext cx="2602675" cy="818030"/>
              <a:chOff x="4026725" y="2209800"/>
              <a:chExt cx="2602675" cy="818030"/>
            </a:xfrm>
          </p:grpSpPr>
          <p:cxnSp>
            <p:nvCxnSpPr>
              <p:cNvPr id="11" name="Straight Connector 10"/>
              <p:cNvCxnSpPr/>
              <p:nvPr/>
            </p:nvCxnSpPr>
            <p:spPr bwMode="auto">
              <a:xfrm>
                <a:off x="4238501" y="2209800"/>
                <a:ext cx="40969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026725" y="3027830"/>
                <a:ext cx="56209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4443350" y="2209800"/>
                <a:ext cx="0" cy="818030"/>
              </a:xfrm>
              <a:prstGeom prst="line">
                <a:avLst/>
              </a:prstGeom>
              <a:solidFill>
                <a:schemeClr val="accent1"/>
              </a:solidFill>
              <a:ln w="9525"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495800" y="2438400"/>
                <a:ext cx="2133600" cy="369332"/>
              </a:xfrm>
              <a:prstGeom prst="rect">
                <a:avLst/>
              </a:prstGeom>
              <a:noFill/>
            </p:spPr>
            <p:txBody>
              <a:bodyPr wrap="square" rtlCol="0">
                <a:spAutoFit/>
              </a:bodyPr>
              <a:lstStyle/>
              <a:p>
                <a:r>
                  <a:rPr lang="en-US" dirty="0" err="1" smtClean="0">
                    <a:latin typeface="Arial" pitchFamily="34" charset="0"/>
                    <a:cs typeface="Arial" pitchFamily="34" charset="0"/>
                  </a:rPr>
                  <a:t>Bước</a:t>
                </a:r>
                <a:r>
                  <a:rPr lang="en-US" dirty="0" smtClean="0">
                    <a:latin typeface="Arial" pitchFamily="34" charset="0"/>
                    <a:cs typeface="Arial" pitchFamily="34" charset="0"/>
                  </a:rPr>
                  <a:t> </a:t>
                </a:r>
                <a:r>
                  <a:rPr lang="en-US" dirty="0" err="1" smtClean="0">
                    <a:latin typeface="Arial" pitchFamily="34" charset="0"/>
                    <a:cs typeface="Arial" pitchFamily="34" charset="0"/>
                  </a:rPr>
                  <a:t>nhảy</a:t>
                </a:r>
                <a:r>
                  <a:rPr lang="en-US" dirty="0" smtClean="0">
                    <a:latin typeface="Arial" pitchFamily="34" charset="0"/>
                    <a:cs typeface="Arial" pitchFamily="34" charset="0"/>
                  </a:rPr>
                  <a:t> pH</a:t>
                </a:r>
                <a:endParaRPr lang="en-US" dirty="0">
                  <a:latin typeface="Arial" pitchFamily="34" charset="0"/>
                  <a:cs typeface="Arial" pitchFamily="34" charset="0"/>
                </a:endParaRPr>
              </a:p>
            </p:txBody>
          </p:sp>
        </p:grpSp>
      </p:grpSp>
    </p:spTree>
    <p:extLst>
      <p:ext uri="{BB962C8B-B14F-4D97-AF65-F5344CB8AC3E}">
        <p14:creationId xmlns:p14="http://schemas.microsoft.com/office/powerpoint/2010/main" val="3432659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mc:AlternateContent xmlns:mc="http://schemas.openxmlformats.org/markup-compatibility/2006" xmlns:a14="http://schemas.microsoft.com/office/drawing/2010/main">
        <mc:Choice Requires="a14">
          <p:sp>
            <p:nvSpPr>
              <p:cNvPr id="30726" name="TextBox 9"/>
              <p:cNvSpPr txBox="1">
                <a:spLocks noChangeArrowheads="1"/>
              </p:cNvSpPr>
              <p:nvPr/>
            </p:nvSpPr>
            <p:spPr bwMode="auto">
              <a:xfrm>
                <a:off x="255319" y="1247900"/>
                <a:ext cx="8915400" cy="49305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vi-VN" sz="2000" b="1" i="1" dirty="0" smtClean="0">
                    <a:latin typeface="Arial" pitchFamily="34" charset="0"/>
                    <a:cs typeface="Arial" pitchFamily="34" charset="0"/>
                  </a:rPr>
                  <a:t>3.4.</a:t>
                </a:r>
                <a:r>
                  <a:rPr lang="en-US" sz="2000" b="1" i="1" dirty="0" smtClean="0">
                    <a:latin typeface="Arial" pitchFamily="34" charset="0"/>
                    <a:cs typeface="Arial" pitchFamily="34" charset="0"/>
                  </a:rPr>
                  <a:t>2</a:t>
                </a:r>
                <a:r>
                  <a:rPr lang="vi-VN" sz="2000" b="1" i="1" dirty="0" smtClean="0">
                    <a:latin typeface="Arial" pitchFamily="34" charset="0"/>
                    <a:cs typeface="Arial" pitchFamily="34" charset="0"/>
                  </a:rPr>
                  <a:t>. Đường định phân axit mạnh bằng bazơ mạnh </a:t>
                </a:r>
                <a:r>
                  <a:rPr lang="en-US" sz="2000" b="1" i="1" dirty="0" err="1" smtClean="0">
                    <a:latin typeface="Arial" pitchFamily="34" charset="0"/>
                    <a:cs typeface="Arial" pitchFamily="34" charset="0"/>
                  </a:rPr>
                  <a:t>và</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ngược</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lại</a:t>
                </a:r>
                <a:endParaRPr lang="en-US" sz="2000" b="1" i="1" dirty="0" smtClean="0">
                  <a:latin typeface="Arial" pitchFamily="34" charset="0"/>
                  <a:cs typeface="Arial" pitchFamily="34" charset="0"/>
                </a:endParaRPr>
              </a:p>
              <a:p>
                <a:pPr algn="just">
                  <a:lnSpc>
                    <a:spcPct val="120000"/>
                  </a:lnSpc>
                  <a:defRPr/>
                </a:pPr>
                <a:r>
                  <a:rPr lang="en-US" sz="2000" i="1" dirty="0" smtClean="0">
                    <a:latin typeface="Arial" pitchFamily="34" charset="0"/>
                    <a:cs typeface="Arial" pitchFamily="34" charset="0"/>
                    <a:sym typeface="Wingdings"/>
                  </a:rPr>
                  <a:t> </a:t>
                </a:r>
                <a:r>
                  <a:rPr lang="en-US" sz="2000" i="1" u="sng" dirty="0" err="1" smtClean="0">
                    <a:latin typeface="Arial" pitchFamily="34" charset="0"/>
                    <a:cs typeface="Arial" pitchFamily="34" charset="0"/>
                    <a:sym typeface="Wingdings"/>
                  </a:rPr>
                  <a:t>Định</a:t>
                </a:r>
                <a:r>
                  <a:rPr lang="en-US" sz="2000" i="1" u="sng" dirty="0" smtClean="0">
                    <a:latin typeface="Arial" pitchFamily="34" charset="0"/>
                    <a:cs typeface="Arial" pitchFamily="34" charset="0"/>
                    <a:sym typeface="Wingdings"/>
                  </a:rPr>
                  <a:t> </a:t>
                </a:r>
                <a:r>
                  <a:rPr lang="en-US" sz="2000" i="1" u="sng" dirty="0" err="1" smtClean="0">
                    <a:latin typeface="Arial" pitchFamily="34" charset="0"/>
                    <a:cs typeface="Arial" pitchFamily="34" charset="0"/>
                    <a:sym typeface="Wingdings"/>
                  </a:rPr>
                  <a:t>phân</a:t>
                </a:r>
                <a:r>
                  <a:rPr lang="en-US" sz="2000" i="1" u="sng" dirty="0" smtClean="0">
                    <a:latin typeface="Arial" pitchFamily="34" charset="0"/>
                    <a:cs typeface="Arial" pitchFamily="34" charset="0"/>
                    <a:sym typeface="Wingdings"/>
                  </a:rPr>
                  <a:t> </a:t>
                </a:r>
                <a:r>
                  <a:rPr lang="en-US" sz="2000" i="1" u="sng" dirty="0" err="1" smtClean="0">
                    <a:latin typeface="Arial" pitchFamily="34" charset="0"/>
                    <a:cs typeface="Arial" pitchFamily="34" charset="0"/>
                    <a:sym typeface="Wingdings"/>
                  </a:rPr>
                  <a:t>axit</a:t>
                </a:r>
                <a:r>
                  <a:rPr lang="en-US" sz="2000" i="1" u="sng" dirty="0" smtClean="0">
                    <a:latin typeface="Arial" pitchFamily="34" charset="0"/>
                    <a:cs typeface="Arial" pitchFamily="34" charset="0"/>
                    <a:sym typeface="Wingdings"/>
                  </a:rPr>
                  <a:t> </a:t>
                </a:r>
                <a:r>
                  <a:rPr lang="vi-VN" sz="2000" i="1" u="sng" dirty="0">
                    <a:latin typeface="Arial" pitchFamily="34" charset="0"/>
                    <a:cs typeface="Arial" pitchFamily="34" charset="0"/>
                  </a:rPr>
                  <a:t>mạnh bằng bazơ mạnh </a:t>
                </a:r>
                <a:endParaRPr lang="en-US" sz="2000" i="1" u="sng" dirty="0" smtClean="0">
                  <a:latin typeface="Arial" pitchFamily="34" charset="0"/>
                  <a:cs typeface="Arial" pitchFamily="34" charset="0"/>
                </a:endParaRPr>
              </a:p>
              <a:p>
                <a:pPr algn="just">
                  <a:lnSpc>
                    <a:spcPct val="120000"/>
                  </a:lnSpc>
                  <a:defRPr/>
                </a:pP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axit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mạnh</a:t>
                </a:r>
                <a:r>
                  <a:rPr lang="en-US" sz="2000" dirty="0">
                    <a:latin typeface="Arial" panose="020B0604020202020204" pitchFamily="34" charset="0"/>
                    <a:cs typeface="Arial" panose="020B0604020202020204" pitchFamily="34" charset="0"/>
                  </a:rPr>
                  <a:t> HA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C</a:t>
                </a:r>
                <a:r>
                  <a:rPr lang="en-US" sz="2000" baseline="-25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V</a:t>
                </a:r>
                <a:r>
                  <a:rPr lang="en-US" sz="2000" baseline="-25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bazơ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NaOH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a:t>
                </a:r>
              </a:p>
              <a:p>
                <a:pPr algn="ctr">
                  <a:lnSpc>
                    <a:spcPct val="120000"/>
                  </a:lnSpc>
                </a:pPr>
                <a:r>
                  <a:rPr lang="en-US" sz="2000" dirty="0">
                    <a:latin typeface="Arial" panose="020B0604020202020204" pitchFamily="34" charset="0"/>
                    <a:cs typeface="Arial" panose="020B0604020202020204" pitchFamily="34" charset="0"/>
                  </a:rPr>
                  <a:t>HA + </a:t>
                </a:r>
                <a:r>
                  <a:rPr lang="en-US" sz="2000" dirty="0" err="1">
                    <a:latin typeface="Arial" panose="020B0604020202020204" pitchFamily="34" charset="0"/>
                    <a:cs typeface="Arial" panose="020B0604020202020204" pitchFamily="34" charset="0"/>
                  </a:rPr>
                  <a:t>NaOH</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sym typeface="Wingdings 3"/>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H</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O</a:t>
                </a:r>
              </a:p>
              <a:p>
                <a:pPr algn="just">
                  <a:lnSpc>
                    <a:spcPct val="120000"/>
                  </a:lnSpc>
                </a:pPr>
                <a:r>
                  <a:rPr lang="en-US" sz="2000" dirty="0" err="1" smtClean="0">
                    <a:latin typeface="Arial" panose="020B0604020202020204" pitchFamily="34" charset="0"/>
                    <a:cs typeface="Arial" panose="020B0604020202020204" pitchFamily="34" charset="0"/>
                  </a:rPr>
                  <a:t>Trước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phân</a:t>
                </a:r>
                <a:r>
                  <a:rPr lang="en-US" sz="2000" dirty="0" smtClean="0">
                    <a:latin typeface="Arial" panose="020B0604020202020204" pitchFamily="34" charset="0"/>
                    <a:cs typeface="Arial" panose="020B0604020202020204" pitchFamily="34" charset="0"/>
                  </a:rPr>
                  <a:t>: pH = -</a:t>
                </a:r>
                <a:r>
                  <a:rPr lang="en-US" sz="2000" dirty="0" err="1" smtClean="0">
                    <a:latin typeface="Arial" panose="020B0604020202020204" pitchFamily="34" charset="0"/>
                    <a:cs typeface="Arial" panose="020B0604020202020204" pitchFamily="34" charset="0"/>
                  </a:rPr>
                  <a:t>lg</a:t>
                </a:r>
                <a:r>
                  <a:rPr lang="en-US" sz="2000" dirty="0" smtClean="0">
                    <a:latin typeface="Arial" panose="020B0604020202020204" pitchFamily="34" charset="0"/>
                    <a:cs typeface="Arial" panose="020B0604020202020204" pitchFamily="34" charset="0"/>
                  </a:rPr>
                  <a:t>[H+] = -lgC</a:t>
                </a:r>
                <a:r>
                  <a:rPr lang="en-US" sz="2000" baseline="-25000" dirty="0" smtClean="0">
                    <a:latin typeface="Arial" panose="020B0604020202020204" pitchFamily="34" charset="0"/>
                    <a:cs typeface="Arial" panose="020B0604020202020204" pitchFamily="34" charset="0"/>
                  </a:rPr>
                  <a:t>0</a:t>
                </a:r>
              </a:p>
              <a:p>
                <a:pPr algn="just">
                  <a:lnSpc>
                    <a:spcPct val="120000"/>
                  </a:lnSpc>
                </a:pP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trước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đương</a:t>
                </a:r>
                <a:r>
                  <a:rPr lang="en-US" sz="2000" dirty="0" smtClean="0">
                    <a:latin typeface="Arial" panose="020B0604020202020204" pitchFamily="34" charset="0"/>
                    <a:cs typeface="Arial" panose="020B0604020202020204" pitchFamily="34" charset="0"/>
                  </a:rPr>
                  <a:t>, pH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dung </a:t>
                </a:r>
                <a:r>
                  <a:rPr lang="en-US" sz="2000" dirty="0" err="1" smtClean="0">
                    <a:latin typeface="Arial" panose="020B0604020202020204" pitchFamily="34" charset="0"/>
                    <a:cs typeface="Arial" panose="020B0604020202020204" pitchFamily="34" charset="0"/>
                  </a:rPr>
                  <a:t>dịch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do [HA] </a:t>
                </a:r>
                <a:r>
                  <a:rPr lang="en-US" sz="2000" dirty="0" err="1" smtClean="0">
                    <a:latin typeface="Arial" panose="020B0604020202020204" pitchFamily="34" charset="0"/>
                    <a:cs typeface="Arial" panose="020B0604020202020204" pitchFamily="34" charset="0"/>
                  </a:rPr>
                  <a:t>quyết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sym typeface="Symbol"/>
                  </a:rPr>
                  <a:t></a:t>
                </a:r>
                <a:r>
                  <a:rPr lang="en-US" sz="2000" dirty="0" smtClean="0">
                    <a:latin typeface="Arial" panose="020B0604020202020204" pitchFamily="34" charset="0"/>
                    <a:cs typeface="Arial" panose="020B0604020202020204" pitchFamily="34" charset="0"/>
                  </a:rPr>
                  <a:t> pH= -</a:t>
                </a:r>
                <a:r>
                  <a:rPr lang="en-US" sz="2000" dirty="0" err="1" smtClean="0">
                    <a:latin typeface="Arial" panose="020B0604020202020204" pitchFamily="34" charset="0"/>
                    <a:cs typeface="Arial" panose="020B0604020202020204" pitchFamily="34" charset="0"/>
                  </a:rPr>
                  <a:t>lg</a:t>
                </a:r>
                <a:r>
                  <a:rPr lang="en-US" sz="2000" dirty="0" smtClean="0">
                    <a:latin typeface="Arial" panose="020B0604020202020204" pitchFamily="34" charset="0"/>
                    <a:cs typeface="Arial" panose="020B0604020202020204" pitchFamily="34" charset="0"/>
                  </a:rPr>
                  <a:t>[</a:t>
                </a:r>
                <a14:m>
                  <m:oMath xmlns:m="http://schemas.openxmlformats.org/officeDocument/2006/math">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𝐶</m:t>
                            </m:r>
                          </m:e>
                          <m:sub>
                            <m:r>
                              <a:rPr lang="en-US" sz="2000" b="0" i="1" smtClean="0">
                                <a:latin typeface="Cambria Math"/>
                              </a:rPr>
                              <m:t>𝑜</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𝑉</m:t>
                            </m:r>
                          </m:e>
                          <m:sub>
                            <m:r>
                              <a:rPr lang="en-US" sz="2000" b="0" i="1" smtClean="0">
                                <a:latin typeface="Cambria Math"/>
                              </a:rPr>
                              <m:t>𝑜</m:t>
                            </m:r>
                          </m:sub>
                        </m:sSub>
                        <m:r>
                          <a:rPr lang="en-US" sz="2000" b="0" i="1" smtClean="0">
                            <a:latin typeface="Cambria Math"/>
                          </a:rPr>
                          <m:t>−</m:t>
                        </m:r>
                        <m:r>
                          <a:rPr lang="en-US" sz="2000" b="0" i="1" smtClean="0">
                            <a:latin typeface="Cambria Math"/>
                          </a:rPr>
                          <m:t>𝐶</m:t>
                        </m:r>
                        <m:r>
                          <a:rPr lang="en-US" sz="2000" b="0" i="1" smtClean="0">
                            <a:latin typeface="Cambria Math"/>
                          </a:rPr>
                          <m:t>.</m:t>
                        </m:r>
                        <m:sSub>
                          <m:sSubPr>
                            <m:ctrlPr>
                              <a:rPr lang="en-US" sz="2000" b="0" i="1" smtClean="0">
                                <a:latin typeface="Cambria Math"/>
                              </a:rPr>
                            </m:ctrlPr>
                          </m:sSubPr>
                          <m:e>
                            <m:r>
                              <a:rPr lang="en-US" sz="2000" b="0" i="1" smtClean="0">
                                <a:latin typeface="Cambria Math"/>
                              </a:rPr>
                              <m:t>𝑉</m:t>
                            </m:r>
                          </m:e>
                          <m:sub>
                            <m:r>
                              <a:rPr lang="en-US" sz="2000" b="0" i="1" smtClean="0">
                                <a:latin typeface="Cambria Math"/>
                              </a:rPr>
                              <m:t>1</m:t>
                            </m:r>
                          </m:sub>
                        </m:sSub>
                      </m:num>
                      <m:den>
                        <m:sSub>
                          <m:sSubPr>
                            <m:ctrlPr>
                              <a:rPr lang="en-US" sz="2000" i="1" smtClean="0">
                                <a:latin typeface="Cambria Math"/>
                              </a:rPr>
                            </m:ctrlPr>
                          </m:sSubPr>
                          <m:e>
                            <m:r>
                              <a:rPr lang="en-US" sz="2000" b="0" i="1" smtClean="0">
                                <a:latin typeface="Cambria Math"/>
                              </a:rPr>
                              <m:t>𝑉</m:t>
                            </m:r>
                          </m:e>
                          <m:sub>
                            <m:r>
                              <a:rPr lang="en-US" sz="2000" b="0" i="1" smtClean="0">
                                <a:latin typeface="Cambria Math"/>
                              </a:rPr>
                              <m:t>𝑜</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𝑉</m:t>
                            </m:r>
                          </m:e>
                          <m:sub>
                            <m:r>
                              <a:rPr lang="en-US" sz="2000" b="0" i="1" smtClean="0">
                                <a:latin typeface="Cambria Math"/>
                              </a:rPr>
                              <m:t>1</m:t>
                            </m:r>
                          </m:sub>
                        </m:sSub>
                      </m:den>
                    </m:f>
                  </m:oMath>
                </a14:m>
                <a:r>
                  <a:rPr lang="en-US" sz="2000" dirty="0" smtClean="0">
                    <a:latin typeface="Arial" panose="020B0604020202020204" pitchFamily="34" charset="0"/>
                    <a:cs typeface="Arial" panose="020B0604020202020204" pitchFamily="34" charset="0"/>
                  </a:rPr>
                  <a:t>] ; V</a:t>
                </a:r>
                <a:r>
                  <a:rPr lang="en-US" sz="2000" baseline="-25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tích</a:t>
                </a:r>
                <a:r>
                  <a:rPr lang="en-US" sz="2000" dirty="0" smtClean="0">
                    <a:latin typeface="Arial" panose="020B0604020202020204" pitchFamily="34" charset="0"/>
                    <a:cs typeface="Arial" panose="020B0604020202020204" pitchFamily="34" charset="0"/>
                  </a:rPr>
                  <a:t> dung dung </a:t>
                </a:r>
                <a:r>
                  <a:rPr lang="en-US" sz="2000" dirty="0" err="1" smtClean="0">
                    <a:latin typeface="Arial" panose="020B0604020202020204" pitchFamily="34" charset="0"/>
                    <a:cs typeface="Arial" panose="020B0604020202020204" pitchFamily="34" charset="0"/>
                  </a:rPr>
                  <a:t>dịch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NaOH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vào</a:t>
                </a:r>
                <a:endParaRPr lang="en-US" sz="2000" dirty="0" smtClean="0">
                  <a:latin typeface="Arial" panose="020B0604020202020204" pitchFamily="34" charset="0"/>
                  <a:cs typeface="Arial" panose="020B0604020202020204" pitchFamily="34" charset="0"/>
                </a:endParaRPr>
              </a:p>
              <a:p>
                <a:pPr algn="just">
                  <a:lnSpc>
                    <a:spcPct val="120000"/>
                  </a:lnSpc>
                </a:pPr>
                <a:r>
                  <a:rPr lang="en-US" sz="2000" dirty="0" err="1" smtClean="0">
                    <a:latin typeface="Arial" panose="020B0604020202020204" pitchFamily="34" charset="0"/>
                    <a:cs typeface="Arial" panose="020B0604020202020204" pitchFamily="34" charset="0"/>
                  </a:rPr>
                  <a:t>Tại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đương</a:t>
                </a:r>
                <a:r>
                  <a:rPr lang="en-US" sz="2000" dirty="0" smtClean="0">
                    <a:latin typeface="Arial" panose="020B0604020202020204" pitchFamily="34" charset="0"/>
                    <a:cs typeface="Arial" panose="020B0604020202020204" pitchFamily="34" charset="0"/>
                  </a:rPr>
                  <a:t> [H</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 [OH</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sym typeface="Symbol"/>
                  </a:rPr>
                  <a:t> pH = 7</a:t>
                </a:r>
              </a:p>
              <a:p>
                <a:pPr algn="just">
                  <a:lnSpc>
                    <a:spcPct val="120000"/>
                  </a:lnSpc>
                </a:pPr>
                <a:r>
                  <a:rPr lang="en-US" sz="2000" dirty="0" err="1" smtClean="0">
                    <a:latin typeface="Arial" panose="020B0604020202020204" pitchFamily="34" charset="0"/>
                    <a:cs typeface="Arial" panose="020B0604020202020204" pitchFamily="34" charset="0"/>
                    <a:sym typeface="Symbol"/>
                  </a:rPr>
                  <a:t>Sau</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điểm</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tương</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đương</a:t>
                </a:r>
                <a:r>
                  <a:rPr lang="en-US" sz="2000" dirty="0" smtClean="0">
                    <a:latin typeface="Arial" panose="020B0604020202020204" pitchFamily="34" charset="0"/>
                    <a:cs typeface="Arial" panose="020B0604020202020204" pitchFamily="34" charset="0"/>
                    <a:sym typeface="Symbol"/>
                  </a:rPr>
                  <a:t>, pH </a:t>
                </a:r>
                <a:r>
                  <a:rPr lang="en-US" sz="2000" dirty="0" err="1" smtClean="0">
                    <a:latin typeface="Arial" panose="020B0604020202020204" pitchFamily="34" charset="0"/>
                    <a:cs typeface="Arial" panose="020B0604020202020204" pitchFamily="34" charset="0"/>
                    <a:sym typeface="Symbol"/>
                  </a:rPr>
                  <a:t>của</a:t>
                </a:r>
                <a:r>
                  <a:rPr lang="en-US" sz="2000" dirty="0" smtClean="0">
                    <a:latin typeface="Arial" panose="020B0604020202020204" pitchFamily="34" charset="0"/>
                    <a:cs typeface="Arial" panose="020B0604020202020204" pitchFamily="34" charset="0"/>
                    <a:sym typeface="Symbol"/>
                  </a:rPr>
                  <a:t> dung </a:t>
                </a:r>
                <a:r>
                  <a:rPr lang="en-US" sz="2000" dirty="0" err="1" smtClean="0">
                    <a:latin typeface="Arial" panose="020B0604020202020204" pitchFamily="34" charset="0"/>
                    <a:cs typeface="Arial" panose="020B0604020202020204" pitchFamily="34" charset="0"/>
                    <a:sym typeface="Symbol"/>
                  </a:rPr>
                  <a:t>dịch</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là</a:t>
                </a:r>
                <a:r>
                  <a:rPr lang="en-US" sz="2000" dirty="0" smtClean="0">
                    <a:latin typeface="Arial" panose="020B0604020202020204" pitchFamily="34" charset="0"/>
                    <a:cs typeface="Arial" panose="020B0604020202020204" pitchFamily="34" charset="0"/>
                    <a:sym typeface="Symbol"/>
                  </a:rPr>
                  <a:t> do </a:t>
                </a:r>
                <a:r>
                  <a:rPr lang="en-US" sz="2000" dirty="0" err="1" smtClean="0">
                    <a:latin typeface="Arial" panose="020B0604020202020204" pitchFamily="34" charset="0"/>
                    <a:cs typeface="Arial" panose="020B0604020202020204" pitchFamily="34" charset="0"/>
                    <a:sym typeface="Symbol"/>
                  </a:rPr>
                  <a:t>bazơ</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quyết</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định</a:t>
                </a:r>
                <a:endParaRPr lang="en-US" sz="2000" dirty="0" smtClean="0">
                  <a:latin typeface="Arial" panose="020B0604020202020204" pitchFamily="34" charset="0"/>
                  <a:cs typeface="Arial" panose="020B0604020202020204" pitchFamily="34" charset="0"/>
                  <a:sym typeface="Symbol"/>
                </a:endParaRPr>
              </a:p>
              <a:p>
                <a:pPr algn="just">
                  <a:lnSpc>
                    <a:spcPct val="120000"/>
                  </a:lnSpc>
                </a:pPr>
                <a:r>
                  <a:rPr lang="en-US" sz="2000" dirty="0" smtClean="0">
                    <a:latin typeface="Arial" panose="020B0604020202020204" pitchFamily="34" charset="0"/>
                    <a:cs typeface="Arial" panose="020B0604020202020204" pitchFamily="34" charset="0"/>
                    <a:sym typeface="Symbol"/>
                  </a:rPr>
                  <a:t> pH = 14 - </a:t>
                </a:r>
                <a:r>
                  <a:rPr lang="en-US" sz="2000" dirty="0" err="1" smtClean="0">
                    <a:latin typeface="Arial" panose="020B0604020202020204" pitchFamily="34" charset="0"/>
                    <a:cs typeface="Arial" panose="020B0604020202020204" pitchFamily="34" charset="0"/>
                    <a:sym typeface="Symbol"/>
                  </a:rPr>
                  <a:t>pOH</a:t>
                </a:r>
                <a:r>
                  <a:rPr lang="en-US" sz="2000" dirty="0" smtClean="0">
                    <a:latin typeface="Arial" panose="020B0604020202020204" pitchFamily="34" charset="0"/>
                    <a:cs typeface="Arial" panose="020B0604020202020204" pitchFamily="34" charset="0"/>
                    <a:sym typeface="Symbol"/>
                  </a:rPr>
                  <a:t> = 14+ </a:t>
                </a:r>
                <a:r>
                  <a:rPr lang="en-US" sz="2000" dirty="0" err="1" smtClean="0">
                    <a:latin typeface="Arial" panose="020B0604020202020204" pitchFamily="34" charset="0"/>
                    <a:cs typeface="Arial" panose="020B0604020202020204" pitchFamily="34" charset="0"/>
                    <a:sym typeface="Symbol"/>
                  </a:rPr>
                  <a:t>lg</a:t>
                </a:r>
                <a:r>
                  <a:rPr lang="en-US" sz="2000" dirty="0" smtClean="0">
                    <a:latin typeface="Arial" panose="020B0604020202020204" pitchFamily="34" charset="0"/>
                    <a:cs typeface="Arial" panose="020B0604020202020204" pitchFamily="34" charset="0"/>
                    <a:sym typeface="Symbol"/>
                  </a:rPr>
                  <a:t>[OH</a:t>
                </a:r>
                <a:r>
                  <a:rPr lang="en-US" sz="2000" baseline="30000" dirty="0" smtClean="0">
                    <a:latin typeface="Arial" panose="020B0604020202020204" pitchFamily="34" charset="0"/>
                    <a:cs typeface="Arial" panose="020B0604020202020204" pitchFamily="34" charset="0"/>
                    <a:sym typeface="Symbol"/>
                  </a:rPr>
                  <a:t>-</a:t>
                </a:r>
                <a:r>
                  <a:rPr lang="en-US" sz="2000" dirty="0" smtClean="0">
                    <a:latin typeface="Arial" panose="020B0604020202020204" pitchFamily="34" charset="0"/>
                    <a:cs typeface="Arial" panose="020B0604020202020204" pitchFamily="34" charset="0"/>
                    <a:sym typeface="Symbol"/>
                  </a:rPr>
                  <a:t>] = 14 + </a:t>
                </a:r>
                <a:r>
                  <a:rPr lang="en-US" sz="2000" dirty="0" err="1" smtClean="0">
                    <a:latin typeface="Arial" panose="020B0604020202020204" pitchFamily="34" charset="0"/>
                    <a:cs typeface="Arial" panose="020B0604020202020204" pitchFamily="34" charset="0"/>
                    <a:sym typeface="Symbol"/>
                  </a:rPr>
                  <a:t>lg</a:t>
                </a:r>
                <a:r>
                  <a:rPr lang="en-US" sz="2000" dirty="0" smtClean="0">
                    <a:latin typeface="Arial" panose="020B0604020202020204" pitchFamily="34" charset="0"/>
                    <a:cs typeface="Arial" panose="020B0604020202020204" pitchFamily="34" charset="0"/>
                    <a:sym typeface="Symbol"/>
                  </a:rPr>
                  <a:t>[</a:t>
                </a:r>
                <a14:m>
                  <m:oMath xmlns:m="http://schemas.openxmlformats.org/officeDocument/2006/math">
                    <m:f>
                      <m:fPr>
                        <m:ctrlPr>
                          <a:rPr lang="en-US" sz="2000" i="1" smtClean="0">
                            <a:latin typeface="Cambria Math"/>
                            <a:cs typeface="Arial" panose="020B0604020202020204" pitchFamily="34" charset="0"/>
                            <a:sym typeface="Symbol"/>
                          </a:rPr>
                        </m:ctrlPr>
                      </m:fPr>
                      <m:num>
                        <m:r>
                          <a:rPr lang="en-US" sz="2000" b="0" i="1" smtClean="0">
                            <a:latin typeface="Cambria Math"/>
                            <a:cs typeface="Arial" panose="020B0604020202020204" pitchFamily="34" charset="0"/>
                            <a:sym typeface="Symbol"/>
                          </a:rPr>
                          <m:t>𝐶</m:t>
                        </m:r>
                        <m:r>
                          <a:rPr lang="en-US" sz="2000" b="0" i="1" smtClean="0">
                            <a:latin typeface="Cambria Math"/>
                            <a:cs typeface="Arial" panose="020B0604020202020204" pitchFamily="34" charset="0"/>
                            <a:sym typeface="Symbol"/>
                          </a:rPr>
                          <m:t>.</m:t>
                        </m:r>
                        <m:sSub>
                          <m:sSubPr>
                            <m:ctrlPr>
                              <a:rPr lang="en-US" sz="2000" b="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𝑉</m:t>
                            </m:r>
                          </m:e>
                          <m:sub>
                            <m:r>
                              <a:rPr lang="en-US" sz="2000" b="0" i="1" smtClean="0">
                                <a:latin typeface="Cambria Math"/>
                                <a:cs typeface="Arial" panose="020B0604020202020204" pitchFamily="34" charset="0"/>
                                <a:sym typeface="Symbol"/>
                              </a:rPr>
                              <m:t>1</m:t>
                            </m:r>
                          </m:sub>
                        </m:sSub>
                        <m:r>
                          <a:rPr lang="en-US" sz="2000" b="0" i="1" smtClean="0">
                            <a:latin typeface="Cambria Math"/>
                            <a:cs typeface="Arial" panose="020B0604020202020204" pitchFamily="34" charset="0"/>
                            <a:sym typeface="Symbol"/>
                          </a:rPr>
                          <m:t>−</m:t>
                        </m:r>
                        <m:sSub>
                          <m:sSubPr>
                            <m:ctrlPr>
                              <a:rPr lang="en-US" sz="2000" b="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𝐶</m:t>
                            </m:r>
                          </m:e>
                          <m:sub>
                            <m:r>
                              <a:rPr lang="en-US" sz="2000" b="0" i="1" smtClean="0">
                                <a:latin typeface="Cambria Math"/>
                                <a:cs typeface="Arial" panose="020B0604020202020204" pitchFamily="34" charset="0"/>
                                <a:sym typeface="Symbol"/>
                              </a:rPr>
                              <m:t>𝑜</m:t>
                            </m:r>
                          </m:sub>
                        </m:sSub>
                        <m:r>
                          <a:rPr lang="en-US" sz="2000" b="0" i="1" smtClean="0">
                            <a:latin typeface="Cambria Math"/>
                            <a:cs typeface="Arial" panose="020B0604020202020204" pitchFamily="34" charset="0"/>
                            <a:sym typeface="Symbol"/>
                          </a:rPr>
                          <m:t>.</m:t>
                        </m:r>
                        <m:sSub>
                          <m:sSubPr>
                            <m:ctrlPr>
                              <a:rPr lang="en-US" sz="2000" b="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𝑉</m:t>
                            </m:r>
                          </m:e>
                          <m:sub>
                            <m:r>
                              <a:rPr lang="en-US" sz="2000" b="0" i="1" smtClean="0">
                                <a:latin typeface="Cambria Math"/>
                                <a:cs typeface="Arial" panose="020B0604020202020204" pitchFamily="34" charset="0"/>
                                <a:sym typeface="Symbol"/>
                              </a:rPr>
                              <m:t>𝑜</m:t>
                            </m:r>
                          </m:sub>
                        </m:sSub>
                      </m:num>
                      <m:den>
                        <m:sSub>
                          <m:sSubPr>
                            <m:ctrlPr>
                              <a:rPr lang="en-US" sz="200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𝑉</m:t>
                            </m:r>
                          </m:e>
                          <m:sub>
                            <m:r>
                              <a:rPr lang="en-US" sz="2000" b="0" i="1" smtClean="0">
                                <a:latin typeface="Cambria Math"/>
                                <a:cs typeface="Arial" panose="020B0604020202020204" pitchFamily="34" charset="0"/>
                                <a:sym typeface="Symbol"/>
                              </a:rPr>
                              <m:t>0</m:t>
                            </m:r>
                          </m:sub>
                        </m:sSub>
                        <m:r>
                          <a:rPr lang="en-US" sz="2000" b="0" i="1" smtClean="0">
                            <a:latin typeface="Cambria Math"/>
                            <a:cs typeface="Arial" panose="020B0604020202020204" pitchFamily="34" charset="0"/>
                            <a:sym typeface="Symbol"/>
                          </a:rPr>
                          <m:t>+</m:t>
                        </m:r>
                        <m:sSub>
                          <m:sSubPr>
                            <m:ctrlPr>
                              <a:rPr lang="en-US" sz="2000" b="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𝑉</m:t>
                            </m:r>
                          </m:e>
                          <m:sub>
                            <m:r>
                              <a:rPr lang="en-US" sz="2000" b="0" i="1" smtClean="0">
                                <a:latin typeface="Cambria Math"/>
                                <a:cs typeface="Arial" panose="020B0604020202020204" pitchFamily="34" charset="0"/>
                                <a:sym typeface="Symbol"/>
                              </a:rPr>
                              <m:t>1</m:t>
                            </m:r>
                          </m:sub>
                        </m:sSub>
                      </m:den>
                    </m:f>
                    <m:r>
                      <a:rPr lang="en-US" sz="2000" b="0" i="0" smtClean="0">
                        <a:latin typeface="Cambria Math"/>
                        <a:cs typeface="Arial" panose="020B0604020202020204" pitchFamily="34" charset="0"/>
                        <a:sym typeface="Symbol"/>
                      </a:rPr>
                      <m:t>]</m:t>
                    </m:r>
                  </m:oMath>
                </a14:m>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Choice>
        <mc:Fallback xmlns="">
          <p:sp>
            <p:nvSpPr>
              <p:cNvPr id="30726" name="TextBox 9"/>
              <p:cNvSpPr txBox="1">
                <a:spLocks noRot="1" noChangeAspect="1" noMove="1" noResize="1" noEditPoints="1" noAdjustHandles="1" noChangeArrowheads="1" noChangeShapeType="1" noTextEdit="1"/>
              </p:cNvSpPr>
              <p:nvPr/>
            </p:nvSpPr>
            <p:spPr bwMode="auto">
              <a:xfrm>
                <a:off x="255319" y="1247900"/>
                <a:ext cx="8915400" cy="4930517"/>
              </a:xfrm>
              <a:prstGeom prst="rect">
                <a:avLst/>
              </a:prstGeom>
              <a:blipFill rotWithShape="1">
                <a:blip r:embed="rId3"/>
                <a:stretch>
                  <a:fillRect l="-752" r="-6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691960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55319" y="1143000"/>
            <a:ext cx="8915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nSpc>
                <a:spcPct val="120000"/>
              </a:lnSpc>
            </a:pPr>
            <a:r>
              <a:rPr lang="en-US" sz="2000" b="1" i="1" dirty="0" err="1" smtClean="0">
                <a:latin typeface="Arial" pitchFamily="34" charset="0"/>
                <a:cs typeface="Arial" pitchFamily="34" charset="0"/>
              </a:rPr>
              <a:t>Ví</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dụ</a:t>
            </a:r>
            <a:r>
              <a:rPr lang="en-US" sz="2000" b="1" i="1" dirty="0" smtClean="0">
                <a:latin typeface="Arial" pitchFamily="34" charset="0"/>
                <a:cs typeface="Arial"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20mL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HCl</a:t>
            </a:r>
            <a:r>
              <a:rPr lang="en-US" sz="2000" dirty="0">
                <a:latin typeface="Arial" panose="020B0604020202020204" pitchFamily="34" charset="0"/>
                <a:cs typeface="Arial" panose="020B0604020202020204" pitchFamily="34" charset="0"/>
              </a:rPr>
              <a:t> 0,1M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NaOH</a:t>
            </a:r>
            <a:r>
              <a:rPr lang="en-US" sz="2000" dirty="0">
                <a:latin typeface="Arial" panose="020B0604020202020204" pitchFamily="34" charset="0"/>
                <a:cs typeface="Arial" panose="020B0604020202020204" pitchFamily="34" charset="0"/>
              </a:rPr>
              <a:t> 0,1M.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pH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vẽ</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phân</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20000"/>
              </a:lnSpc>
            </a:pPr>
            <a:r>
              <a:rPr lang="en-US" sz="2000" dirty="0">
                <a:latin typeface="Arial" panose="020B0604020202020204" pitchFamily="34" charset="0"/>
                <a:cs typeface="Arial" panose="020B0604020202020204" pitchFamily="34" charset="0"/>
              </a:rPr>
              <a:t>a.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a:t>
            </a:r>
          </a:p>
          <a:p>
            <a:pPr>
              <a:lnSpc>
                <a:spcPct val="120000"/>
              </a:lnSpc>
            </a:pPr>
            <a:r>
              <a:rPr lang="en-US" sz="2000" dirty="0">
                <a:latin typeface="Arial" panose="020B0604020202020204" pitchFamily="34" charset="0"/>
                <a:cs typeface="Arial" panose="020B0604020202020204" pitchFamily="34" charset="0"/>
              </a:rPr>
              <a:t>b.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NaOH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19,98mL.</a:t>
            </a:r>
          </a:p>
          <a:p>
            <a:pPr>
              <a:lnSpc>
                <a:spcPct val="120000"/>
              </a:lnSpc>
            </a:pPr>
            <a:r>
              <a:rPr lang="en-US" sz="2000" dirty="0">
                <a:latin typeface="Arial" panose="020B0604020202020204" pitchFamily="34" charset="0"/>
                <a:cs typeface="Arial" panose="020B0604020202020204" pitchFamily="34" charset="0"/>
              </a:rPr>
              <a:t>c.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NaOH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20mL.</a:t>
            </a:r>
          </a:p>
          <a:p>
            <a:pPr>
              <a:lnSpc>
                <a:spcPct val="120000"/>
              </a:lnSpc>
            </a:pPr>
            <a:r>
              <a:rPr lang="en-US" sz="2000" dirty="0">
                <a:latin typeface="Arial" panose="020B0604020202020204" pitchFamily="34" charset="0"/>
                <a:cs typeface="Arial" panose="020B0604020202020204" pitchFamily="34" charset="0"/>
              </a:rPr>
              <a:t>d.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NaOH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20,02mL</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9"/>
              <p:cNvSpPr txBox="1">
                <a:spLocks noChangeArrowheads="1"/>
              </p:cNvSpPr>
              <p:nvPr/>
            </p:nvSpPr>
            <p:spPr bwMode="auto">
              <a:xfrm>
                <a:off x="240475" y="3352800"/>
                <a:ext cx="8915400" cy="3230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i="1" dirty="0" smtClean="0">
                    <a:latin typeface="Arial" pitchFamily="34" charset="0"/>
                    <a:cs typeface="Arial" pitchFamily="34" charset="0"/>
                  </a:rPr>
                  <a:t>Giải: </a:t>
                </a:r>
                <a:r>
                  <a:rPr lang="en-US" sz="2000" dirty="0" err="1" smtClean="0">
                    <a:latin typeface="Arial" panose="020B0604020202020204" pitchFamily="34" charset="0"/>
                    <a:cs typeface="Arial" panose="020B0604020202020204" pitchFamily="34" charset="0"/>
                  </a:rPr>
                  <a:t>Phương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H</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  OH</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p>
              <a:p>
                <a:pPr algn="just">
                  <a:lnSpc>
                    <a:spcPct val="120000"/>
                  </a:lnSpc>
                </a:pPr>
                <a:r>
                  <a:rPr lang="en-US" sz="2000" dirty="0" smtClean="0">
                    <a:latin typeface="Arial" pitchFamily="34" charset="0"/>
                    <a:cs typeface="Arial" pitchFamily="34" charset="0"/>
                  </a:rPr>
                  <a:t>a. </a:t>
                </a:r>
                <a:r>
                  <a:rPr lang="en-US" sz="2000" dirty="0" err="1" smtClean="0">
                    <a:latin typeface="Arial" pitchFamily="34" charset="0"/>
                    <a:cs typeface="Arial" pitchFamily="34" charset="0"/>
                  </a:rPr>
                  <a:t>Trước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HCl</a:t>
                </a:r>
                <a:r>
                  <a:rPr lang="en-US" sz="2000" dirty="0">
                    <a:latin typeface="Arial" pitchFamily="34" charset="0"/>
                    <a:cs typeface="Arial" pitchFamily="34" charset="0"/>
                  </a:rPr>
                  <a:t> </a:t>
                </a:r>
                <a:r>
                  <a:rPr lang="en-US" sz="2000" dirty="0" smtClean="0">
                    <a:latin typeface="Arial" pitchFamily="34" charset="0"/>
                    <a:cs typeface="Arial" pitchFamily="34" charset="0"/>
                  </a:rPr>
                  <a:t>0,1M</a:t>
                </a:r>
              </a:p>
              <a:p>
                <a:pPr algn="just">
                  <a:lnSpc>
                    <a:spcPct val="120000"/>
                  </a:lnSpc>
                </a:pPr>
                <a:r>
                  <a:rPr lang="en-US" sz="2000" dirty="0" smtClean="0">
                    <a:latin typeface="Arial" pitchFamily="34" charset="0"/>
                    <a:cs typeface="Arial" pitchFamily="34" charset="0"/>
                    <a:sym typeface="Symbol"/>
                  </a:rPr>
                  <a:t> pH = -lg10</a:t>
                </a:r>
                <a:r>
                  <a:rPr lang="en-US" sz="2000" baseline="30000" dirty="0" smtClean="0">
                    <a:latin typeface="Arial" pitchFamily="34" charset="0"/>
                    <a:cs typeface="Arial" pitchFamily="34" charset="0"/>
                    <a:sym typeface="Symbol"/>
                  </a:rPr>
                  <a:t>-1</a:t>
                </a:r>
                <a:r>
                  <a:rPr lang="en-US" sz="2000" dirty="0" smtClean="0">
                    <a:latin typeface="Arial" pitchFamily="34" charset="0"/>
                    <a:cs typeface="Arial" pitchFamily="34" charset="0"/>
                    <a:sym typeface="Symbol"/>
                  </a:rPr>
                  <a:t> = 1.</a:t>
                </a:r>
              </a:p>
              <a:p>
                <a:pPr algn="just">
                  <a:lnSpc>
                    <a:spcPct val="120000"/>
                  </a:lnSpc>
                </a:pPr>
                <a:r>
                  <a:rPr lang="en-US" sz="2000" dirty="0" smtClean="0">
                    <a:latin typeface="Arial" pitchFamily="34" charset="0"/>
                    <a:cs typeface="Arial" pitchFamily="34" charset="0"/>
                  </a:rPr>
                  <a:t>b.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NaOH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tiêu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19,98ml (</a:t>
                </a:r>
                <a:r>
                  <a:rPr lang="en-US" sz="2000" dirty="0" err="1" smtClean="0">
                    <a:latin typeface="Arial" pitchFamily="34" charset="0"/>
                    <a:cs typeface="Arial" pitchFamily="34" charset="0"/>
                  </a:rPr>
                  <a:t>trước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điểm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đương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gồm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NaCl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dư</a:t>
                </a:r>
                <a:endParaRPr lang="en-US" sz="2000" dirty="0" smtClean="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sym typeface="Symbol"/>
                  </a:rPr>
                  <a:t> pH = -</a:t>
                </a:r>
                <a:r>
                  <a:rPr lang="en-US" sz="2000" dirty="0" err="1" smtClean="0">
                    <a:latin typeface="Arial" pitchFamily="34" charset="0"/>
                    <a:cs typeface="Arial" pitchFamily="34" charset="0"/>
                    <a:sym typeface="Symbol"/>
                  </a:rPr>
                  <a:t>lg</a:t>
                </a:r>
                <a14:m>
                  <m:oMath xmlns:m="http://schemas.openxmlformats.org/officeDocument/2006/math">
                    <m:f>
                      <m:fPr>
                        <m:ctrlPr>
                          <a:rPr lang="en-US" sz="2000" i="1" smtClean="0">
                            <a:latin typeface="Cambria Math"/>
                            <a:cs typeface="Arial" pitchFamily="34" charset="0"/>
                            <a:sym typeface="Symbol"/>
                          </a:rPr>
                        </m:ctrlPr>
                      </m:fPr>
                      <m:num>
                        <m:r>
                          <a:rPr lang="en-US" sz="2000" b="0" i="1" smtClean="0">
                            <a:latin typeface="Cambria Math"/>
                            <a:cs typeface="Arial" pitchFamily="34" charset="0"/>
                            <a:sym typeface="Symbol"/>
                          </a:rPr>
                          <m:t>20.0,1−19,98.0,1</m:t>
                        </m:r>
                      </m:num>
                      <m:den>
                        <m:r>
                          <a:rPr lang="en-US" sz="2000" b="0" i="1" smtClean="0">
                            <a:latin typeface="Cambria Math"/>
                            <a:cs typeface="Arial" pitchFamily="34" charset="0"/>
                            <a:sym typeface="Symbol"/>
                          </a:rPr>
                          <m:t>20+19,98</m:t>
                        </m:r>
                      </m:den>
                    </m:f>
                  </m:oMath>
                </a14:m>
                <a:r>
                  <a:rPr lang="en-US" sz="2000" dirty="0" smtClean="0">
                    <a:latin typeface="Arial" pitchFamily="34" charset="0"/>
                    <a:cs typeface="Arial" pitchFamily="34" charset="0"/>
                  </a:rPr>
                  <a:t>= 4,3.</a:t>
                </a:r>
              </a:p>
              <a:p>
                <a:pPr algn="just">
                  <a:lnSpc>
                    <a:spcPct val="120000"/>
                  </a:lnSpc>
                </a:pPr>
                <a:r>
                  <a:rPr lang="en-US" sz="2000" dirty="0" smtClean="0">
                    <a:latin typeface="Arial" pitchFamily="34" charset="0"/>
                    <a:cs typeface="Arial" pitchFamily="34" charset="0"/>
                  </a:rPr>
                  <a:t>c.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NaOH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20ml (</a:t>
                </a:r>
                <a:r>
                  <a:rPr lang="en-US" sz="2000" dirty="0" err="1" smtClean="0">
                    <a:latin typeface="Arial" pitchFamily="34" charset="0"/>
                    <a:cs typeface="Arial" pitchFamily="34" charset="0"/>
                  </a:rPr>
                  <a:t>tại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điểm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đương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NaCl</a:t>
                </a:r>
                <a:r>
                  <a:rPr lang="en-US" sz="2000" dirty="0" smtClean="0">
                    <a:latin typeface="Arial" pitchFamily="34" charset="0"/>
                    <a:cs typeface="Arial" pitchFamily="34" charset="0"/>
                    <a:sym typeface="Symbol"/>
                  </a:rPr>
                  <a:t> pH=7</a:t>
                </a:r>
                <a:endParaRPr lang="en-US" sz="2000" dirty="0">
                  <a:latin typeface="Arial" pitchFamily="34" charset="0"/>
                  <a:cs typeface="Arial" pitchFamily="34" charset="0"/>
                </a:endParaRPr>
              </a:p>
            </p:txBody>
          </p:sp>
        </mc:Choice>
        <mc:Fallback xmlns="">
          <p:sp>
            <p:nvSpPr>
              <p:cNvPr id="9" name="TextBox 9"/>
              <p:cNvSpPr txBox="1">
                <a:spLocks noRot="1" noChangeAspect="1" noMove="1" noResize="1" noEditPoints="1" noAdjustHandles="1" noChangeArrowheads="1" noChangeShapeType="1" noTextEdit="1"/>
              </p:cNvSpPr>
              <p:nvPr/>
            </p:nvSpPr>
            <p:spPr bwMode="auto">
              <a:xfrm>
                <a:off x="240475" y="3352800"/>
                <a:ext cx="8915400" cy="3230180"/>
              </a:xfrm>
              <a:prstGeom prst="rect">
                <a:avLst/>
              </a:prstGeom>
              <a:blipFill rotWithShape="1">
                <a:blip r:embed="rId3"/>
                <a:stretch>
                  <a:fillRect l="-684" r="-684" b="-15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94793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mc:AlternateContent xmlns:mc="http://schemas.openxmlformats.org/markup-compatibility/2006" xmlns:a14="http://schemas.microsoft.com/office/drawing/2010/main">
        <mc:Choice Requires="a14">
          <p:sp>
            <p:nvSpPr>
              <p:cNvPr id="30726" name="TextBox 9"/>
              <p:cNvSpPr txBox="1">
                <a:spLocks noChangeArrowheads="1"/>
              </p:cNvSpPr>
              <p:nvPr/>
            </p:nvSpPr>
            <p:spPr bwMode="auto">
              <a:xfrm>
                <a:off x="255319" y="1143000"/>
                <a:ext cx="8915400" cy="1383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nSpc>
                    <a:spcPct val="120000"/>
                  </a:lnSpc>
                </a:pPr>
                <a:r>
                  <a:rPr lang="en-US" sz="2000" dirty="0" smtClean="0">
                    <a:latin typeface="Arial" panose="020B0604020202020204" pitchFamily="34" charset="0"/>
                    <a:cs typeface="Arial" panose="020B0604020202020204" pitchFamily="34" charset="0"/>
                  </a:rPr>
                  <a:t>d</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thể</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NaOH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20,02mL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đương</a:t>
                </a:r>
                <a:r>
                  <a:rPr lang="en-US" sz="2000" dirty="0" smtClean="0">
                    <a:latin typeface="Arial" panose="020B0604020202020204" pitchFamily="34" charset="0"/>
                    <a:cs typeface="Arial" panose="020B0604020202020204" pitchFamily="34" charset="0"/>
                  </a:rPr>
                  <a:t>) dung </a:t>
                </a:r>
                <a:r>
                  <a:rPr lang="en-US" sz="2000" dirty="0" err="1" smtClean="0">
                    <a:latin typeface="Arial" panose="020B0604020202020204" pitchFamily="34" charset="0"/>
                    <a:cs typeface="Arial" panose="020B0604020202020204" pitchFamily="34" charset="0"/>
                  </a:rPr>
                  <a:t>dịch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gồm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NaCl</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NaOH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dư</a:t>
                </a:r>
                <a:r>
                  <a:rPr lang="en-US" sz="2000" dirty="0" smtClean="0">
                    <a:latin typeface="Arial" panose="020B0604020202020204" pitchFamily="34" charset="0"/>
                    <a:cs typeface="Arial" panose="020B0604020202020204" pitchFamily="34" charset="0"/>
                  </a:rPr>
                  <a:t>.</a:t>
                </a:r>
              </a:p>
              <a:p>
                <a:pPr>
                  <a:lnSpc>
                    <a:spcPct val="120000"/>
                  </a:lnSpc>
                </a:pPr>
                <a:r>
                  <a:rPr lang="en-US" sz="2000" dirty="0" smtClean="0">
                    <a:latin typeface="Arial" panose="020B0604020202020204" pitchFamily="34" charset="0"/>
                    <a:cs typeface="Arial" panose="020B0604020202020204" pitchFamily="34" charset="0"/>
                    <a:sym typeface="Symbol"/>
                  </a:rPr>
                  <a:t> pH = 14 + </a:t>
                </a:r>
                <a:r>
                  <a:rPr lang="en-US" sz="2000" dirty="0" err="1" smtClean="0">
                    <a:latin typeface="Arial" panose="020B0604020202020204" pitchFamily="34" charset="0"/>
                    <a:cs typeface="Arial" panose="020B0604020202020204" pitchFamily="34" charset="0"/>
                    <a:sym typeface="Symbol"/>
                  </a:rPr>
                  <a:t>lg</a:t>
                </a:r>
                <a14:m>
                  <m:oMath xmlns:m="http://schemas.openxmlformats.org/officeDocument/2006/math">
                    <m:f>
                      <m:fPr>
                        <m:ctrlPr>
                          <a:rPr lang="en-US" sz="2000" i="1" smtClean="0">
                            <a:latin typeface="Cambria Math"/>
                            <a:cs typeface="Arial" panose="020B0604020202020204" pitchFamily="34" charset="0"/>
                            <a:sym typeface="Symbol"/>
                          </a:rPr>
                        </m:ctrlPr>
                      </m:fPr>
                      <m:num>
                        <m:r>
                          <a:rPr lang="en-US" sz="2000" b="0" i="1" smtClean="0">
                            <a:latin typeface="Cambria Math"/>
                            <a:cs typeface="Arial" panose="020B0604020202020204" pitchFamily="34" charset="0"/>
                            <a:sym typeface="Symbol"/>
                          </a:rPr>
                          <m:t>20,02.0,1−20.0,1</m:t>
                        </m:r>
                      </m:num>
                      <m:den>
                        <m:r>
                          <a:rPr lang="en-US" sz="2000" b="0" i="1" smtClean="0">
                            <a:latin typeface="Cambria Math"/>
                            <a:cs typeface="Arial" panose="020B0604020202020204" pitchFamily="34" charset="0"/>
                            <a:sym typeface="Symbol"/>
                          </a:rPr>
                          <m:t>20+20,02</m:t>
                        </m:r>
                      </m:den>
                    </m:f>
                  </m:oMath>
                </a14:m>
                <a:r>
                  <a:rPr lang="en-US" sz="2000" dirty="0" smtClean="0">
                    <a:latin typeface="Arial" panose="020B0604020202020204" pitchFamily="34" charset="0"/>
                    <a:cs typeface="Arial" panose="020B0604020202020204" pitchFamily="34" charset="0"/>
                  </a:rPr>
                  <a:t>= 9,7</a:t>
                </a:r>
                <a:endParaRPr lang="en-US" sz="2000" dirty="0">
                  <a:latin typeface="Arial" panose="020B0604020202020204" pitchFamily="34" charset="0"/>
                  <a:cs typeface="Arial" panose="020B0604020202020204" pitchFamily="34" charset="0"/>
                </a:endParaRPr>
              </a:p>
            </p:txBody>
          </p:sp>
        </mc:Choice>
        <mc:Fallback xmlns="">
          <p:sp>
            <p:nvSpPr>
              <p:cNvPr id="30726" name="TextBox 9"/>
              <p:cNvSpPr txBox="1">
                <a:spLocks noRot="1" noChangeAspect="1" noMove="1" noResize="1" noEditPoints="1" noAdjustHandles="1" noChangeArrowheads="1" noChangeShapeType="1" noTextEdit="1"/>
              </p:cNvSpPr>
              <p:nvPr/>
            </p:nvSpPr>
            <p:spPr bwMode="auto">
              <a:xfrm>
                <a:off x="255319" y="1143000"/>
                <a:ext cx="8915400" cy="1383520"/>
              </a:xfrm>
              <a:prstGeom prst="rect">
                <a:avLst/>
              </a:prstGeom>
              <a:blipFill rotWithShape="1">
                <a:blip r:embed="rId3"/>
                <a:stretch>
                  <a:fillRect l="-752" b="-4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TextBox 9"/>
          <p:cNvSpPr txBox="1">
            <a:spLocks noChangeArrowheads="1"/>
          </p:cNvSpPr>
          <p:nvPr/>
        </p:nvSpPr>
        <p:spPr bwMode="auto">
          <a:xfrm>
            <a:off x="228600" y="2497576"/>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err="1" smtClean="0">
                <a:latin typeface="Arial" pitchFamily="34" charset="0"/>
                <a:cs typeface="Arial" pitchFamily="34" charset="0"/>
              </a:rPr>
              <a:t>Để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ta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trị</a:t>
            </a:r>
            <a:r>
              <a:rPr lang="en-US" sz="2000" dirty="0" smtClean="0">
                <a:latin typeface="Arial" pitchFamily="34" charset="0"/>
                <a:cs typeface="Arial" pitchFamily="34" charset="0"/>
              </a:rPr>
              <a:t> pH </a:t>
            </a:r>
            <a:r>
              <a:rPr lang="en-US" sz="2000" dirty="0" err="1" smtClean="0">
                <a:latin typeface="Arial" pitchFamily="34" charset="0"/>
                <a:cs typeface="Arial" pitchFamily="34" charset="0"/>
              </a:rPr>
              <a:t>tại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điểm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bảng</a:t>
            </a:r>
            <a:endParaRPr lang="en-US" sz="20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06676701"/>
              </p:ext>
            </p:extLst>
          </p:nvPr>
        </p:nvGraphicFramePr>
        <p:xfrm>
          <a:off x="483920" y="3518478"/>
          <a:ext cx="4571999" cy="2743200"/>
        </p:xfrm>
        <a:graphic>
          <a:graphicData uri="http://schemas.openxmlformats.org/drawingml/2006/table">
            <a:tbl>
              <a:tblPr firstRow="1" firstCol="1" bandRow="1" bandCol="1"/>
              <a:tblGrid>
                <a:gridCol w="1422044"/>
                <a:gridCol w="828935"/>
                <a:gridCol w="1160510"/>
                <a:gridCol w="1160510"/>
              </a:tblGrid>
              <a:tr h="256359">
                <a:tc>
                  <a:txBody>
                    <a:bodyPr/>
                    <a:lstStyle/>
                    <a:p>
                      <a:pPr algn="ctr">
                        <a:spcAft>
                          <a:spcPts val="0"/>
                        </a:spcAft>
                        <a:tabLst>
                          <a:tab pos="356235" algn="l"/>
                        </a:tabLst>
                      </a:pPr>
                      <a:r>
                        <a:rPr lang="en-US" sz="1800" dirty="0" err="1">
                          <a:effectLst/>
                          <a:latin typeface="Arial" pitchFamily="34" charset="0"/>
                          <a:ea typeface="Times New Roman"/>
                          <a:cs typeface="Arial" pitchFamily="34" charset="0"/>
                        </a:rPr>
                        <a:t>V</a:t>
                      </a:r>
                      <a:r>
                        <a:rPr lang="en-US" sz="1800" baseline="-25000" dirty="0" err="1">
                          <a:effectLst/>
                          <a:latin typeface="Arial" pitchFamily="34" charset="0"/>
                          <a:ea typeface="Times New Roman"/>
                          <a:cs typeface="Arial" pitchFamily="34" charset="0"/>
                        </a:rPr>
                        <a:t>NaOH</a:t>
                      </a:r>
                      <a:r>
                        <a:rPr lang="en-US" sz="1800" baseline="-25000" dirty="0">
                          <a:effectLst/>
                          <a:latin typeface="Arial" pitchFamily="34" charset="0"/>
                          <a:ea typeface="Times New Roman"/>
                          <a:cs typeface="Arial" pitchFamily="34" charset="0"/>
                        </a:rPr>
                        <a:t> </a:t>
                      </a:r>
                      <a:r>
                        <a:rPr lang="en-US" sz="1800" dirty="0">
                          <a:effectLst/>
                          <a:latin typeface="Arial" pitchFamily="34" charset="0"/>
                          <a:ea typeface="Times New Roman"/>
                          <a:cs typeface="Arial" pitchFamily="34" charset="0"/>
                        </a:rPr>
                        <a:t>(mL)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56235" algn="l"/>
                        </a:tabLst>
                      </a:pPr>
                      <a:r>
                        <a:rPr lang="en-US" sz="1800">
                          <a:effectLst/>
                          <a:latin typeface="Arial" pitchFamily="34" charset="0"/>
                          <a:ea typeface="Times New Roman"/>
                          <a:cs typeface="Arial" pitchFamily="34" charset="0"/>
                        </a:rPr>
                        <a:t>%q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56235" algn="l"/>
                        </a:tabLst>
                      </a:pPr>
                      <a:r>
                        <a:rPr lang="en-US" sz="1800">
                          <a:effectLst/>
                          <a:latin typeface="Arial" pitchFamily="34" charset="0"/>
                          <a:ea typeface="Times New Roman"/>
                          <a:cs typeface="Arial" pitchFamily="34" charset="0"/>
                        </a:rPr>
                        <a:t>[H</a:t>
                      </a:r>
                      <a:r>
                        <a:rPr lang="en-US" sz="1800" baseline="30000">
                          <a:effectLst/>
                          <a:latin typeface="Arial" pitchFamily="34" charset="0"/>
                          <a:ea typeface="Times New Roman"/>
                          <a:cs typeface="Arial" pitchFamily="34" charset="0"/>
                        </a:rPr>
                        <a:t>+</a:t>
                      </a:r>
                      <a:r>
                        <a:rPr lang="en-US" sz="1800">
                          <a:effectLst/>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effectLst/>
                          <a:latin typeface="Arial" pitchFamily="34" charset="0"/>
                          <a:cs typeface="Arial" pitchFamily="34" charset="0"/>
                        </a:rPr>
                        <a:t>pH </a:t>
                      </a:r>
                      <a:endParaRPr lang="en-US" sz="1800" dirty="0">
                        <a:effectLst/>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2">
                <a:tc>
                  <a:txBody>
                    <a:bodyPr/>
                    <a:lstStyle/>
                    <a:p>
                      <a:pPr algn="ctr">
                        <a:spcAft>
                          <a:spcPts val="0"/>
                        </a:spcAft>
                        <a:tabLst>
                          <a:tab pos="356235" algn="l"/>
                        </a:tabLst>
                      </a:pPr>
                      <a:r>
                        <a:rPr lang="en-US" sz="1800">
                          <a:solidFill>
                            <a:srgbClr val="FF0000"/>
                          </a:solidFill>
                          <a:effectLst/>
                          <a:latin typeface="Arial" pitchFamily="34" charset="0"/>
                          <a:ea typeface="Times New Roman"/>
                          <a:cs typeface="Arial" pitchFamily="34" charset="0"/>
                        </a:rPr>
                        <a:t>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FF0000"/>
                          </a:solidFill>
                          <a:effectLst/>
                          <a:latin typeface="Arial" pitchFamily="34" charset="0"/>
                          <a:ea typeface="Times New Roman"/>
                          <a:cs typeface="Arial"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FF0000"/>
                          </a:solidFill>
                          <a:effectLst/>
                          <a:latin typeface="Arial" pitchFamily="34" charset="0"/>
                          <a:ea typeface="Times New Roman"/>
                          <a:cs typeface="Arial" pitchFamily="34" charset="0"/>
                        </a:rPr>
                        <a:t>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FF0000"/>
                          </a:solidFill>
                          <a:effectLst/>
                          <a:latin typeface="Arial" pitchFamily="34" charset="0"/>
                          <a:ea typeface="Times New Roman"/>
                          <a:cs typeface="Arial"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2">
                <a:tc>
                  <a:txBody>
                    <a:bodyPr/>
                    <a:lstStyle/>
                    <a:p>
                      <a:pPr algn="ctr">
                        <a:spcAft>
                          <a:spcPts val="0"/>
                        </a:spcAft>
                        <a:tabLst>
                          <a:tab pos="356235" algn="l"/>
                        </a:tabLst>
                      </a:pPr>
                      <a:r>
                        <a:rPr lang="en-US" sz="1800">
                          <a:effectLst/>
                          <a:latin typeface="Arial" pitchFamily="34" charset="0"/>
                          <a:ea typeface="Times New Roman"/>
                          <a:cs typeface="Arial" pitchFamily="34" charset="0"/>
                        </a:rPr>
                        <a:t>18,00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effectLst/>
                          <a:latin typeface="Arial" pitchFamily="34" charset="0"/>
                          <a:ea typeface="Times New Roman"/>
                          <a:cs typeface="Arial" pitchFamily="34" charset="0"/>
                        </a:rPr>
                        <a:t>-10</a:t>
                      </a:r>
                      <a:endParaRPr lang="en-US" sz="180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Arial" pitchFamily="34" charset="0"/>
                          <a:ea typeface="Times New Roman"/>
                          <a:cs typeface="Arial" pitchFamily="34" charset="0"/>
                        </a:rPr>
                        <a:t> 5.10-3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Arial" pitchFamily="34" charset="0"/>
                          <a:ea typeface="Times New Roman"/>
                          <a:cs typeface="Arial" pitchFamily="34"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2">
                <a:tc>
                  <a:txBody>
                    <a:bodyPr/>
                    <a:lstStyle/>
                    <a:p>
                      <a:pPr algn="ctr">
                        <a:spcAft>
                          <a:spcPts val="0"/>
                        </a:spcAft>
                        <a:tabLst>
                          <a:tab pos="356235" algn="l"/>
                        </a:tabLst>
                      </a:pPr>
                      <a:r>
                        <a:rPr lang="en-US" sz="1800">
                          <a:effectLst/>
                          <a:latin typeface="Arial" pitchFamily="34" charset="0"/>
                          <a:ea typeface="Times New Roman"/>
                          <a:cs typeface="Arial" pitchFamily="34" charset="0"/>
                        </a:rPr>
                        <a:t>19,80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effectLst/>
                          <a:latin typeface="Arial" pitchFamily="34" charset="0"/>
                          <a:ea typeface="Times New Roman"/>
                          <a:cs typeface="Arial" pitchFamily="34" charset="0"/>
                        </a:rPr>
                        <a:t>-1</a:t>
                      </a:r>
                      <a:endParaRPr lang="en-US" sz="180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Arial" pitchFamily="34" charset="0"/>
                          <a:ea typeface="Times New Roman"/>
                          <a:cs typeface="Arial" pitchFamily="34" charset="0"/>
                        </a:rPr>
                        <a:t> 5.10-4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Arial" pitchFamily="34" charset="0"/>
                          <a:ea typeface="Times New Roman"/>
                          <a:cs typeface="Arial" pitchFamily="34"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580">
                <a:tc>
                  <a:txBody>
                    <a:bodyPr/>
                    <a:lstStyle/>
                    <a:p>
                      <a:pPr algn="ctr">
                        <a:spcAft>
                          <a:spcPts val="0"/>
                        </a:spcAft>
                        <a:tabLst>
                          <a:tab pos="356235" algn="l"/>
                        </a:tabLst>
                      </a:pPr>
                      <a:r>
                        <a:rPr lang="en-US" sz="1800" dirty="0">
                          <a:solidFill>
                            <a:srgbClr val="FF0000"/>
                          </a:solidFill>
                          <a:effectLst/>
                          <a:latin typeface="Arial" pitchFamily="34" charset="0"/>
                          <a:ea typeface="Times New Roman"/>
                          <a:cs typeface="Arial" pitchFamily="34" charset="0"/>
                        </a:rPr>
                        <a:t>19,98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FF0000"/>
                          </a:solidFill>
                          <a:effectLst/>
                          <a:latin typeface="Arial" pitchFamily="34" charset="0"/>
                          <a:ea typeface="Times New Roman"/>
                          <a:cs typeface="Arial" pitchFamily="34"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FF0000"/>
                          </a:solidFill>
                          <a:effectLst/>
                          <a:latin typeface="Arial" pitchFamily="34" charset="0"/>
                          <a:ea typeface="Times New Roman"/>
                          <a:cs typeface="Arial" pitchFamily="34" charset="0"/>
                        </a:rPr>
                        <a:t> 5.10-5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solidFill>
                            <a:srgbClr val="FF0000"/>
                          </a:solidFill>
                          <a:effectLst/>
                          <a:latin typeface="Arial" pitchFamily="34" charset="0"/>
                          <a:cs typeface="Arial" pitchFamily="34" charset="0"/>
                        </a:rPr>
                        <a:t>4,3 </a:t>
                      </a:r>
                      <a:endParaRPr lang="en-US" sz="1800" dirty="0">
                        <a:solidFill>
                          <a:srgbClr val="FF0000"/>
                        </a:solidFill>
                        <a:effectLst/>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2">
                <a:tc>
                  <a:txBody>
                    <a:bodyPr/>
                    <a:lstStyle/>
                    <a:p>
                      <a:pPr algn="ctr">
                        <a:spcAft>
                          <a:spcPts val="0"/>
                        </a:spcAft>
                        <a:tabLst>
                          <a:tab pos="356235" algn="l"/>
                        </a:tabLst>
                      </a:pPr>
                      <a:r>
                        <a:rPr lang="en-US" sz="1800" dirty="0">
                          <a:solidFill>
                            <a:srgbClr val="FF0000"/>
                          </a:solidFill>
                          <a:effectLst/>
                          <a:latin typeface="Arial" pitchFamily="34" charset="0"/>
                          <a:ea typeface="Times New Roman"/>
                          <a:cs typeface="Arial" pitchFamily="34"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FF0000"/>
                          </a:solidFill>
                          <a:effectLst/>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FF0000"/>
                          </a:solidFill>
                          <a:effectLst/>
                          <a:latin typeface="Arial" pitchFamily="34" charset="0"/>
                          <a:ea typeface="Times New Roman"/>
                          <a:cs typeface="Arial" pitchFamily="34" charset="0"/>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FF0000"/>
                          </a:solidFill>
                          <a:effectLst/>
                          <a:latin typeface="Arial" pitchFamily="34" charset="0"/>
                          <a:ea typeface="Times New Roman"/>
                          <a:cs typeface="Arial"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2">
                <a:tc>
                  <a:txBody>
                    <a:bodyPr/>
                    <a:lstStyle/>
                    <a:p>
                      <a:pPr algn="ctr">
                        <a:spcAft>
                          <a:spcPts val="0"/>
                        </a:spcAft>
                        <a:tabLst>
                          <a:tab pos="356235" algn="l"/>
                        </a:tabLst>
                      </a:pPr>
                      <a:r>
                        <a:rPr lang="en-US" sz="1800" dirty="0">
                          <a:solidFill>
                            <a:srgbClr val="FF0000"/>
                          </a:solidFill>
                          <a:effectLst/>
                          <a:latin typeface="Arial" pitchFamily="34" charset="0"/>
                          <a:ea typeface="Times New Roman"/>
                          <a:cs typeface="Arial" pitchFamily="34" charset="0"/>
                        </a:rPr>
                        <a:t>20,02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FF0000"/>
                          </a:solidFill>
                          <a:effectLst/>
                          <a:latin typeface="Arial" pitchFamily="34" charset="0"/>
                          <a:ea typeface="Times New Roman"/>
                          <a:cs typeface="Arial" pitchFamily="34"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FF0000"/>
                          </a:solidFill>
                          <a:effectLst/>
                          <a:latin typeface="Arial" pitchFamily="34" charset="0"/>
                          <a:ea typeface="Times New Roman"/>
                          <a:cs typeface="Arial" pitchFamily="34" charset="0"/>
                        </a:rPr>
                        <a:t>2.10-10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FF0000"/>
                          </a:solidFill>
                          <a:effectLst/>
                          <a:latin typeface="Arial" pitchFamily="34" charset="0"/>
                          <a:ea typeface="Times New Roman"/>
                          <a:cs typeface="Arial" pitchFamily="34"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2">
                <a:tc>
                  <a:txBody>
                    <a:bodyPr/>
                    <a:lstStyle/>
                    <a:p>
                      <a:pPr algn="ctr">
                        <a:spcAft>
                          <a:spcPts val="0"/>
                        </a:spcAft>
                        <a:tabLst>
                          <a:tab pos="356235" algn="l"/>
                        </a:tabLst>
                      </a:pPr>
                      <a:r>
                        <a:rPr lang="en-US" sz="1800">
                          <a:effectLst/>
                          <a:latin typeface="Arial" pitchFamily="34" charset="0"/>
                          <a:ea typeface="Times New Roman"/>
                          <a:cs typeface="Arial" pitchFamily="34" charset="0"/>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effectLst/>
                          <a:latin typeface="Arial" pitchFamily="34" charset="0"/>
                          <a:ea typeface="Times New Roman"/>
                          <a:cs typeface="Arial" pitchFamily="34" charset="0"/>
                        </a:rPr>
                        <a:t>+1</a:t>
                      </a:r>
                      <a:endParaRPr lang="en-US" sz="180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Arial" pitchFamily="34" charset="0"/>
                          <a:ea typeface="Times New Roman"/>
                          <a:cs typeface="Arial" pitchFamily="34" charset="0"/>
                        </a:rPr>
                        <a:t>2.10-11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Arial" pitchFamily="34" charset="0"/>
                          <a:ea typeface="Times New Roman"/>
                          <a:cs typeface="Arial" pitchFamily="34" charset="0"/>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a:spcAft>
                          <a:spcPts val="0"/>
                        </a:spcAft>
                        <a:tabLst>
                          <a:tab pos="356235" algn="l"/>
                        </a:tabLst>
                      </a:pPr>
                      <a:r>
                        <a:rPr lang="en-US" sz="1800">
                          <a:effectLst/>
                          <a:latin typeface="Arial" pitchFamily="34" charset="0"/>
                          <a:ea typeface="Times New Roman"/>
                          <a:cs typeface="Arial" pitchFamily="34" charset="0"/>
                        </a:rPr>
                        <a:t>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effectLst/>
                          <a:latin typeface="Arial" pitchFamily="34" charset="0"/>
                          <a:ea typeface="Times New Roman"/>
                          <a:cs typeface="Arial" pitchFamily="34" charset="0"/>
                        </a:rPr>
                        <a:t>+10</a:t>
                      </a:r>
                      <a:endParaRPr lang="en-US" sz="180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Arial" pitchFamily="34" charset="0"/>
                          <a:ea typeface="Times New Roman"/>
                          <a:cs typeface="Arial" pitchFamily="34" charset="0"/>
                        </a:rPr>
                        <a:t>2.10-12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smtClean="0">
                          <a:effectLst/>
                          <a:latin typeface="Arial" pitchFamily="34" charset="0"/>
                          <a:cs typeface="Arial" pitchFamily="34" charset="0"/>
                        </a:rPr>
                        <a:t>11,7 </a:t>
                      </a:r>
                      <a:endParaRPr lang="en-US" sz="1800" dirty="0">
                        <a:effectLst/>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32">
                <a:tc>
                  <a:txBody>
                    <a:bodyPr/>
                    <a:lstStyle/>
                    <a:p>
                      <a:pPr algn="ctr">
                        <a:spcAft>
                          <a:spcPts val="0"/>
                        </a:spcAft>
                        <a:tabLst>
                          <a:tab pos="356235" algn="l"/>
                        </a:tabLst>
                      </a:pPr>
                      <a:r>
                        <a:rPr lang="en-US" sz="1800">
                          <a:effectLst/>
                          <a:latin typeface="Arial" pitchFamily="34" charset="0"/>
                          <a:ea typeface="Times New Roman"/>
                          <a:cs typeface="Arial" pitchFamily="34" charset="0"/>
                        </a:rPr>
                        <a:t>40,00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effectLst/>
                          <a:latin typeface="Arial" pitchFamily="34" charset="0"/>
                          <a:ea typeface="Times New Roman"/>
                          <a:cs typeface="Arial" pitchFamily="34" charset="0"/>
                        </a:rPr>
                        <a:t>+100</a:t>
                      </a:r>
                      <a:endParaRPr lang="en-US" sz="180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Arial" pitchFamily="34" charset="0"/>
                          <a:ea typeface="Times New Roman"/>
                          <a:cs typeface="Arial" pitchFamily="34" charset="0"/>
                        </a:rPr>
                        <a:t>3.10-13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Arial" pitchFamily="34" charset="0"/>
                          <a:ea typeface="Times New Roman"/>
                          <a:cs typeface="Arial" pitchFamily="34" charset="0"/>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40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920001"/>
            <a:ext cx="3352799" cy="302325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4614863" y="2133600"/>
            <a:ext cx="1612900" cy="511175"/>
            <a:chOff x="8969" y="7301"/>
            <a:chExt cx="2541" cy="1080"/>
          </a:xfrm>
        </p:grpSpPr>
        <p:sp>
          <p:nvSpPr>
            <p:cNvPr id="7" name="Text Box 4"/>
            <p:cNvSpPr txBox="1">
              <a:spLocks noChangeArrowheads="1"/>
            </p:cNvSpPr>
            <p:nvPr/>
          </p:nvSpPr>
          <p:spPr bwMode="auto">
            <a:xfrm>
              <a:off x="9266" y="7800"/>
              <a:ext cx="224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3"/>
            <p:cNvSpPr txBox="1">
              <a:spLocks noChangeArrowheads="1"/>
            </p:cNvSpPr>
            <p:nvPr/>
          </p:nvSpPr>
          <p:spPr bwMode="auto">
            <a:xfrm>
              <a:off x="8969" y="7301"/>
              <a:ext cx="56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 name="Text Box 1"/>
          <p:cNvSpPr txBox="1">
            <a:spLocks noChangeArrowheads="1"/>
          </p:cNvSpPr>
          <p:nvPr/>
        </p:nvSpPr>
        <p:spPr bwMode="auto">
          <a:xfrm>
            <a:off x="5497513" y="2201863"/>
            <a:ext cx="5937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 name="Straight Arrow Connector 11"/>
          <p:cNvCxnSpPr/>
          <p:nvPr/>
        </p:nvCxnSpPr>
        <p:spPr bwMode="auto">
          <a:xfrm flipV="1">
            <a:off x="7150925" y="4319650"/>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7349837" y="4052603"/>
            <a:ext cx="1828799" cy="307777"/>
          </a:xfrm>
          <a:prstGeom prst="rect">
            <a:avLst/>
          </a:prstGeom>
          <a:noFill/>
        </p:spPr>
        <p:txBody>
          <a:bodyPr wrap="square" rtlCol="0">
            <a:spAutoFit/>
          </a:bodyPr>
          <a:lstStyle/>
          <a:p>
            <a:r>
              <a:rPr lang="en-US" sz="1400" dirty="0" err="1" smtClean="0">
                <a:latin typeface="Arial" pitchFamily="34" charset="0"/>
                <a:cs typeface="Arial" pitchFamily="34" charset="0"/>
              </a:rPr>
              <a:t>Điểm</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tương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đương</a:t>
            </a:r>
            <a:endParaRPr lang="en-US" sz="1400" dirty="0">
              <a:latin typeface="Arial" pitchFamily="34" charset="0"/>
              <a:cs typeface="Arial" pitchFamily="34" charset="0"/>
            </a:endParaRPr>
          </a:p>
        </p:txBody>
      </p:sp>
      <p:sp>
        <p:nvSpPr>
          <p:cNvPr id="17" name="TextBox 16"/>
          <p:cNvSpPr txBox="1"/>
          <p:nvPr/>
        </p:nvSpPr>
        <p:spPr>
          <a:xfrm>
            <a:off x="8264236" y="5930395"/>
            <a:ext cx="779814" cy="369332"/>
          </a:xfrm>
          <a:prstGeom prst="rect">
            <a:avLst/>
          </a:prstGeom>
          <a:noFill/>
        </p:spPr>
        <p:txBody>
          <a:bodyPr wrap="square" rtlCol="0">
            <a:spAutoFit/>
          </a:bodyPr>
          <a:lstStyle/>
          <a:p>
            <a:r>
              <a:rPr lang="en-US" dirty="0" err="1" smtClean="0">
                <a:latin typeface="Arial" pitchFamily="34" charset="0"/>
                <a:cs typeface="Arial" pitchFamily="34" charset="0"/>
              </a:rPr>
              <a:t>V</a:t>
            </a:r>
            <a:r>
              <a:rPr lang="en-US" baseline="-25000" dirty="0" err="1" smtClean="0">
                <a:latin typeface="Arial" pitchFamily="34" charset="0"/>
                <a:cs typeface="Arial" pitchFamily="34" charset="0"/>
              </a:rPr>
              <a:t>NaOH</a:t>
            </a:r>
            <a:endParaRPr lang="en-US" baseline="-25000" dirty="0">
              <a:latin typeface="Arial" pitchFamily="34" charset="0"/>
              <a:cs typeface="Arial" pitchFamily="34" charset="0"/>
            </a:endParaRPr>
          </a:p>
        </p:txBody>
      </p:sp>
      <p:sp>
        <p:nvSpPr>
          <p:cNvPr id="18" name="TextBox 17"/>
          <p:cNvSpPr txBox="1"/>
          <p:nvPr/>
        </p:nvSpPr>
        <p:spPr>
          <a:xfrm>
            <a:off x="5789428" y="2911741"/>
            <a:ext cx="779814" cy="369332"/>
          </a:xfrm>
          <a:prstGeom prst="rect">
            <a:avLst/>
          </a:prstGeom>
          <a:noFill/>
        </p:spPr>
        <p:txBody>
          <a:bodyPr wrap="square" rtlCol="0">
            <a:spAutoFit/>
          </a:bodyPr>
          <a:lstStyle/>
          <a:p>
            <a:r>
              <a:rPr lang="en-US" dirty="0" smtClean="0">
                <a:latin typeface="Arial" pitchFamily="34" charset="0"/>
                <a:cs typeface="Arial" pitchFamily="34" charset="0"/>
              </a:rPr>
              <a:t>pH</a:t>
            </a:r>
            <a:endParaRPr lang="en-US" baseline="-25000" dirty="0">
              <a:latin typeface="Arial" pitchFamily="34" charset="0"/>
              <a:cs typeface="Arial" pitchFamily="34" charset="0"/>
            </a:endParaRPr>
          </a:p>
        </p:txBody>
      </p:sp>
    </p:spTree>
    <p:extLst>
      <p:ext uri="{BB962C8B-B14F-4D97-AF65-F5344CB8AC3E}">
        <p14:creationId xmlns:p14="http://schemas.microsoft.com/office/powerpoint/2010/main" val="27239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05"/>
                                        </p:tgtEl>
                                        <p:attrNameLst>
                                          <p:attrName>style.visibility</p:attrName>
                                        </p:attrNameLst>
                                      </p:cBhvr>
                                      <p:to>
                                        <p:strVal val="visible"/>
                                      </p:to>
                                    </p:set>
                                    <p:anim calcmode="lin" valueType="num">
                                      <p:cBhvr additive="base">
                                        <p:cTn id="15" dur="500" fill="hold"/>
                                        <p:tgtEl>
                                          <p:spTgt spid="102405"/>
                                        </p:tgtEl>
                                        <p:attrNameLst>
                                          <p:attrName>ppt_x</p:attrName>
                                        </p:attrNameLst>
                                      </p:cBhvr>
                                      <p:tavLst>
                                        <p:tav tm="0">
                                          <p:val>
                                            <p:strVal val="#ppt_x"/>
                                          </p:val>
                                        </p:tav>
                                        <p:tav tm="100000">
                                          <p:val>
                                            <p:strVal val="#ppt_x"/>
                                          </p:val>
                                        </p:tav>
                                      </p:tavLst>
                                    </p:anim>
                                    <p:anim calcmode="lin" valueType="num">
                                      <p:cBhvr additive="base">
                                        <p:cTn id="16" dur="500" fill="hold"/>
                                        <p:tgtEl>
                                          <p:spTgt spid="10240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18" name="TextBox 9"/>
          <p:cNvSpPr txBox="1">
            <a:spLocks noChangeArrowheads="1"/>
          </p:cNvSpPr>
          <p:nvPr/>
        </p:nvSpPr>
        <p:spPr bwMode="auto">
          <a:xfrm>
            <a:off x="255319" y="1143000"/>
            <a:ext cx="873628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i="1" dirty="0" err="1" smtClean="0">
                <a:latin typeface="Arial" pitchFamily="34" charset="0"/>
                <a:cs typeface="Arial" pitchFamily="34" charset="0"/>
              </a:rPr>
              <a:t>Nhận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xét</a:t>
            </a:r>
            <a:r>
              <a:rPr lang="en-US" sz="2000" b="1" i="1" dirty="0" smtClean="0">
                <a:latin typeface="Arial" pitchFamily="34" charset="0"/>
                <a:cs typeface="Arial" pitchFamily="34" charset="0"/>
              </a:rPr>
              <a:t>: </a:t>
            </a:r>
            <a:endParaRPr lang="en-US" sz="2000" b="1" i="1" dirty="0">
              <a:latin typeface="Arial" pitchFamily="34" charset="0"/>
              <a:cs typeface="Arial" pitchFamily="34" charset="0"/>
            </a:endParaRPr>
          </a:p>
          <a:p>
            <a:pPr marL="342900" indent="-342900" algn="just">
              <a:lnSpc>
                <a:spcPct val="120000"/>
              </a:lnSpc>
              <a:buFont typeface="Wingdings" pitchFamily="2" charset="2"/>
              <a:buChar char="Ø"/>
            </a:pP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thêm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hết</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thì</a:t>
            </a:r>
            <a:r>
              <a:rPr lang="en-US" sz="2000" dirty="0" smtClean="0">
                <a:latin typeface="Arial" panose="020B0604020202020204" pitchFamily="34" charset="0"/>
                <a:cs typeface="Arial" panose="020B0604020202020204" pitchFamily="34" charset="0"/>
              </a:rPr>
              <a:t> pH </a:t>
            </a:r>
            <a:r>
              <a:rPr lang="en-US" sz="2000" dirty="0" err="1" smtClean="0">
                <a:latin typeface="Arial" panose="020B0604020202020204" pitchFamily="34" charset="0"/>
                <a:cs typeface="Arial" panose="020B0604020202020204" pitchFamily="34" charset="0"/>
              </a:rPr>
              <a:t>thay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đổi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nhưng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a:t>
            </a:r>
            <a:r>
              <a:rPr lang="en-US" sz="2000" baseline="-25000" dirty="0" err="1" smtClean="0">
                <a:latin typeface="Arial" panose="020B0604020202020204" pitchFamily="34" charset="0"/>
                <a:cs typeface="Arial" panose="020B0604020202020204" pitchFamily="34" charset="0"/>
              </a:rPr>
              <a:t>NaOH</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 </a:t>
            </a:r>
            <a:r>
              <a:rPr lang="en-US" sz="2000" dirty="0">
                <a:latin typeface="Arial" panose="020B0604020202020204" pitchFamily="34" charset="0"/>
                <a:cs typeface="Arial" panose="020B0604020202020204" pitchFamily="34" charset="0"/>
                <a:sym typeface="Symbol"/>
              </a:rPr>
              <a:t></a:t>
            </a:r>
            <a:r>
              <a:rPr lang="en-US" sz="2000" dirty="0" smtClean="0">
                <a:latin typeface="Arial" panose="020B0604020202020204" pitchFamily="34" charset="0"/>
                <a:cs typeface="Arial" panose="020B0604020202020204" pitchFamily="34" charset="0"/>
              </a:rPr>
              <a:t> 0,02 ml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pH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mạnh</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rPr>
              <a:t>khoảng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nhảy</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a:t>
            </a:r>
            <a:r>
              <a:rPr lang="en-US" sz="2000" dirty="0" smtClean="0">
                <a:latin typeface="Arial" panose="020B0604020202020204" pitchFamily="34" charset="0"/>
                <a:cs typeface="Arial" panose="020B0604020202020204" pitchFamily="34" charset="0"/>
              </a:rPr>
              <a:t> </a:t>
            </a:r>
          </a:p>
          <a:p>
            <a:pPr marL="342900" indent="-342900" algn="just">
              <a:lnSpc>
                <a:spcPct val="120000"/>
              </a:lnSpc>
              <a:buFont typeface="Wingdings" pitchFamily="2" charset="2"/>
              <a:buChar char="Ø"/>
            </a:pPr>
            <a:r>
              <a:rPr lang="en-US" sz="2000" dirty="0" err="1">
                <a:latin typeface="Arial" panose="020B0604020202020204" pitchFamily="34" charset="0"/>
                <a:cs typeface="Arial" panose="020B0604020202020204" pitchFamily="34" charset="0"/>
              </a:rPr>
              <a:t>Chọn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nhảy</a:t>
            </a:r>
            <a:r>
              <a:rPr lang="en-US" sz="2000" dirty="0">
                <a:latin typeface="Arial" panose="020B0604020202020204" pitchFamily="34" charset="0"/>
                <a:cs typeface="Arial" panose="020B0604020202020204" pitchFamily="34" charset="0"/>
              </a:rPr>
              <a:t> pH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khoảng</a:t>
            </a:r>
            <a:r>
              <a:rPr lang="en-US" sz="2000" dirty="0">
                <a:latin typeface="Arial" panose="020B0604020202020204" pitchFamily="34" charset="0"/>
                <a:cs typeface="Arial" panose="020B0604020202020204" pitchFamily="34" charset="0"/>
              </a:rPr>
              <a:t> 0,1%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phép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thường</a:t>
            </a:r>
            <a:r>
              <a:rPr lang="en-US" sz="2000" dirty="0" smtClean="0">
                <a:latin typeface="Arial" panose="020B0604020202020204" pitchFamily="34" charset="0"/>
                <a:cs typeface="Arial" panose="020B0604020202020204" pitchFamily="34" charset="0"/>
              </a:rPr>
              <a:t>. pH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rõ</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mắt</a:t>
            </a:r>
            <a:r>
              <a:rPr lang="en-US" sz="2000" dirty="0">
                <a:latin typeface="Arial" panose="020B0604020202020204" pitchFamily="34" charset="0"/>
                <a:cs typeface="Arial" panose="020B0604020202020204" pitchFamily="34" charset="0"/>
              </a:rPr>
              <a:t> ta </a:t>
            </a:r>
            <a:r>
              <a:rPr lang="en-US" sz="2000" dirty="0" err="1">
                <a:latin typeface="Arial" panose="020B0604020202020204" pitchFamily="34" charset="0"/>
                <a:cs typeface="Arial" panose="020B0604020202020204" pitchFamily="34" charset="0"/>
              </a:rPr>
              <a:t>mới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màu</a:t>
            </a:r>
            <a:r>
              <a:rPr lang="en-US" sz="2000" dirty="0" smtClean="0">
                <a:latin typeface="Arial" panose="020B0604020202020204" pitchFamily="34" charset="0"/>
                <a:cs typeface="Arial" panose="020B0604020202020204" pitchFamily="34" charset="0"/>
              </a:rPr>
              <a:t>.</a:t>
            </a:r>
          </a:p>
          <a:p>
            <a:pPr marL="342900" indent="-342900" algn="just">
              <a:lnSpc>
                <a:spcPct val="120000"/>
              </a:lnSpc>
              <a:buFont typeface="Wingdings" pitchFamily="2" charset="2"/>
              <a:buChar char="Ø"/>
            </a:pP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hẹp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nóng</a:t>
            </a:r>
            <a:r>
              <a:rPr lang="en-US" sz="2000" dirty="0" smtClean="0">
                <a:latin typeface="Arial" panose="020B0604020202020204" pitchFamily="34" charset="0"/>
                <a:cs typeface="Arial" panose="020B0604020202020204" pitchFamily="34" charset="0"/>
              </a:rPr>
              <a:t>.</a:t>
            </a:r>
          </a:p>
          <a:p>
            <a:pPr marL="342900" lvl="0" indent="-342900" algn="just">
              <a:lnSpc>
                <a:spcPct val="120000"/>
              </a:lnSpc>
              <a:buFont typeface="Wingdings" pitchFamily="2" charset="2"/>
              <a:buChar char="Ø"/>
            </a:pP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10</a:t>
            </a:r>
            <a:r>
              <a:rPr lang="en-US" sz="2000" baseline="30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M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nhảy</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 10</a:t>
            </a:r>
            <a:r>
              <a:rPr lang="en-US" sz="2000" baseline="30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M. </a:t>
            </a:r>
          </a:p>
          <a:p>
            <a:pPr marL="342900" indent="-342900" algn="just">
              <a:lnSpc>
                <a:spcPct val="120000"/>
              </a:lnSpc>
              <a:buFont typeface="Wingdings" pitchFamily="2" charset="2"/>
              <a:buChar char="Ø"/>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649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18" name="TextBox 9"/>
          <p:cNvSpPr txBox="1">
            <a:spLocks noChangeArrowheads="1"/>
          </p:cNvSpPr>
          <p:nvPr/>
        </p:nvSpPr>
        <p:spPr bwMode="auto">
          <a:xfrm>
            <a:off x="255319" y="1119250"/>
            <a:ext cx="873628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i="1" dirty="0" err="1" smtClean="0">
                <a:latin typeface="Arial" pitchFamily="34" charset="0"/>
                <a:cs typeface="Arial" pitchFamily="34" charset="0"/>
              </a:rPr>
              <a:t>Nhận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xét</a:t>
            </a:r>
            <a:r>
              <a:rPr lang="en-US" sz="2000" b="1" i="1" dirty="0" smtClean="0">
                <a:latin typeface="Arial" pitchFamily="34" charset="0"/>
                <a:cs typeface="Arial" pitchFamily="34" charset="0"/>
              </a:rPr>
              <a:t>: </a:t>
            </a:r>
            <a:endParaRPr lang="en-US" sz="2000" b="1" i="1" dirty="0">
              <a:latin typeface="Arial" pitchFamily="34" charset="0"/>
              <a:cs typeface="Arial" pitchFamily="34" charset="0"/>
            </a:endParaRPr>
          </a:p>
          <a:p>
            <a:pPr marL="342900" lvl="0" indent="-342900" algn="just">
              <a:lnSpc>
                <a:spcPct val="120000"/>
              </a:lnSpc>
              <a:buFont typeface="Wingdings" pitchFamily="2" charset="2"/>
              <a:buChar char="Ø"/>
            </a:pPr>
            <a:r>
              <a:rPr lang="en-US" sz="2000" dirty="0" err="1" smtClean="0">
                <a:latin typeface="Arial" panose="020B0604020202020204" pitchFamily="34" charset="0"/>
                <a:cs typeface="Arial" panose="020B0604020202020204" pitchFamily="34" charset="0"/>
              </a:rPr>
              <a:t>Tuy</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khoảng</a:t>
            </a:r>
            <a:r>
              <a:rPr lang="en-US" sz="2000" dirty="0">
                <a:latin typeface="Arial" panose="020B0604020202020204" pitchFamily="34" charset="0"/>
                <a:cs typeface="Arial" panose="020B0604020202020204" pitchFamily="34" charset="0"/>
              </a:rPr>
              <a:t> 0,1M. </a:t>
            </a:r>
            <a:r>
              <a:rPr lang="en-US" sz="2000" dirty="0" err="1">
                <a:latin typeface="Arial" panose="020B0604020202020204" pitchFamily="34" charset="0"/>
                <a:cs typeface="Arial" panose="020B0604020202020204" pitchFamily="34" charset="0"/>
              </a:rPr>
              <a:t>Sai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phép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0,1%, </a:t>
            </a:r>
            <a:r>
              <a:rPr lang="en-US" sz="2000" dirty="0" err="1" smtClean="0">
                <a:latin typeface="Arial" panose="020B0604020202020204" pitchFamily="34" charset="0"/>
                <a:cs typeface="Arial" panose="020B0604020202020204" pitchFamily="34" charset="0"/>
              </a:rPr>
              <a:t>tức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thừa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0,1mL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 </a:t>
            </a:r>
            <a:r>
              <a:rPr lang="en-US" sz="2000" dirty="0" err="1">
                <a:latin typeface="Arial" panose="020B0604020202020204" pitchFamily="34" charset="0"/>
                <a:cs typeface="Arial" panose="020B0604020202020204" pitchFamily="34" charset="0"/>
              </a:rPr>
              <a:t>giọt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smtClean="0">
                <a:latin typeface="Arial" panose="020B0604020202020204" pitchFamily="34" charset="0"/>
                <a:cs typeface="Arial" panose="020B0604020202020204" pitchFamily="34" charset="0"/>
              </a:rPr>
              <a:t>.</a:t>
            </a:r>
          </a:p>
          <a:p>
            <a:pPr marL="342900" lvl="0" indent="-342900" algn="just">
              <a:lnSpc>
                <a:spcPct val="120000"/>
              </a:lnSpc>
              <a:buFont typeface="Wingdings" pitchFamily="2" charset="2"/>
              <a:buChar char="Ø"/>
            </a:pP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axit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mạnh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bằng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bazơ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mạnh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luôn</a:t>
            </a:r>
            <a:r>
              <a:rPr lang="en-US" sz="2000" dirty="0" smtClean="0">
                <a:latin typeface="Arial" panose="020B0604020202020204" pitchFamily="34" charset="0"/>
                <a:cs typeface="Arial" panose="020B0604020202020204" pitchFamily="34" charset="0"/>
              </a:rPr>
              <a:t> = 7</a:t>
            </a:r>
            <a:endParaRPr lang="en-US" sz="2000" dirty="0">
              <a:latin typeface="Arial" panose="020B0604020202020204" pitchFamily="34" charset="0"/>
              <a:cs typeface="Arial" panose="020B0604020202020204" pitchFamily="34" charset="0"/>
            </a:endParaRPr>
          </a:p>
        </p:txBody>
      </p:sp>
      <p:pic>
        <p:nvPicPr>
          <p:cNvPr id="1003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607" y="3232151"/>
            <a:ext cx="246911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p:nvPr/>
        </p:nvGrpSpPr>
        <p:grpSpPr>
          <a:xfrm>
            <a:off x="6093028" y="3100451"/>
            <a:ext cx="3155843" cy="3225915"/>
            <a:chOff x="5380932" y="3496503"/>
            <a:chExt cx="2782684" cy="2973891"/>
          </a:xfrm>
        </p:grpSpPr>
        <p:pic>
          <p:nvPicPr>
            <p:cNvPr id="1003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0932" y="3619670"/>
              <a:ext cx="2439784" cy="2850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77816" y="3496503"/>
              <a:ext cx="685800" cy="737702"/>
            </a:xfrm>
            <a:prstGeom prst="rect">
              <a:avLst/>
            </a:prstGeom>
            <a:noFill/>
          </p:spPr>
          <p:txBody>
            <a:bodyPr wrap="square" rtlCol="0">
              <a:spAutoFit/>
            </a:bodyPr>
            <a:lstStyle/>
            <a:p>
              <a:r>
                <a:rPr lang="en-US" sz="1200" dirty="0" smtClean="0">
                  <a:latin typeface="Arial" pitchFamily="34" charset="0"/>
                  <a:cs typeface="Arial" pitchFamily="34" charset="0"/>
                </a:rPr>
                <a:t>1M</a:t>
              </a:r>
            </a:p>
            <a:p>
              <a:pPr>
                <a:spcBef>
                  <a:spcPts val="600"/>
                </a:spcBef>
              </a:pPr>
              <a:r>
                <a:rPr lang="en-US" sz="1200" dirty="0" smtClean="0">
                  <a:latin typeface="Arial" pitchFamily="34" charset="0"/>
                  <a:cs typeface="Arial" pitchFamily="34" charset="0"/>
                </a:rPr>
                <a:t>0,1M</a:t>
              </a:r>
            </a:p>
            <a:p>
              <a:pPr>
                <a:spcBef>
                  <a:spcPts val="600"/>
                </a:spcBef>
              </a:pPr>
              <a:r>
                <a:rPr lang="en-US" sz="1200" dirty="0" smtClean="0">
                  <a:latin typeface="Arial" pitchFamily="34" charset="0"/>
                  <a:cs typeface="Arial" pitchFamily="34" charset="0"/>
                </a:rPr>
                <a:t>0,01M</a:t>
              </a:r>
              <a:endParaRPr lang="en-US" sz="1200" dirty="0">
                <a:latin typeface="Arial" pitchFamily="34" charset="0"/>
                <a:cs typeface="Arial" pitchFamily="34" charset="0"/>
              </a:endParaRPr>
            </a:p>
          </p:txBody>
        </p:sp>
      </p:grpSp>
      <p:sp>
        <p:nvSpPr>
          <p:cNvPr id="8" name="Rectangle 7"/>
          <p:cNvSpPr/>
          <p:nvPr/>
        </p:nvSpPr>
        <p:spPr>
          <a:xfrm>
            <a:off x="273131" y="3276600"/>
            <a:ext cx="5707083" cy="2677656"/>
          </a:xfrm>
          <a:prstGeom prst="rect">
            <a:avLst/>
          </a:prstGeom>
        </p:spPr>
        <p:txBody>
          <a:bodyPr wrap="square">
            <a:spAutoFit/>
          </a:bodyPr>
          <a:lstStyle/>
          <a:p>
            <a:pPr algn="just">
              <a:lnSpc>
                <a:spcPct val="120000"/>
              </a:lnSpc>
            </a:pPr>
            <a:r>
              <a:rPr lang="en-US" sz="2000" b="1" i="1" dirty="0" err="1" smtClean="0">
                <a:latin typeface="Arial" pitchFamily="34" charset="0"/>
                <a:cs typeface="Arial" pitchFamily="34" charset="0"/>
              </a:rPr>
              <a:t>Chất</a:t>
            </a:r>
            <a:r>
              <a:rPr lang="en-US" sz="2000" b="1" i="1" dirty="0" smtClean="0">
                <a:latin typeface="Arial" pitchFamily="34" charset="0"/>
                <a:cs typeface="Arial" pitchFamily="34" charset="0"/>
              </a:rPr>
              <a:t> </a:t>
            </a:r>
            <a:r>
              <a:rPr lang="en-US" sz="2000" b="1" i="1" dirty="0" err="1">
                <a:latin typeface="Arial" pitchFamily="34" charset="0"/>
                <a:cs typeface="Arial" pitchFamily="34" charset="0"/>
              </a:rPr>
              <a:t>chỉ</a:t>
            </a:r>
            <a:r>
              <a:rPr lang="en-US" sz="2000" b="1" i="1" dirty="0">
                <a:latin typeface="Arial" pitchFamily="34" charset="0"/>
                <a:cs typeface="Arial" pitchFamily="34" charset="0"/>
              </a:rPr>
              <a:t> </a:t>
            </a:r>
            <a:r>
              <a:rPr lang="en-US" sz="2000" b="1" i="1" dirty="0" err="1">
                <a:latin typeface="Arial" pitchFamily="34" charset="0"/>
                <a:cs typeface="Arial" pitchFamily="34" charset="0"/>
              </a:rPr>
              <a:t>thị</a:t>
            </a:r>
            <a:r>
              <a:rPr lang="en-US" sz="2000" i="1" u="sng" dirty="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nguyên</a:t>
            </a:r>
            <a:r>
              <a:rPr lang="en-US" sz="2000" dirty="0">
                <a:latin typeface="Arial" pitchFamily="34" charset="0"/>
                <a:cs typeface="Arial" pitchFamily="34" charset="0"/>
              </a:rPr>
              <a:t> </a:t>
            </a:r>
            <a:r>
              <a:rPr lang="en-US" sz="2000" dirty="0" err="1">
                <a:latin typeface="Arial" pitchFamily="34" charset="0"/>
                <a:cs typeface="Arial" pitchFamily="34" charset="0"/>
              </a:rPr>
              <a:t>tắc</a:t>
            </a:r>
            <a:r>
              <a:rPr lang="en-US" sz="2000" dirty="0">
                <a:latin typeface="Arial" pitchFamily="34" charset="0"/>
                <a:cs typeface="Arial" pitchFamily="34" charset="0"/>
              </a:rPr>
              <a:t>, ta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chọn</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tương</a:t>
            </a:r>
            <a:r>
              <a:rPr lang="en-US" sz="2000" dirty="0">
                <a:latin typeface="Arial" pitchFamily="34" charset="0"/>
                <a:cs typeface="Arial" pitchFamily="34" charset="0"/>
              </a:rPr>
              <a:t> </a:t>
            </a:r>
            <a:r>
              <a:rPr lang="en-US" sz="2000" dirty="0" err="1">
                <a:latin typeface="Arial" pitchFamily="34" charset="0"/>
                <a:cs typeface="Arial" pitchFamily="34" charset="0"/>
              </a:rPr>
              <a:t>đương</a:t>
            </a:r>
            <a:r>
              <a:rPr lang="en-US" sz="2000" dirty="0">
                <a:latin typeface="Arial" pitchFamily="34" charset="0"/>
                <a:cs typeface="Arial" pitchFamily="34" charset="0"/>
              </a:rPr>
              <a:t> (pH = 7)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Bromthymol</a:t>
            </a:r>
            <a:r>
              <a:rPr lang="en-US" sz="2000" dirty="0">
                <a:latin typeface="Arial" pitchFamily="34" charset="0"/>
                <a:cs typeface="Arial" pitchFamily="34" charset="0"/>
              </a:rPr>
              <a:t> </a:t>
            </a:r>
            <a:r>
              <a:rPr lang="en-US" sz="2000" dirty="0" err="1">
                <a:latin typeface="Arial" pitchFamily="34" charset="0"/>
                <a:cs typeface="Arial" pitchFamily="34" charset="0"/>
              </a:rPr>
              <a:t>xanh</a:t>
            </a:r>
            <a:r>
              <a:rPr lang="en-US" sz="2000" dirty="0">
                <a:latin typeface="Arial" pitchFamily="34" charset="0"/>
                <a:cs typeface="Arial" pitchFamily="34" charset="0"/>
              </a:rPr>
              <a:t> (6,2 – 7,6), phenol </a:t>
            </a:r>
            <a:r>
              <a:rPr lang="en-US" sz="2000" dirty="0" err="1">
                <a:latin typeface="Arial" pitchFamily="34" charset="0"/>
                <a:cs typeface="Arial" pitchFamily="34" charset="0"/>
              </a:rPr>
              <a:t>đỏ</a:t>
            </a:r>
            <a:r>
              <a:rPr lang="en-US" sz="2000" dirty="0">
                <a:latin typeface="Arial" pitchFamily="34" charset="0"/>
                <a:cs typeface="Arial" pitchFamily="34" charset="0"/>
              </a:rPr>
              <a:t> (6,4 - 8), </a:t>
            </a:r>
            <a:r>
              <a:rPr lang="en-US" sz="2000" dirty="0" err="1">
                <a:latin typeface="Arial" pitchFamily="34" charset="0"/>
                <a:cs typeface="Arial" pitchFamily="34" charset="0"/>
              </a:rPr>
              <a:t>nhưng</a:t>
            </a:r>
            <a:r>
              <a:rPr lang="en-US" sz="2000" dirty="0">
                <a:latin typeface="Arial" pitchFamily="34" charset="0"/>
                <a:cs typeface="Arial" pitchFamily="34" charset="0"/>
              </a:rPr>
              <a:t> </a:t>
            </a:r>
            <a:r>
              <a:rPr lang="en-US" sz="2000" dirty="0" err="1">
                <a:latin typeface="Arial" pitchFamily="34" charset="0"/>
                <a:cs typeface="Arial" pitchFamily="34" charset="0"/>
              </a:rPr>
              <a:t>nếu</a:t>
            </a:r>
            <a:r>
              <a:rPr lang="en-US" sz="2000" dirty="0">
                <a:latin typeface="Arial" pitchFamily="34" charset="0"/>
                <a:cs typeface="Arial" pitchFamily="34" charset="0"/>
              </a:rPr>
              <a:t> </a:t>
            </a:r>
            <a:r>
              <a:rPr lang="en-US" sz="2000" dirty="0" err="1">
                <a:latin typeface="Arial" pitchFamily="34" charset="0"/>
                <a:cs typeface="Arial" pitchFamily="34" charset="0"/>
              </a:rPr>
              <a:t>chấp</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sai</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 0,1% ta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chọn</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khoảng</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pH </a:t>
            </a:r>
            <a:r>
              <a:rPr lang="en-US" sz="2000" dirty="0" err="1">
                <a:latin typeface="Arial" pitchFamily="34" charset="0"/>
                <a:cs typeface="Arial" pitchFamily="34" charset="0"/>
              </a:rPr>
              <a:t>nằm</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bước</a:t>
            </a:r>
            <a:r>
              <a:rPr lang="en-US" sz="2000" dirty="0">
                <a:latin typeface="Arial" pitchFamily="34" charset="0"/>
                <a:cs typeface="Arial" pitchFamily="34" charset="0"/>
              </a:rPr>
              <a:t> </a:t>
            </a:r>
            <a:r>
              <a:rPr lang="en-US" sz="2000" dirty="0" err="1">
                <a:latin typeface="Arial" pitchFamily="34" charset="0"/>
                <a:cs typeface="Arial" pitchFamily="34" charset="0"/>
              </a:rPr>
              <a:t>nhảy</a:t>
            </a:r>
            <a:r>
              <a:rPr lang="en-US" sz="2000" dirty="0">
                <a:latin typeface="Arial" pitchFamily="34" charset="0"/>
                <a:cs typeface="Arial" pitchFamily="34" charset="0"/>
              </a:rPr>
              <a:t> </a:t>
            </a:r>
            <a:r>
              <a:rPr lang="en-US" sz="2000" dirty="0" err="1">
                <a:latin typeface="Arial" pitchFamily="34" charset="0"/>
                <a:cs typeface="Arial" pitchFamily="34" charset="0"/>
              </a:rPr>
              <a:t>pH.</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835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69875" y="1676400"/>
            <a:ext cx="86868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342900" indent="-342900" algn="just" eaLnBrk="1" hangingPunct="1">
              <a:lnSpc>
                <a:spcPct val="120000"/>
              </a:lnSpc>
              <a:buFont typeface="Wingdings" panose="05000000000000000000" pitchFamily="2" charset="2"/>
              <a:buChar char="Ø"/>
              <a:defRPr/>
            </a:pPr>
            <a:r>
              <a:rPr lang="en-US" sz="2200" b="1" i="1" dirty="0" err="1" smtClean="0">
                <a:latin typeface="Times New Roman" pitchFamily="18" charset="0"/>
                <a:cs typeface="Times New Roman" pitchFamily="18" charset="0"/>
              </a:rPr>
              <a:t>Mục</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đích</a:t>
            </a:r>
            <a:r>
              <a:rPr lang="en-US" sz="2200" dirty="0" smtClean="0">
                <a:latin typeface="Times New Roman" pitchFamily="18" charset="0"/>
                <a:cs typeface="Times New Roman" pitchFamily="18" charset="0"/>
              </a:rPr>
              <a:t>: </a:t>
            </a:r>
            <a:r>
              <a:rPr lang="vi-VN" sz="2200" dirty="0"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chuyên</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ngành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Hóa</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học</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đề</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cập</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quá</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trình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tách,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tính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xác</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phần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cấu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trúc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chất</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mẫu</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thử</a:t>
            </a:r>
            <a:r>
              <a:rPr lang="en-US" altLang="fr-FR" sz="2200" dirty="0" smtClean="0">
                <a:latin typeface="Times New Roman" pitchFamily="18" charset="0"/>
                <a:cs typeface="Times New Roman" pitchFamily="18" charset="0"/>
              </a:rPr>
              <a:t>.</a:t>
            </a:r>
          </a:p>
          <a:p>
            <a:pPr algn="just">
              <a:lnSpc>
                <a:spcPct val="120000"/>
              </a:lnSpc>
              <a:defRPr/>
            </a:pPr>
            <a:r>
              <a:rPr lang="en-US" altLang="fr-FR" sz="2200" dirty="0" smtClean="0">
                <a:latin typeface="Times New Roman" pitchFamily="18" charset="0"/>
                <a:cs typeface="Times New Roman" pitchFamily="18" charset="0"/>
                <a:sym typeface="Symbol"/>
              </a:rPr>
              <a:t></a:t>
            </a:r>
            <a:r>
              <a:rPr lang="en-US" altLang="fr-FR" sz="2200" dirty="0" smtClean="0">
                <a:latin typeface="Times New Roman" pitchFamily="18" charset="0"/>
                <a:cs typeface="Times New Roman" pitchFamily="18" charset="0"/>
              </a:rPr>
              <a:t> </a:t>
            </a:r>
            <a:r>
              <a:rPr lang="vi-VN" sz="2200" dirty="0" smtClean="0">
                <a:latin typeface="Times New Roman" panose="02020603050405020304" pitchFamily="18" charset="0"/>
                <a:cs typeface="Times New Roman" panose="02020603050405020304" pitchFamily="18" charset="0"/>
              </a:rPr>
              <a:t>Hóa</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học</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phân</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tích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a:t>
            </a:r>
            <a:r>
              <a:rPr lang="en-US" sz="2200" dirty="0" smtClean="0">
                <a:latin typeface="Times New Roman" panose="02020603050405020304" pitchFamily="18" charset="0"/>
                <a:cs typeface="Times New Roman" panose="02020603050405020304" pitchFamily="18" charset="0"/>
              </a:rPr>
              <a:t>ư</a:t>
            </a:r>
            <a:r>
              <a:rPr lang="vi-VN" sz="2200" dirty="0" smtClean="0">
                <a:latin typeface="Times New Roman" panose="02020603050405020304" pitchFamily="18" charset="0"/>
                <a:cs typeface="Times New Roman" panose="02020603050405020304" pitchFamily="18" charset="0"/>
              </a:rPr>
              <a:t>ợc</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chia</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phạm</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vi</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a:t>
            </a:r>
          </a:p>
          <a:p>
            <a:pPr algn="just">
              <a:lnSpc>
                <a:spcPct val="120000"/>
              </a:lnSpc>
              <a:defRPr/>
            </a:pPr>
            <a:r>
              <a:rPr lang="vi-VN"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Phân</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tích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tính.</a:t>
            </a:r>
          </a:p>
          <a:p>
            <a:pPr algn="just">
              <a:lnSpc>
                <a:spcPct val="120000"/>
              </a:lnSpc>
              <a:defRPr/>
            </a:pPr>
            <a:r>
              <a:rPr lang="vi-VN"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Phân</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tích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lượng.</a:t>
            </a:r>
            <a:endParaRPr lang="en-US" sz="2200" dirty="0" smtClean="0">
              <a:latin typeface="Times New Roman" panose="02020603050405020304" pitchFamily="18" charset="0"/>
              <a:cs typeface="Times New Roman" panose="02020603050405020304" pitchFamily="18" charset="0"/>
            </a:endParaRPr>
          </a:p>
          <a:p>
            <a:pPr marL="342900" indent="-342900" algn="just">
              <a:lnSpc>
                <a:spcPct val="120000"/>
              </a:lnSpc>
              <a:buFont typeface="Wingdings" panose="05000000000000000000" pitchFamily="2" charset="2"/>
              <a:buChar char="Ø"/>
              <a:defRPr/>
            </a:pPr>
            <a:r>
              <a:rPr lang="en-US" sz="2200" b="1" i="1" dirty="0" err="1" smtClean="0">
                <a:latin typeface="Times New Roman" panose="02020603050405020304" pitchFamily="18" charset="0"/>
                <a:cs typeface="Times New Roman" panose="02020603050405020304" pitchFamily="18" charset="0"/>
              </a:rPr>
              <a:t>Phân</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loại</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các</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phương</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pháp</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phân</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tích</a:t>
            </a:r>
            <a:r>
              <a:rPr lang="en-US" sz="2200" dirty="0" smtClean="0">
                <a:latin typeface="Times New Roman" panose="02020603050405020304" pitchFamily="18" charset="0"/>
                <a:cs typeface="Times New Roman" panose="02020603050405020304" pitchFamily="18" charset="0"/>
              </a:rPr>
              <a:t>: </a:t>
            </a:r>
          </a:p>
          <a:p>
            <a:pPr algn="just">
              <a:lnSpc>
                <a:spcPct val="120000"/>
              </a:lnSpc>
              <a:defRPr/>
            </a:pPr>
            <a:r>
              <a:rPr lang="en-US" altLang="fr-FR" sz="2200" dirty="0" err="1" smtClean="0">
                <a:latin typeface="Times New Roman" panose="02020603050405020304" pitchFamily="18" charset="0"/>
                <a:cs typeface="Times New Roman" panose="02020603050405020304" pitchFamily="18" charset="0"/>
              </a:rPr>
              <a:t>Dựa</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vào</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bản</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chất</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của</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các</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quá</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trình</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sử</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dụng</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trong</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khi</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phân</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tích</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người</a:t>
            </a:r>
            <a:r>
              <a:rPr lang="en-US" altLang="fr-FR" sz="2200" dirty="0" smtClean="0">
                <a:latin typeface="Times New Roman" panose="02020603050405020304" pitchFamily="18" charset="0"/>
                <a:cs typeface="Times New Roman" panose="02020603050405020304" pitchFamily="18" charset="0"/>
              </a:rPr>
              <a:t> ta chia </a:t>
            </a:r>
            <a:r>
              <a:rPr lang="en-US" altLang="fr-FR" sz="2200" dirty="0" err="1" smtClean="0">
                <a:latin typeface="Times New Roman" panose="02020603050405020304" pitchFamily="18" charset="0"/>
                <a:cs typeface="Times New Roman" panose="02020603050405020304" pitchFamily="18" charset="0"/>
              </a:rPr>
              <a:t>các</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phương</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pháp</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phân</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tích</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thành</a:t>
            </a:r>
            <a:r>
              <a:rPr lang="en-US" altLang="fr-FR" sz="2200" dirty="0" smtClean="0">
                <a:latin typeface="Times New Roman" panose="02020603050405020304" pitchFamily="18" charset="0"/>
                <a:cs typeface="Times New Roman" panose="02020603050405020304" pitchFamily="18" charset="0"/>
              </a:rPr>
              <a:t> 3 </a:t>
            </a:r>
            <a:r>
              <a:rPr lang="en-US" altLang="fr-FR" sz="2200" dirty="0" err="1" smtClean="0">
                <a:latin typeface="Times New Roman" panose="02020603050405020304" pitchFamily="18" charset="0"/>
                <a:cs typeface="Times New Roman" panose="02020603050405020304" pitchFamily="18" charset="0"/>
              </a:rPr>
              <a:t>loại</a:t>
            </a:r>
            <a:r>
              <a:rPr lang="en-US" altLang="fr-FR" sz="2200" dirty="0" smtClean="0">
                <a:latin typeface="Times New Roman" panose="02020603050405020304" pitchFamily="18" charset="0"/>
                <a:cs typeface="Times New Roman" panose="02020603050405020304" pitchFamily="18" charset="0"/>
              </a:rPr>
              <a:t>:</a:t>
            </a:r>
          </a:p>
          <a:p>
            <a:pPr algn="just">
              <a:lnSpc>
                <a:spcPct val="120000"/>
              </a:lnSpc>
              <a:defRPr/>
            </a:pPr>
            <a:r>
              <a:rPr lang="en-US" altLang="fr-FR" sz="2200" dirty="0" smtClean="0">
                <a:latin typeface="Times New Roman" panose="02020603050405020304" pitchFamily="18" charset="0"/>
                <a:cs typeface="Times New Roman" panose="02020603050405020304" pitchFamily="18" charset="0"/>
              </a:rPr>
              <a:t>- </a:t>
            </a:r>
            <a:r>
              <a:rPr lang="en-US" altLang="fr-FR" sz="2200" i="1" dirty="0" err="1" smtClean="0">
                <a:latin typeface="Times New Roman" panose="02020603050405020304" pitchFamily="18" charset="0"/>
                <a:cs typeface="Times New Roman" panose="02020603050405020304" pitchFamily="18" charset="0"/>
              </a:rPr>
              <a:t>Phương</a:t>
            </a:r>
            <a:r>
              <a:rPr lang="en-US" altLang="fr-FR" sz="2200" i="1" dirty="0" smtClean="0">
                <a:latin typeface="Times New Roman" panose="02020603050405020304" pitchFamily="18" charset="0"/>
                <a:cs typeface="Times New Roman" panose="02020603050405020304" pitchFamily="18" charset="0"/>
              </a:rPr>
              <a:t> </a:t>
            </a:r>
            <a:r>
              <a:rPr lang="en-US" altLang="fr-FR" sz="2200" i="1" dirty="0" err="1" smtClean="0">
                <a:latin typeface="Times New Roman" panose="02020603050405020304" pitchFamily="18" charset="0"/>
                <a:cs typeface="Times New Roman" panose="02020603050405020304" pitchFamily="18" charset="0"/>
              </a:rPr>
              <a:t>pháp</a:t>
            </a:r>
            <a:r>
              <a:rPr lang="en-US" altLang="fr-FR" sz="2200" i="1" dirty="0" smtClean="0">
                <a:latin typeface="Times New Roman" panose="02020603050405020304" pitchFamily="18" charset="0"/>
                <a:cs typeface="Times New Roman" panose="02020603050405020304" pitchFamily="18" charset="0"/>
              </a:rPr>
              <a:t> </a:t>
            </a:r>
            <a:r>
              <a:rPr lang="en-US" altLang="fr-FR" sz="2200" i="1" dirty="0" err="1" smtClean="0">
                <a:latin typeface="Times New Roman" panose="02020603050405020304" pitchFamily="18" charset="0"/>
                <a:cs typeface="Times New Roman" panose="02020603050405020304" pitchFamily="18" charset="0"/>
              </a:rPr>
              <a:t>hoá</a:t>
            </a:r>
            <a:r>
              <a:rPr lang="en-US" altLang="fr-FR" sz="2200" i="1" dirty="0" smtClean="0">
                <a:latin typeface="Times New Roman" panose="02020603050405020304" pitchFamily="18" charset="0"/>
                <a:cs typeface="Times New Roman" panose="02020603050405020304" pitchFamily="18" charset="0"/>
              </a:rPr>
              <a:t> </a:t>
            </a:r>
            <a:r>
              <a:rPr lang="en-US" altLang="fr-FR" sz="2200" i="1" dirty="0" err="1" smtClean="0">
                <a:latin typeface="Times New Roman" panose="02020603050405020304" pitchFamily="18" charset="0"/>
                <a:cs typeface="Times New Roman" panose="02020603050405020304" pitchFamily="18" charset="0"/>
              </a:rPr>
              <a:t>học</a:t>
            </a:r>
            <a:r>
              <a:rPr lang="en-US" altLang="fr-FR" sz="2200" i="1"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dựa</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trên</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cơ</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sở</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các</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phản</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ứng</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hoá</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học</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các</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cân</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bằng</a:t>
            </a:r>
            <a:r>
              <a:rPr lang="en-US" altLang="fr-FR" sz="2200" dirty="0" smtClean="0">
                <a:latin typeface="Times New Roman" panose="02020603050405020304" pitchFamily="18" charset="0"/>
                <a:cs typeface="Times New Roman" panose="02020603050405020304" pitchFamily="18" charset="0"/>
              </a:rPr>
              <a:t> </a:t>
            </a:r>
            <a:r>
              <a:rPr lang="en-US" altLang="fr-FR" sz="2200" dirty="0" err="1" smtClean="0">
                <a:latin typeface="Times New Roman" panose="02020603050405020304" pitchFamily="18" charset="0"/>
                <a:cs typeface="Times New Roman" panose="02020603050405020304" pitchFamily="18" charset="0"/>
              </a:rPr>
              <a:t>trong</a:t>
            </a:r>
            <a:r>
              <a:rPr lang="en-US" altLang="fr-FR" sz="2200" dirty="0" smtClean="0">
                <a:latin typeface="Times New Roman" panose="02020603050405020304" pitchFamily="18" charset="0"/>
                <a:cs typeface="Times New Roman" panose="02020603050405020304" pitchFamily="18" charset="0"/>
              </a:rPr>
              <a:t> dung </a:t>
            </a:r>
            <a:r>
              <a:rPr lang="en-US" altLang="fr-FR" sz="2200" dirty="0" err="1" smtClean="0">
                <a:latin typeface="Times New Roman" panose="02020603050405020304" pitchFamily="18" charset="0"/>
                <a:cs typeface="Times New Roman" panose="02020603050405020304" pitchFamily="18" charset="0"/>
              </a:rPr>
              <a:t>dịch</a:t>
            </a:r>
            <a:r>
              <a:rPr lang="en-US" altLang="fr-FR" sz="2200" dirty="0" smtClean="0">
                <a:latin typeface="Times New Roman" panose="02020603050405020304" pitchFamily="18" charset="0"/>
                <a:cs typeface="Times New Roman" panose="02020603050405020304" pitchFamily="18" charset="0"/>
              </a:rPr>
              <a:t> </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dụng</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cụ</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đơn</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giản</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thời</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gian</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phân</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tích</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lâu</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độ</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chính</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xác</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không</a:t>
            </a:r>
            <a:r>
              <a:rPr lang="en-US" altLang="fr-FR" sz="2200" dirty="0" smtClean="0">
                <a:latin typeface="Times New Roman" panose="02020603050405020304" pitchFamily="18" charset="0"/>
                <a:cs typeface="Times New Roman" panose="02020603050405020304" pitchFamily="18" charset="0"/>
                <a:sym typeface="Symbol"/>
              </a:rPr>
              <a:t> </a:t>
            </a:r>
            <a:r>
              <a:rPr lang="en-US" altLang="fr-FR" sz="2200" dirty="0" err="1" smtClean="0">
                <a:latin typeface="Times New Roman" panose="02020603050405020304" pitchFamily="18" charset="0"/>
                <a:cs typeface="Times New Roman" panose="02020603050405020304" pitchFamily="18" charset="0"/>
                <a:sym typeface="Symbol"/>
              </a:rPr>
              <a:t>cao</a:t>
            </a:r>
            <a:r>
              <a:rPr lang="en-US" altLang="fr-FR" sz="2200" dirty="0" smtClean="0">
                <a:latin typeface="Times New Roman" panose="02020603050405020304" pitchFamily="18" charset="0"/>
                <a:cs typeface="Times New Roman" panose="02020603050405020304" pitchFamily="18" charset="0"/>
                <a:sym typeface="Symbol"/>
              </a:rPr>
              <a:t>.</a:t>
            </a:r>
            <a:endParaRPr lang="vi-VN" altLang="fr-FR" sz="2200" dirty="0" smtClean="0">
              <a:latin typeface="Times New Roman" panose="02020603050405020304" pitchFamily="18" charset="0"/>
              <a:cs typeface="Times New Roman" panose="02020603050405020304" pitchFamily="18" charset="0"/>
            </a:endParaRPr>
          </a:p>
        </p:txBody>
      </p:sp>
      <p:sp>
        <p:nvSpPr>
          <p:cNvPr id="9219" name="Rectangle 2"/>
          <p:cNvSpPr>
            <a:spLocks noGrp="1" noChangeArrowheads="1"/>
          </p:cNvSpPr>
          <p:nvPr>
            <p:ph type="title"/>
          </p:nvPr>
        </p:nvSpPr>
        <p:spPr>
          <a:xfrm>
            <a:off x="1412875" y="1101725"/>
            <a:ext cx="7731125" cy="542925"/>
          </a:xfrm>
        </p:spPr>
        <p:txBody>
          <a:bodyPr/>
          <a:lstStyle/>
          <a:p>
            <a:pPr algn="just" eaLnBrk="1" hangingPunct="1"/>
            <a:r>
              <a:rPr lang="en-US" altLang="ko-KR" sz="2000" b="1" smtClean="0">
                <a:solidFill>
                  <a:srgbClr val="000000"/>
                </a:solidFill>
                <a:ea typeface="굴림" pitchFamily="34" charset="-127"/>
              </a:rPr>
              <a:t>1.1. Mục đích, phân loại và ý nghĩa của hoá phân tích</a:t>
            </a:r>
            <a:endParaRPr lang="en-US" altLang="fr-FR" sz="2000" b="1" smtClean="0">
              <a:solidFill>
                <a:srgbClr val="000000"/>
              </a:solidFill>
              <a:ea typeface="굴림" pitchFamily="34" charset="-127"/>
            </a:endParaRPr>
          </a:p>
        </p:txBody>
      </p:sp>
      <p:sp>
        <p:nvSpPr>
          <p:cNvPr id="9220" name="Rectangle 2"/>
          <p:cNvSpPr txBox="1">
            <a:spLocks noChangeArrowheads="1"/>
          </p:cNvSpPr>
          <p:nvPr/>
        </p:nvSpPr>
        <p:spPr bwMode="black">
          <a:xfrm>
            <a:off x="1143000" y="76200"/>
            <a:ext cx="7862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1. MỞ ĐẦU</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mc:AlternateContent xmlns:mc="http://schemas.openxmlformats.org/markup-compatibility/2006" xmlns:a14="http://schemas.microsoft.com/office/drawing/2010/main">
        <mc:Choice Requires="a14">
          <p:sp>
            <p:nvSpPr>
              <p:cNvPr id="18" name="TextBox 9"/>
              <p:cNvSpPr txBox="1">
                <a:spLocks noChangeArrowheads="1"/>
              </p:cNvSpPr>
              <p:nvPr/>
            </p:nvSpPr>
            <p:spPr bwMode="auto">
              <a:xfrm>
                <a:off x="255319" y="1214021"/>
                <a:ext cx="8736281" cy="2108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i="1" dirty="0" smtClean="0">
                    <a:latin typeface="Arial" pitchFamily="34" charset="0"/>
                    <a:cs typeface="Arial" pitchFamily="34" charset="0"/>
                  </a:rPr>
                  <a:t>Sai </a:t>
                </a:r>
                <a:r>
                  <a:rPr lang="en-US" sz="2000" b="1" i="1" dirty="0" err="1" smtClean="0">
                    <a:latin typeface="Arial" pitchFamily="34" charset="0"/>
                    <a:cs typeface="Arial" pitchFamily="34" charset="0"/>
                  </a:rPr>
                  <a:t>số</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chỉ</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thị</a:t>
                </a:r>
                <a:r>
                  <a:rPr lang="en-US" sz="2000" b="1" i="1" dirty="0" smtClean="0">
                    <a:latin typeface="Arial" pitchFamily="34" charset="0"/>
                    <a:cs typeface="Arial" pitchFamily="34" charset="0"/>
                  </a:rPr>
                  <a:t>: </a:t>
                </a:r>
                <a:endParaRPr lang="en-US" sz="2000" b="1" i="1" dirty="0">
                  <a:latin typeface="Arial" pitchFamily="34" charset="0"/>
                  <a:cs typeface="Arial" pitchFamily="34" charset="0"/>
                </a:endParaRPr>
              </a:p>
              <a:p>
                <a:pPr algn="just">
                  <a:lnSpc>
                    <a:spcPct val="12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đương</a:t>
                </a:r>
                <a:r>
                  <a:rPr lang="en-US" sz="2000" dirty="0" smtClean="0">
                    <a:latin typeface="Arial" panose="020B0604020202020204" pitchFamily="34" charset="0"/>
                    <a:cs typeface="Arial" panose="020B0604020202020204" pitchFamily="34" charset="0"/>
                  </a:rPr>
                  <a:t>.</a:t>
                </a:r>
              </a:p>
              <a:p>
                <a:pPr algn="just">
                  <a:lnSpc>
                    <a:spcPct val="12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đối</a:t>
                </a:r>
                <a:r>
                  <a:rPr lang="en-US" sz="2000" dirty="0" smtClean="0">
                    <a:latin typeface="Arial" panose="020B0604020202020204" pitchFamily="34" charset="0"/>
                    <a:cs typeface="Arial" panose="020B0604020202020204" pitchFamily="34" charset="0"/>
                  </a:rPr>
                  <a:t>: S = </a:t>
                </a:r>
                <a14:m>
                  <m:oMath xmlns:m="http://schemas.openxmlformats.org/officeDocument/2006/math">
                    <m:f>
                      <m:fPr>
                        <m:ctrlPr>
                          <a:rPr lang="en-US" sz="2000" i="1" smtClean="0">
                            <a:latin typeface="Cambria Math"/>
                            <a:cs typeface="Arial" panose="020B0604020202020204" pitchFamily="34" charset="0"/>
                          </a:rPr>
                        </m:ctrlPr>
                      </m:fPr>
                      <m:num>
                        <m:r>
                          <a:rPr lang="en-US" sz="2000" i="1">
                            <a:latin typeface="Cambria Math"/>
                            <a:cs typeface="Arial" panose="020B0604020202020204" pitchFamily="34" charset="0"/>
                          </a:rPr>
                          <m:t>|</m:t>
                        </m:r>
                        <m:r>
                          <a:rPr lang="en-US" sz="2000" b="0" i="1" smtClean="0">
                            <a:latin typeface="Cambria Math"/>
                            <a:cs typeface="Arial" panose="020B0604020202020204" pitchFamily="34" charset="0"/>
                          </a:rPr>
                          <m:t>𝐶</m:t>
                        </m:r>
                        <m:r>
                          <a:rPr lang="en-US" sz="2000" b="0" i="1" smtClean="0">
                            <a:latin typeface="Cambria Math"/>
                            <a:cs typeface="Arial" panose="020B0604020202020204" pitchFamily="34" charset="0"/>
                          </a:rPr>
                          <m:t>.</m:t>
                        </m:r>
                        <m:sSub>
                          <m:sSubPr>
                            <m:ctrlPr>
                              <a:rPr lang="en-US" sz="2000" b="0" i="1" smtClean="0">
                                <a:latin typeface="Cambria Math"/>
                                <a:cs typeface="Arial" panose="020B0604020202020204" pitchFamily="34" charset="0"/>
                              </a:rPr>
                            </m:ctrlPr>
                          </m:sSubPr>
                          <m:e>
                            <m:r>
                              <a:rPr lang="en-US" sz="2000" b="0" i="1" smtClean="0">
                                <a:latin typeface="Cambria Math"/>
                                <a:cs typeface="Arial" panose="020B0604020202020204" pitchFamily="34" charset="0"/>
                              </a:rPr>
                              <m:t>𝑉</m:t>
                            </m:r>
                          </m:e>
                          <m:sub>
                            <m:r>
                              <a:rPr lang="en-US" sz="2000" b="0" i="1" smtClean="0">
                                <a:latin typeface="Cambria Math"/>
                                <a:cs typeface="Arial" panose="020B0604020202020204" pitchFamily="34" charset="0"/>
                              </a:rPr>
                              <m:t>1</m:t>
                            </m:r>
                          </m:sub>
                        </m:sSub>
                        <m:r>
                          <a:rPr lang="en-US" sz="2000" b="0" i="1" smtClean="0">
                            <a:latin typeface="Cambria Math"/>
                            <a:cs typeface="Arial" panose="020B0604020202020204" pitchFamily="34" charset="0"/>
                          </a:rPr>
                          <m:t>−</m:t>
                        </m:r>
                        <m:sSub>
                          <m:sSubPr>
                            <m:ctrlPr>
                              <a:rPr lang="en-US" sz="2000" b="0" i="1" smtClean="0">
                                <a:latin typeface="Cambria Math"/>
                                <a:cs typeface="Arial" panose="020B0604020202020204" pitchFamily="34" charset="0"/>
                              </a:rPr>
                            </m:ctrlPr>
                          </m:sSubPr>
                          <m:e>
                            <m:r>
                              <a:rPr lang="en-US" sz="2000" b="0" i="1" smtClean="0">
                                <a:latin typeface="Cambria Math"/>
                                <a:cs typeface="Arial" panose="020B0604020202020204" pitchFamily="34" charset="0"/>
                              </a:rPr>
                              <m:t>𝐶</m:t>
                            </m:r>
                          </m:e>
                          <m:sub>
                            <m:r>
                              <a:rPr lang="en-US" sz="2000" b="0" i="1" smtClean="0">
                                <a:latin typeface="Cambria Math"/>
                                <a:cs typeface="Arial" panose="020B0604020202020204" pitchFamily="34" charset="0"/>
                              </a:rPr>
                              <m:t>𝑜</m:t>
                            </m:r>
                          </m:sub>
                        </m:sSub>
                        <m:r>
                          <a:rPr lang="en-US" sz="2000" b="0" i="1" smtClean="0">
                            <a:latin typeface="Cambria Math"/>
                            <a:cs typeface="Arial" panose="020B0604020202020204" pitchFamily="34" charset="0"/>
                          </a:rPr>
                          <m:t>.</m:t>
                        </m:r>
                        <m:sSub>
                          <m:sSubPr>
                            <m:ctrlPr>
                              <a:rPr lang="en-US" sz="2000" b="0" i="1" smtClean="0">
                                <a:latin typeface="Cambria Math"/>
                                <a:cs typeface="Arial" panose="020B0604020202020204" pitchFamily="34" charset="0"/>
                              </a:rPr>
                            </m:ctrlPr>
                          </m:sSubPr>
                          <m:e>
                            <m:r>
                              <a:rPr lang="en-US" sz="2000" b="0" i="1" smtClean="0">
                                <a:latin typeface="Cambria Math"/>
                                <a:cs typeface="Arial" panose="020B0604020202020204" pitchFamily="34" charset="0"/>
                              </a:rPr>
                              <m:t>𝑉</m:t>
                            </m:r>
                          </m:e>
                          <m:sub>
                            <m:r>
                              <a:rPr lang="en-US" sz="2000" b="0" i="1" smtClean="0">
                                <a:latin typeface="Cambria Math"/>
                                <a:cs typeface="Arial" panose="020B0604020202020204" pitchFamily="34" charset="0"/>
                              </a:rPr>
                              <m:t>𝑜</m:t>
                            </m:r>
                          </m:sub>
                        </m:sSub>
                        <m:r>
                          <a:rPr lang="en-US" sz="2000" b="0" i="1" smtClean="0">
                            <a:latin typeface="Cambria Math"/>
                            <a:cs typeface="Arial" panose="020B0604020202020204" pitchFamily="34" charset="0"/>
                          </a:rPr>
                          <m:t>|</m:t>
                        </m:r>
                      </m:num>
                      <m:den>
                        <m:sSub>
                          <m:sSubPr>
                            <m:ctrlPr>
                              <a:rPr lang="en-US" sz="2000" i="1" smtClean="0">
                                <a:latin typeface="Cambria Math"/>
                                <a:cs typeface="Arial" panose="020B0604020202020204" pitchFamily="34" charset="0"/>
                              </a:rPr>
                            </m:ctrlPr>
                          </m:sSubPr>
                          <m:e>
                            <m:r>
                              <a:rPr lang="en-US" sz="2000" b="0" i="1" smtClean="0">
                                <a:latin typeface="Cambria Math"/>
                                <a:cs typeface="Arial" panose="020B0604020202020204" pitchFamily="34" charset="0"/>
                              </a:rPr>
                              <m:t>𝐶</m:t>
                            </m:r>
                          </m:e>
                          <m:sub>
                            <m:r>
                              <a:rPr lang="en-US" sz="2000" b="0" i="1" smtClean="0">
                                <a:latin typeface="Cambria Math"/>
                                <a:cs typeface="Arial" panose="020B0604020202020204" pitchFamily="34" charset="0"/>
                              </a:rPr>
                              <m:t>𝑜</m:t>
                            </m:r>
                          </m:sub>
                        </m:sSub>
                        <m:r>
                          <a:rPr lang="en-US" sz="2000" b="0" i="1" smtClean="0">
                            <a:latin typeface="Cambria Math"/>
                            <a:cs typeface="Arial" panose="020B0604020202020204" pitchFamily="34" charset="0"/>
                          </a:rPr>
                          <m:t>.</m:t>
                        </m:r>
                        <m:sSub>
                          <m:sSubPr>
                            <m:ctrlPr>
                              <a:rPr lang="en-US" sz="2000" b="0" i="1" smtClean="0">
                                <a:latin typeface="Cambria Math"/>
                                <a:cs typeface="Arial" panose="020B0604020202020204" pitchFamily="34" charset="0"/>
                              </a:rPr>
                            </m:ctrlPr>
                          </m:sSubPr>
                          <m:e>
                            <m:r>
                              <a:rPr lang="en-US" sz="2000" b="0" i="1" smtClean="0">
                                <a:latin typeface="Cambria Math"/>
                                <a:cs typeface="Arial" panose="020B0604020202020204" pitchFamily="34" charset="0"/>
                              </a:rPr>
                              <m:t>𝑉</m:t>
                            </m:r>
                          </m:e>
                          <m:sub>
                            <m:r>
                              <a:rPr lang="en-US" sz="2000" b="0" i="1" smtClean="0">
                                <a:latin typeface="Cambria Math"/>
                                <a:cs typeface="Arial" panose="020B0604020202020204" pitchFamily="34" charset="0"/>
                              </a:rPr>
                              <m:t>𝑜</m:t>
                            </m:r>
                          </m:sub>
                        </m:sSub>
                      </m:den>
                    </m:f>
                  </m:oMath>
                </a14:m>
                <a:r>
                  <a:rPr lang="en-US" sz="2000" dirty="0" smtClean="0">
                    <a:latin typeface="Arial" panose="020B0604020202020204" pitchFamily="34" charset="0"/>
                    <a:cs typeface="Arial" panose="020B0604020202020204" pitchFamily="34" charset="0"/>
                  </a:rPr>
                  <a:t>x100%</a:t>
                </a:r>
              </a:p>
              <a:p>
                <a:pPr algn="just">
                  <a:lnSpc>
                    <a:spcPct val="120000"/>
                  </a:lnSpc>
                </a:pPr>
                <a:endParaRPr lang="en-US" sz="2000" dirty="0">
                  <a:latin typeface="Arial" panose="020B0604020202020204" pitchFamily="34" charset="0"/>
                  <a:cs typeface="Arial" panose="020B0604020202020204" pitchFamily="34" charset="0"/>
                </a:endParaRPr>
              </a:p>
            </p:txBody>
          </p:sp>
        </mc:Choice>
        <mc:Fallback xmlns="">
          <p:sp>
            <p:nvSpPr>
              <p:cNvPr id="18" name="TextBox 9"/>
              <p:cNvSpPr txBox="1">
                <a:spLocks noRot="1" noChangeAspect="1" noMove="1" noResize="1" noEditPoints="1" noAdjustHandles="1" noChangeArrowheads="1" noChangeShapeType="1" noTextEdit="1"/>
              </p:cNvSpPr>
              <p:nvPr/>
            </p:nvSpPr>
            <p:spPr bwMode="auto">
              <a:xfrm>
                <a:off x="255319" y="1214021"/>
                <a:ext cx="8736281" cy="2108078"/>
              </a:xfrm>
              <a:prstGeom prst="rect">
                <a:avLst/>
              </a:prstGeom>
              <a:blipFill rotWithShape="1">
                <a:blip r:embed="rId3"/>
                <a:stretch>
                  <a:fillRect l="-768" r="-6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405039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mc:AlternateContent xmlns:mc="http://schemas.openxmlformats.org/markup-compatibility/2006" xmlns:a14="http://schemas.microsoft.com/office/drawing/2010/main">
        <mc:Choice Requires="a14">
          <p:sp>
            <p:nvSpPr>
              <p:cNvPr id="30726" name="TextBox 9"/>
              <p:cNvSpPr txBox="1">
                <a:spLocks noChangeArrowheads="1"/>
              </p:cNvSpPr>
              <p:nvPr/>
            </p:nvSpPr>
            <p:spPr bwMode="auto">
              <a:xfrm>
                <a:off x="255319" y="1247900"/>
                <a:ext cx="8915400" cy="4561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vi-VN" sz="2000" b="1" i="1" dirty="0" smtClean="0">
                    <a:latin typeface="Arial" pitchFamily="34" charset="0"/>
                    <a:cs typeface="Arial" pitchFamily="34" charset="0"/>
                    <a:sym typeface="Wingdings"/>
                  </a:rPr>
                  <a:t></a:t>
                </a:r>
                <a:r>
                  <a:rPr lang="en-US" sz="2000" b="1" i="1" dirty="0" smtClean="0">
                    <a:latin typeface="Arial" pitchFamily="34" charset="0"/>
                    <a:cs typeface="Arial" pitchFamily="34" charset="0"/>
                    <a:sym typeface="Wingdings"/>
                  </a:rPr>
                  <a:t> </a:t>
                </a:r>
                <a:r>
                  <a:rPr lang="en-US" sz="2000" i="1" u="sng" dirty="0" smtClean="0">
                    <a:latin typeface="Arial" pitchFamily="34" charset="0"/>
                    <a:cs typeface="Arial" pitchFamily="34" charset="0"/>
                    <a:sym typeface="Wingdings"/>
                  </a:rPr>
                  <a:t>Đ</a:t>
                </a:r>
                <a:r>
                  <a:rPr lang="vi-VN" sz="2000" i="1" u="sng" dirty="0" smtClean="0">
                    <a:latin typeface="Arial" pitchFamily="34" charset="0"/>
                    <a:cs typeface="Arial" pitchFamily="34" charset="0"/>
                  </a:rPr>
                  <a:t>ịnh phân </a:t>
                </a:r>
                <a:r>
                  <a:rPr lang="vi-VN" sz="2000" i="1" u="sng" dirty="0">
                    <a:latin typeface="Arial" pitchFamily="34" charset="0"/>
                    <a:cs typeface="Arial" pitchFamily="34" charset="0"/>
                  </a:rPr>
                  <a:t>bazơ mạnh </a:t>
                </a:r>
                <a:r>
                  <a:rPr lang="vi-VN" sz="2000" i="1" u="sng" dirty="0" smtClean="0">
                    <a:latin typeface="Arial" pitchFamily="34" charset="0"/>
                    <a:cs typeface="Arial" pitchFamily="34" charset="0"/>
                  </a:rPr>
                  <a:t>bằng</a:t>
                </a:r>
                <a:r>
                  <a:rPr lang="en-US" sz="2000" i="1" u="sng" dirty="0" smtClean="0">
                    <a:latin typeface="Arial" pitchFamily="34" charset="0"/>
                    <a:cs typeface="Arial" pitchFamily="34" charset="0"/>
                  </a:rPr>
                  <a:t> </a:t>
                </a:r>
                <a:r>
                  <a:rPr lang="vi-VN" sz="2000" i="1" u="sng" dirty="0">
                    <a:latin typeface="Arial" pitchFamily="34" charset="0"/>
                    <a:cs typeface="Arial" pitchFamily="34" charset="0"/>
                  </a:rPr>
                  <a:t>axit mạnh </a:t>
                </a:r>
                <a:endParaRPr lang="en-US" sz="2000" i="1" u="sng" dirty="0" smtClean="0">
                  <a:latin typeface="Arial" pitchFamily="34" charset="0"/>
                  <a:cs typeface="Arial" pitchFamily="34" charset="0"/>
                </a:endParaRPr>
              </a:p>
              <a:p>
                <a:pPr algn="just">
                  <a:lnSpc>
                    <a:spcPct val="120000"/>
                  </a:lnSpc>
                  <a:defRPr/>
                </a:pP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bazơ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mạnh</a:t>
                </a:r>
                <a:r>
                  <a:rPr lang="en-US" sz="2000" dirty="0">
                    <a:latin typeface="Arial" panose="020B0604020202020204" pitchFamily="34" charset="0"/>
                    <a:cs typeface="Arial" panose="020B0604020202020204" pitchFamily="34" charset="0"/>
                  </a:rPr>
                  <a:t> B</a:t>
                </a:r>
                <a:r>
                  <a:rPr lang="en-US" sz="2000" dirty="0" smtClean="0">
                    <a:latin typeface="Arial" panose="020B0604020202020204" pitchFamily="34" charset="0"/>
                    <a:cs typeface="Arial" panose="020B0604020202020204" pitchFamily="34" charset="0"/>
                  </a:rPr>
                  <a:t>OH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C</a:t>
                </a:r>
                <a:r>
                  <a:rPr lang="en-US" sz="2000" baseline="-25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V</a:t>
                </a:r>
                <a:r>
                  <a:rPr lang="en-US" sz="2000" baseline="-25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axit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mạnh</a:t>
                </a:r>
                <a:r>
                  <a:rPr lang="en-US" sz="2000" dirty="0" smtClean="0">
                    <a:latin typeface="Arial" panose="020B0604020202020204" pitchFamily="34" charset="0"/>
                    <a:cs typeface="Arial" panose="020B0604020202020204" pitchFamily="34" charset="0"/>
                  </a:rPr>
                  <a:t> HA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 </a:t>
                </a:r>
              </a:p>
              <a:p>
                <a:pPr algn="ctr">
                  <a:lnSpc>
                    <a:spcPct val="120000"/>
                  </a:lnSpc>
                </a:pPr>
                <a:r>
                  <a:rPr lang="en-US" sz="2000" dirty="0" smtClean="0">
                    <a:latin typeface="Arial" panose="020B0604020202020204" pitchFamily="34" charset="0"/>
                    <a:cs typeface="Arial" panose="020B0604020202020204" pitchFamily="34" charset="0"/>
                  </a:rPr>
                  <a:t>BOH   +    HA </a:t>
                </a:r>
                <a:r>
                  <a:rPr lang="en-US" sz="2000" dirty="0" smtClean="0">
                    <a:latin typeface="Arial" panose="020B0604020202020204" pitchFamily="34" charset="0"/>
                    <a:cs typeface="Arial" panose="020B0604020202020204" pitchFamily="34" charset="0"/>
                    <a:sym typeface="Wingdings 3"/>
                  </a:rPr>
                  <a:t></a:t>
                </a:r>
                <a:r>
                  <a:rPr lang="en-US" sz="2000" dirty="0" smtClean="0">
                    <a:latin typeface="Arial" panose="020B0604020202020204" pitchFamily="34" charset="0"/>
                    <a:cs typeface="Arial" panose="020B0604020202020204" pitchFamily="34" charset="0"/>
                  </a:rPr>
                  <a:t> BA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H</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O</a:t>
                </a:r>
              </a:p>
              <a:p>
                <a:pPr algn="just">
                  <a:lnSpc>
                    <a:spcPct val="120000"/>
                  </a:lnSpc>
                </a:pPr>
                <a:r>
                  <a:rPr lang="en-US" sz="2000" dirty="0" err="1" smtClean="0">
                    <a:latin typeface="Arial" panose="020B0604020202020204" pitchFamily="34" charset="0"/>
                    <a:cs typeface="Arial" panose="020B0604020202020204" pitchFamily="34" charset="0"/>
                  </a:rPr>
                  <a:t>Trước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phân</a:t>
                </a:r>
                <a:r>
                  <a:rPr lang="en-US" sz="2000" dirty="0" smtClean="0">
                    <a:latin typeface="Arial" panose="020B0604020202020204" pitchFamily="34" charset="0"/>
                    <a:cs typeface="Arial" panose="020B0604020202020204" pitchFamily="34" charset="0"/>
                  </a:rPr>
                  <a:t>: pH =14 - </a:t>
                </a:r>
                <a:r>
                  <a:rPr lang="en-US" sz="2000" dirty="0" err="1" smtClean="0">
                    <a:latin typeface="Arial" panose="020B0604020202020204" pitchFamily="34" charset="0"/>
                    <a:cs typeface="Arial" panose="020B0604020202020204" pitchFamily="34" charset="0"/>
                  </a:rPr>
                  <a:t>pOH</a:t>
                </a:r>
                <a:r>
                  <a:rPr lang="en-US" sz="2000" dirty="0" smtClean="0">
                    <a:latin typeface="Arial" panose="020B0604020202020204" pitchFamily="34" charset="0"/>
                    <a:cs typeface="Arial" panose="020B0604020202020204" pitchFamily="34" charset="0"/>
                  </a:rPr>
                  <a:t> = 14+ lgC</a:t>
                </a:r>
                <a:r>
                  <a:rPr lang="en-US" sz="2000" baseline="-25000" dirty="0" smtClean="0">
                    <a:latin typeface="Arial" panose="020B0604020202020204" pitchFamily="34" charset="0"/>
                    <a:cs typeface="Arial" panose="020B0604020202020204" pitchFamily="34" charset="0"/>
                  </a:rPr>
                  <a:t>0</a:t>
                </a:r>
              </a:p>
              <a:p>
                <a:pPr algn="just">
                  <a:lnSpc>
                    <a:spcPct val="120000"/>
                  </a:lnSpc>
                </a:pP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trước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đương</a:t>
                </a:r>
                <a:r>
                  <a:rPr lang="en-US" sz="2000" dirty="0" smtClean="0">
                    <a:latin typeface="Arial" panose="020B0604020202020204" pitchFamily="34" charset="0"/>
                    <a:cs typeface="Arial" panose="020B0604020202020204" pitchFamily="34" charset="0"/>
                  </a:rPr>
                  <a:t>, pH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dung </a:t>
                </a:r>
                <a:r>
                  <a:rPr lang="en-US" sz="2000" dirty="0" err="1" smtClean="0">
                    <a:latin typeface="Arial" panose="020B0604020202020204" pitchFamily="34" charset="0"/>
                    <a:cs typeface="Arial" panose="020B0604020202020204" pitchFamily="34" charset="0"/>
                  </a:rPr>
                  <a:t>dịch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do [OH]</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quyết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sym typeface="Symbol"/>
                  </a:rPr>
                  <a:t></a:t>
                </a:r>
                <a:r>
                  <a:rPr lang="en-US" sz="2000" dirty="0" smtClean="0">
                    <a:latin typeface="Arial" panose="020B0604020202020204" pitchFamily="34" charset="0"/>
                    <a:cs typeface="Arial" panose="020B0604020202020204" pitchFamily="34" charset="0"/>
                  </a:rPr>
                  <a:t> pH=14-pOH=14 + </a:t>
                </a:r>
                <a:r>
                  <a:rPr lang="en-US" sz="2000" dirty="0" err="1" smtClean="0">
                    <a:latin typeface="Arial" panose="020B0604020202020204" pitchFamily="34" charset="0"/>
                    <a:cs typeface="Arial" panose="020B0604020202020204" pitchFamily="34" charset="0"/>
                  </a:rPr>
                  <a:t>lg</a:t>
                </a:r>
                <a:r>
                  <a:rPr lang="en-US" sz="2000" dirty="0" smtClean="0">
                    <a:latin typeface="Arial" panose="020B0604020202020204" pitchFamily="34" charset="0"/>
                    <a:cs typeface="Arial" panose="020B0604020202020204" pitchFamily="34" charset="0"/>
                  </a:rPr>
                  <a:t>[</a:t>
                </a:r>
                <a14:m>
                  <m:oMath xmlns:m="http://schemas.openxmlformats.org/officeDocument/2006/math">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𝐶</m:t>
                            </m:r>
                          </m:e>
                          <m:sub>
                            <m:r>
                              <a:rPr lang="en-US" sz="2000" b="0" i="1" smtClean="0">
                                <a:latin typeface="Cambria Math"/>
                              </a:rPr>
                              <m:t>𝑜</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𝑉</m:t>
                            </m:r>
                          </m:e>
                          <m:sub>
                            <m:r>
                              <a:rPr lang="en-US" sz="2000" b="0" i="1" smtClean="0">
                                <a:latin typeface="Cambria Math"/>
                              </a:rPr>
                              <m:t>𝑜</m:t>
                            </m:r>
                          </m:sub>
                        </m:sSub>
                        <m:r>
                          <a:rPr lang="en-US" sz="2000" b="0" i="1" smtClean="0">
                            <a:latin typeface="Cambria Math"/>
                          </a:rPr>
                          <m:t>−</m:t>
                        </m:r>
                        <m:r>
                          <a:rPr lang="en-US" sz="2000" b="0" i="1" smtClean="0">
                            <a:latin typeface="Cambria Math"/>
                          </a:rPr>
                          <m:t>𝐶</m:t>
                        </m:r>
                        <m:r>
                          <a:rPr lang="en-US" sz="2000" b="0" i="1" smtClean="0">
                            <a:latin typeface="Cambria Math"/>
                          </a:rPr>
                          <m:t>.</m:t>
                        </m:r>
                        <m:sSub>
                          <m:sSubPr>
                            <m:ctrlPr>
                              <a:rPr lang="en-US" sz="2000" b="0" i="1" smtClean="0">
                                <a:latin typeface="Cambria Math"/>
                              </a:rPr>
                            </m:ctrlPr>
                          </m:sSubPr>
                          <m:e>
                            <m:r>
                              <a:rPr lang="en-US" sz="2000" b="0" i="1" smtClean="0">
                                <a:latin typeface="Cambria Math"/>
                              </a:rPr>
                              <m:t>𝑉</m:t>
                            </m:r>
                          </m:e>
                          <m:sub>
                            <m:r>
                              <a:rPr lang="en-US" sz="2000" b="0" i="1" smtClean="0">
                                <a:latin typeface="Cambria Math"/>
                              </a:rPr>
                              <m:t>1</m:t>
                            </m:r>
                          </m:sub>
                        </m:sSub>
                      </m:num>
                      <m:den>
                        <m:sSub>
                          <m:sSubPr>
                            <m:ctrlPr>
                              <a:rPr lang="en-US" sz="2000" i="1" smtClean="0">
                                <a:latin typeface="Cambria Math"/>
                              </a:rPr>
                            </m:ctrlPr>
                          </m:sSubPr>
                          <m:e>
                            <m:r>
                              <a:rPr lang="en-US" sz="2000" b="0" i="1" smtClean="0">
                                <a:latin typeface="Cambria Math"/>
                              </a:rPr>
                              <m:t>𝑉</m:t>
                            </m:r>
                          </m:e>
                          <m:sub>
                            <m:r>
                              <a:rPr lang="en-US" sz="2000" b="0" i="1" smtClean="0">
                                <a:latin typeface="Cambria Math"/>
                              </a:rPr>
                              <m:t>𝑜</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𝑉</m:t>
                            </m:r>
                          </m:e>
                          <m:sub>
                            <m:r>
                              <a:rPr lang="en-US" sz="2000" b="0" i="1" smtClean="0">
                                <a:latin typeface="Cambria Math"/>
                              </a:rPr>
                              <m:t>1</m:t>
                            </m:r>
                          </m:sub>
                        </m:sSub>
                      </m:den>
                    </m:f>
                  </m:oMath>
                </a14:m>
                <a:r>
                  <a:rPr lang="en-US" sz="2000" dirty="0" smtClean="0">
                    <a:latin typeface="Arial" panose="020B0604020202020204" pitchFamily="34" charset="0"/>
                    <a:cs typeface="Arial" panose="020B0604020202020204" pitchFamily="34" charset="0"/>
                  </a:rPr>
                  <a:t>] ; V</a:t>
                </a:r>
                <a:r>
                  <a:rPr lang="en-US" sz="2000" baseline="-25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thể</a:t>
                </a:r>
                <a:r>
                  <a:rPr lang="en-US" sz="2000" dirty="0" smtClean="0">
                    <a:latin typeface="Arial" panose="020B0604020202020204" pitchFamily="34" charset="0"/>
                    <a:cs typeface="Arial" panose="020B0604020202020204" pitchFamily="34" charset="0"/>
                  </a:rPr>
                  <a:t> dung </a:t>
                </a:r>
                <a:r>
                  <a:rPr lang="en-US" sz="2000" dirty="0" err="1" smtClean="0">
                    <a:latin typeface="Arial" panose="020B0604020202020204" pitchFamily="34" charset="0"/>
                    <a:cs typeface="Arial" panose="020B0604020202020204" pitchFamily="34" charset="0"/>
                  </a:rPr>
                  <a:t>dung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dịch</a:t>
                </a:r>
                <a:r>
                  <a:rPr lang="en-US" sz="2000" dirty="0" smtClean="0">
                    <a:latin typeface="Arial" panose="020B0604020202020204" pitchFamily="34" charset="0"/>
                    <a:cs typeface="Arial" panose="020B0604020202020204" pitchFamily="34" charset="0"/>
                  </a:rPr>
                  <a:t> HA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vào</a:t>
                </a:r>
                <a:endParaRPr lang="en-US" sz="2000" dirty="0" smtClean="0">
                  <a:latin typeface="Arial" panose="020B0604020202020204" pitchFamily="34" charset="0"/>
                  <a:cs typeface="Arial" panose="020B0604020202020204" pitchFamily="34" charset="0"/>
                </a:endParaRPr>
              </a:p>
              <a:p>
                <a:pPr algn="just">
                  <a:lnSpc>
                    <a:spcPct val="120000"/>
                  </a:lnSpc>
                </a:pPr>
                <a:r>
                  <a:rPr lang="en-US" sz="2000" dirty="0" err="1" smtClean="0">
                    <a:latin typeface="Arial" panose="020B0604020202020204" pitchFamily="34" charset="0"/>
                    <a:cs typeface="Arial" panose="020B0604020202020204" pitchFamily="34" charset="0"/>
                  </a:rPr>
                  <a:t>Tại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đương</a:t>
                </a:r>
                <a:r>
                  <a:rPr lang="en-US" sz="2000" dirty="0" smtClean="0">
                    <a:latin typeface="Arial" panose="020B0604020202020204" pitchFamily="34" charset="0"/>
                    <a:cs typeface="Arial" panose="020B0604020202020204" pitchFamily="34" charset="0"/>
                  </a:rPr>
                  <a:t> [H</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 [OH</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sym typeface="Symbol"/>
                  </a:rPr>
                  <a:t> pH = 7</a:t>
                </a:r>
              </a:p>
              <a:p>
                <a:pPr algn="just">
                  <a:lnSpc>
                    <a:spcPct val="120000"/>
                  </a:lnSpc>
                </a:pPr>
                <a:r>
                  <a:rPr lang="en-US" sz="2000" dirty="0" err="1" smtClean="0">
                    <a:latin typeface="Arial" panose="020B0604020202020204" pitchFamily="34" charset="0"/>
                    <a:cs typeface="Arial" panose="020B0604020202020204" pitchFamily="34" charset="0"/>
                    <a:sym typeface="Symbol"/>
                  </a:rPr>
                  <a:t>Sau</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điểm</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tương</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đương</a:t>
                </a:r>
                <a:r>
                  <a:rPr lang="en-US" sz="2000" dirty="0" smtClean="0">
                    <a:latin typeface="Arial" panose="020B0604020202020204" pitchFamily="34" charset="0"/>
                    <a:cs typeface="Arial" panose="020B0604020202020204" pitchFamily="34" charset="0"/>
                    <a:sym typeface="Symbol"/>
                  </a:rPr>
                  <a:t>, pH </a:t>
                </a:r>
                <a:r>
                  <a:rPr lang="en-US" sz="2000" dirty="0" err="1" smtClean="0">
                    <a:latin typeface="Arial" panose="020B0604020202020204" pitchFamily="34" charset="0"/>
                    <a:cs typeface="Arial" panose="020B0604020202020204" pitchFamily="34" charset="0"/>
                    <a:sym typeface="Symbol"/>
                  </a:rPr>
                  <a:t>của</a:t>
                </a:r>
                <a:r>
                  <a:rPr lang="en-US" sz="2000" dirty="0" smtClean="0">
                    <a:latin typeface="Arial" panose="020B0604020202020204" pitchFamily="34" charset="0"/>
                    <a:cs typeface="Arial" panose="020B0604020202020204" pitchFamily="34" charset="0"/>
                    <a:sym typeface="Symbol"/>
                  </a:rPr>
                  <a:t> dung </a:t>
                </a:r>
                <a:r>
                  <a:rPr lang="en-US" sz="2000" dirty="0" err="1" smtClean="0">
                    <a:latin typeface="Arial" panose="020B0604020202020204" pitchFamily="34" charset="0"/>
                    <a:cs typeface="Arial" panose="020B0604020202020204" pitchFamily="34" charset="0"/>
                    <a:sym typeface="Symbol"/>
                  </a:rPr>
                  <a:t>dịch</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là</a:t>
                </a:r>
                <a:r>
                  <a:rPr lang="en-US" sz="2000" dirty="0" smtClean="0">
                    <a:latin typeface="Arial" panose="020B0604020202020204" pitchFamily="34" charset="0"/>
                    <a:cs typeface="Arial" panose="020B0604020202020204" pitchFamily="34" charset="0"/>
                    <a:sym typeface="Symbol"/>
                  </a:rPr>
                  <a:t> do </a:t>
                </a:r>
                <a:r>
                  <a:rPr lang="en-US" sz="2000" dirty="0" err="1" smtClean="0">
                    <a:latin typeface="Arial" panose="020B0604020202020204" pitchFamily="34" charset="0"/>
                    <a:cs typeface="Arial" panose="020B0604020202020204" pitchFamily="34" charset="0"/>
                    <a:sym typeface="Symbol"/>
                  </a:rPr>
                  <a:t>axit</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dư</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quyết</a:t>
                </a:r>
                <a:r>
                  <a:rPr lang="en-US" sz="2000" dirty="0" smtClean="0">
                    <a:latin typeface="Arial" panose="020B0604020202020204" pitchFamily="34" charset="0"/>
                    <a:cs typeface="Arial" panose="020B0604020202020204" pitchFamily="34" charset="0"/>
                    <a:sym typeface="Symbol"/>
                  </a:rPr>
                  <a:t> </a:t>
                </a:r>
                <a:r>
                  <a:rPr lang="en-US" sz="2000" dirty="0" err="1" smtClean="0">
                    <a:latin typeface="Arial" panose="020B0604020202020204" pitchFamily="34" charset="0"/>
                    <a:cs typeface="Arial" panose="020B0604020202020204" pitchFamily="34" charset="0"/>
                    <a:sym typeface="Symbol"/>
                  </a:rPr>
                  <a:t>định</a:t>
                </a:r>
                <a:endParaRPr lang="en-US" sz="2000" dirty="0" smtClean="0">
                  <a:latin typeface="Arial" panose="020B0604020202020204" pitchFamily="34" charset="0"/>
                  <a:cs typeface="Arial" panose="020B0604020202020204" pitchFamily="34" charset="0"/>
                  <a:sym typeface="Symbol"/>
                </a:endParaRPr>
              </a:p>
              <a:p>
                <a:pPr algn="just">
                  <a:lnSpc>
                    <a:spcPct val="120000"/>
                  </a:lnSpc>
                </a:pPr>
                <a:r>
                  <a:rPr lang="en-US" sz="2000" dirty="0" smtClean="0">
                    <a:latin typeface="Arial" panose="020B0604020202020204" pitchFamily="34" charset="0"/>
                    <a:cs typeface="Arial" panose="020B0604020202020204" pitchFamily="34" charset="0"/>
                    <a:sym typeface="Symbol"/>
                  </a:rPr>
                  <a:t> pH = - </a:t>
                </a:r>
                <a:r>
                  <a:rPr lang="en-US" sz="2000" dirty="0" err="1" smtClean="0">
                    <a:latin typeface="Arial" panose="020B0604020202020204" pitchFamily="34" charset="0"/>
                    <a:cs typeface="Arial" panose="020B0604020202020204" pitchFamily="34" charset="0"/>
                    <a:sym typeface="Symbol"/>
                  </a:rPr>
                  <a:t>lg</a:t>
                </a:r>
                <a:r>
                  <a:rPr lang="en-US" sz="2000" dirty="0" smtClean="0">
                    <a:latin typeface="Arial" panose="020B0604020202020204" pitchFamily="34" charset="0"/>
                    <a:cs typeface="Arial" panose="020B0604020202020204" pitchFamily="34" charset="0"/>
                    <a:sym typeface="Symbol"/>
                  </a:rPr>
                  <a:t>[</a:t>
                </a:r>
                <a14:m>
                  <m:oMath xmlns:m="http://schemas.openxmlformats.org/officeDocument/2006/math">
                    <m:f>
                      <m:fPr>
                        <m:ctrlPr>
                          <a:rPr lang="en-US" sz="2000" i="1" smtClean="0">
                            <a:latin typeface="Cambria Math"/>
                            <a:cs typeface="Arial" panose="020B0604020202020204" pitchFamily="34" charset="0"/>
                            <a:sym typeface="Symbol"/>
                          </a:rPr>
                        </m:ctrlPr>
                      </m:fPr>
                      <m:num>
                        <m:r>
                          <a:rPr lang="en-US" sz="2000" b="0" i="1" smtClean="0">
                            <a:latin typeface="Cambria Math"/>
                            <a:cs typeface="Arial" panose="020B0604020202020204" pitchFamily="34" charset="0"/>
                            <a:sym typeface="Symbol"/>
                          </a:rPr>
                          <m:t>𝐶</m:t>
                        </m:r>
                        <m:r>
                          <a:rPr lang="en-US" sz="2000" b="0" i="1" smtClean="0">
                            <a:latin typeface="Cambria Math"/>
                            <a:cs typeface="Arial" panose="020B0604020202020204" pitchFamily="34" charset="0"/>
                            <a:sym typeface="Symbol"/>
                          </a:rPr>
                          <m:t>.</m:t>
                        </m:r>
                        <m:sSub>
                          <m:sSubPr>
                            <m:ctrlPr>
                              <a:rPr lang="en-US" sz="2000" b="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𝑉</m:t>
                            </m:r>
                          </m:e>
                          <m:sub>
                            <m:r>
                              <a:rPr lang="en-US" sz="2000" b="0" i="1" smtClean="0">
                                <a:latin typeface="Cambria Math"/>
                                <a:cs typeface="Arial" panose="020B0604020202020204" pitchFamily="34" charset="0"/>
                                <a:sym typeface="Symbol"/>
                              </a:rPr>
                              <m:t>1</m:t>
                            </m:r>
                          </m:sub>
                        </m:sSub>
                        <m:r>
                          <a:rPr lang="en-US" sz="2000" b="0" i="1" smtClean="0">
                            <a:latin typeface="Cambria Math"/>
                            <a:cs typeface="Arial" panose="020B0604020202020204" pitchFamily="34" charset="0"/>
                            <a:sym typeface="Symbol"/>
                          </a:rPr>
                          <m:t>−</m:t>
                        </m:r>
                        <m:sSub>
                          <m:sSubPr>
                            <m:ctrlPr>
                              <a:rPr lang="en-US" sz="2000" b="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𝐶</m:t>
                            </m:r>
                          </m:e>
                          <m:sub>
                            <m:r>
                              <a:rPr lang="en-US" sz="2000" b="0" i="1" smtClean="0">
                                <a:latin typeface="Cambria Math"/>
                                <a:cs typeface="Arial" panose="020B0604020202020204" pitchFamily="34" charset="0"/>
                                <a:sym typeface="Symbol"/>
                              </a:rPr>
                              <m:t>𝑜</m:t>
                            </m:r>
                          </m:sub>
                        </m:sSub>
                        <m:r>
                          <a:rPr lang="en-US" sz="2000" b="0" i="1" smtClean="0">
                            <a:latin typeface="Cambria Math"/>
                            <a:cs typeface="Arial" panose="020B0604020202020204" pitchFamily="34" charset="0"/>
                            <a:sym typeface="Symbol"/>
                          </a:rPr>
                          <m:t>.</m:t>
                        </m:r>
                        <m:sSub>
                          <m:sSubPr>
                            <m:ctrlPr>
                              <a:rPr lang="en-US" sz="2000" b="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𝑉</m:t>
                            </m:r>
                          </m:e>
                          <m:sub>
                            <m:r>
                              <a:rPr lang="en-US" sz="2000" b="0" i="1" smtClean="0">
                                <a:latin typeface="Cambria Math"/>
                                <a:cs typeface="Arial" panose="020B0604020202020204" pitchFamily="34" charset="0"/>
                                <a:sym typeface="Symbol"/>
                              </a:rPr>
                              <m:t>𝑜</m:t>
                            </m:r>
                          </m:sub>
                        </m:sSub>
                      </m:num>
                      <m:den>
                        <m:sSub>
                          <m:sSubPr>
                            <m:ctrlPr>
                              <a:rPr lang="en-US" sz="200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𝑉</m:t>
                            </m:r>
                          </m:e>
                          <m:sub>
                            <m:r>
                              <a:rPr lang="en-US" sz="2000" b="0" i="1" smtClean="0">
                                <a:latin typeface="Cambria Math"/>
                                <a:cs typeface="Arial" panose="020B0604020202020204" pitchFamily="34" charset="0"/>
                                <a:sym typeface="Symbol"/>
                              </a:rPr>
                              <m:t>0</m:t>
                            </m:r>
                          </m:sub>
                        </m:sSub>
                        <m:r>
                          <a:rPr lang="en-US" sz="2000" b="0" i="1" smtClean="0">
                            <a:latin typeface="Cambria Math"/>
                            <a:cs typeface="Arial" panose="020B0604020202020204" pitchFamily="34" charset="0"/>
                            <a:sym typeface="Symbol"/>
                          </a:rPr>
                          <m:t>+</m:t>
                        </m:r>
                        <m:sSub>
                          <m:sSubPr>
                            <m:ctrlPr>
                              <a:rPr lang="en-US" sz="2000" b="0" i="1" smtClean="0">
                                <a:latin typeface="Cambria Math"/>
                                <a:cs typeface="Arial" panose="020B0604020202020204" pitchFamily="34" charset="0"/>
                                <a:sym typeface="Symbol"/>
                              </a:rPr>
                            </m:ctrlPr>
                          </m:sSubPr>
                          <m:e>
                            <m:r>
                              <a:rPr lang="en-US" sz="2000" b="0" i="1" smtClean="0">
                                <a:latin typeface="Cambria Math"/>
                                <a:cs typeface="Arial" panose="020B0604020202020204" pitchFamily="34" charset="0"/>
                                <a:sym typeface="Symbol"/>
                              </a:rPr>
                              <m:t>𝑉</m:t>
                            </m:r>
                          </m:e>
                          <m:sub>
                            <m:r>
                              <a:rPr lang="en-US" sz="2000" b="0" i="1" smtClean="0">
                                <a:latin typeface="Cambria Math"/>
                                <a:cs typeface="Arial" panose="020B0604020202020204" pitchFamily="34" charset="0"/>
                                <a:sym typeface="Symbol"/>
                              </a:rPr>
                              <m:t>1</m:t>
                            </m:r>
                          </m:sub>
                        </m:sSub>
                      </m:den>
                    </m:f>
                    <m:r>
                      <a:rPr lang="en-US" sz="2000" b="0" i="0" smtClean="0">
                        <a:latin typeface="Cambria Math"/>
                        <a:cs typeface="Arial" panose="020B0604020202020204" pitchFamily="34" charset="0"/>
                        <a:sym typeface="Symbol"/>
                      </a:rPr>
                      <m:t>]</m:t>
                    </m:r>
                  </m:oMath>
                </a14:m>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Choice>
        <mc:Fallback xmlns="">
          <p:sp>
            <p:nvSpPr>
              <p:cNvPr id="30726" name="TextBox 9"/>
              <p:cNvSpPr txBox="1">
                <a:spLocks noRot="1" noChangeAspect="1" noMove="1" noResize="1" noEditPoints="1" noAdjustHandles="1" noChangeArrowheads="1" noChangeShapeType="1" noTextEdit="1"/>
              </p:cNvSpPr>
              <p:nvPr/>
            </p:nvSpPr>
            <p:spPr bwMode="auto">
              <a:xfrm>
                <a:off x="255319" y="1247900"/>
                <a:ext cx="8915400" cy="4561185"/>
              </a:xfrm>
              <a:prstGeom prst="rect">
                <a:avLst/>
              </a:prstGeom>
              <a:blipFill rotWithShape="1">
                <a:blip r:embed="rId3"/>
                <a:stretch>
                  <a:fillRect l="-752" r="-6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021965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55319" y="1143000"/>
            <a:ext cx="8915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nSpc>
                <a:spcPct val="120000"/>
              </a:lnSpc>
            </a:pPr>
            <a:r>
              <a:rPr lang="en-US" sz="2000" b="1" i="1" dirty="0" err="1" smtClean="0">
                <a:latin typeface="Arial" pitchFamily="34" charset="0"/>
                <a:cs typeface="Arial" pitchFamily="34" charset="0"/>
              </a:rPr>
              <a:t>Ví</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dụ</a:t>
            </a:r>
            <a:r>
              <a:rPr lang="en-US" sz="2000" b="1" i="1" dirty="0" smtClean="0">
                <a:latin typeface="Arial" pitchFamily="34" charset="0"/>
                <a:cs typeface="Arial"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20mL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NaOH</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0,1M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HCl</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0,1M.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pH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vẽ</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phân</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20000"/>
              </a:lnSpc>
            </a:pPr>
            <a:r>
              <a:rPr lang="en-US" sz="2000" dirty="0">
                <a:latin typeface="Arial" panose="020B0604020202020204" pitchFamily="34" charset="0"/>
                <a:cs typeface="Arial" panose="020B0604020202020204" pitchFamily="34" charset="0"/>
              </a:rPr>
              <a:t>a.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a:t>
            </a:r>
          </a:p>
          <a:p>
            <a:pPr>
              <a:lnSpc>
                <a:spcPct val="120000"/>
              </a:lnSpc>
            </a:pPr>
            <a:r>
              <a:rPr lang="en-US" sz="2000" dirty="0">
                <a:latin typeface="Arial" panose="020B0604020202020204" pitchFamily="34" charset="0"/>
                <a:cs typeface="Arial" panose="020B0604020202020204" pitchFamily="34" charset="0"/>
              </a:rPr>
              <a:t>b.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HCl</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19,98mL.</a:t>
            </a:r>
          </a:p>
          <a:p>
            <a:pPr>
              <a:lnSpc>
                <a:spcPct val="120000"/>
              </a:lnSpc>
            </a:pPr>
            <a:r>
              <a:rPr lang="en-US" sz="2000" dirty="0">
                <a:latin typeface="Arial" panose="020B0604020202020204" pitchFamily="34" charset="0"/>
                <a:cs typeface="Arial" panose="020B0604020202020204" pitchFamily="34" charset="0"/>
              </a:rPr>
              <a:t>c.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HCl</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20mL.</a:t>
            </a:r>
          </a:p>
          <a:p>
            <a:pPr>
              <a:lnSpc>
                <a:spcPct val="120000"/>
              </a:lnSpc>
            </a:pPr>
            <a:r>
              <a:rPr lang="en-US" sz="2000" dirty="0">
                <a:latin typeface="Arial" panose="020B0604020202020204" pitchFamily="34" charset="0"/>
                <a:cs typeface="Arial" panose="020B0604020202020204" pitchFamily="34" charset="0"/>
              </a:rPr>
              <a:t>d.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HCl</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20,02mL</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50075"/>
            <a:ext cx="45847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4125" y="3733800"/>
            <a:ext cx="4572000" cy="2308324"/>
          </a:xfrm>
          <a:prstGeom prst="rect">
            <a:avLst/>
          </a:prstGeom>
        </p:spPr>
        <p:txBody>
          <a:bodyPr>
            <a:spAutoFit/>
          </a:bodyPr>
          <a:lstStyle/>
          <a:p>
            <a:pPr algn="just">
              <a:lnSpc>
                <a:spcPct val="120000"/>
              </a:lnSpc>
            </a:pPr>
            <a:r>
              <a:rPr lang="en-US" sz="2000" b="1" i="1" u="sng" dirty="0" err="1">
                <a:latin typeface="Arial" pitchFamily="34" charset="0"/>
                <a:cs typeface="Arial" pitchFamily="34" charset="0"/>
              </a:rPr>
              <a:t>Lưu</a:t>
            </a:r>
            <a:r>
              <a:rPr lang="en-US" sz="2000" b="1" i="1" u="sng" dirty="0">
                <a:latin typeface="Arial" pitchFamily="34" charset="0"/>
                <a:cs typeface="Arial" pitchFamily="34" charset="0"/>
              </a:rPr>
              <a:t> ý:</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phênolphtalein</a:t>
            </a:r>
            <a:r>
              <a:rPr lang="en-US" sz="2000" dirty="0">
                <a:latin typeface="Arial" pitchFamily="34" charset="0"/>
                <a:cs typeface="Arial" pitchFamily="34" charset="0"/>
              </a:rPr>
              <a:t> </a:t>
            </a:r>
            <a:r>
              <a:rPr lang="en-US" sz="2000" dirty="0" smtClean="0">
                <a:latin typeface="Arial" pitchFamily="34" charset="0"/>
                <a:cs typeface="Arial" pitchFamily="34" charset="0"/>
              </a:rPr>
              <a:t>(8,3-10)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kiềm</a:t>
            </a:r>
            <a:r>
              <a:rPr lang="en-US" sz="2000" dirty="0">
                <a:latin typeface="Arial" pitchFamily="34" charset="0"/>
                <a:cs typeface="Arial" pitchFamily="34" charset="0"/>
              </a:rPr>
              <a:t> </a:t>
            </a:r>
            <a:r>
              <a:rPr lang="en-US" sz="2000" dirty="0" err="1">
                <a:latin typeface="Arial" pitchFamily="34" charset="0"/>
                <a:cs typeface="Arial" pitchFamily="34" charset="0"/>
              </a:rPr>
              <a:t>pT</a:t>
            </a:r>
            <a:r>
              <a:rPr lang="en-US" sz="2000" dirty="0">
                <a:latin typeface="Arial" pitchFamily="34" charset="0"/>
                <a:cs typeface="Arial" pitchFamily="34" charset="0"/>
              </a:rPr>
              <a:t> = 9, </a:t>
            </a:r>
            <a:r>
              <a:rPr lang="en-US" sz="2000" dirty="0" err="1">
                <a:latin typeface="Arial" pitchFamily="34" charset="0"/>
                <a:cs typeface="Arial" pitchFamily="34" charset="0"/>
              </a:rPr>
              <a:t>ngược</a:t>
            </a:r>
            <a:r>
              <a:rPr lang="en-US" sz="2000" dirty="0">
                <a:latin typeface="Arial" pitchFamily="34" charset="0"/>
                <a:cs typeface="Arial" pitchFamily="34" charset="0"/>
              </a:rPr>
              <a:t>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kiềm</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pT</a:t>
            </a:r>
            <a:r>
              <a:rPr lang="en-US" sz="2000" dirty="0">
                <a:latin typeface="Arial" pitchFamily="34" charset="0"/>
                <a:cs typeface="Arial" pitchFamily="34" charset="0"/>
              </a:rPr>
              <a:t> = 8. </a:t>
            </a:r>
            <a:r>
              <a:rPr lang="en-US" sz="2000" dirty="0" err="1">
                <a:latin typeface="Arial" pitchFamily="34" charset="0"/>
                <a:cs typeface="Arial" pitchFamily="34" charset="0"/>
              </a:rPr>
              <a:t>Nếu</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metyldacam</a:t>
            </a:r>
            <a:r>
              <a:rPr lang="en-US" sz="2000" dirty="0">
                <a:latin typeface="Arial" pitchFamily="34" charset="0"/>
                <a:cs typeface="Arial" pitchFamily="34" charset="0"/>
              </a:rPr>
              <a:t> </a:t>
            </a:r>
            <a:r>
              <a:rPr lang="en-US" sz="2000" dirty="0" smtClean="0">
                <a:latin typeface="Arial" pitchFamily="34" charset="0"/>
                <a:cs typeface="Arial" pitchFamily="34" charset="0"/>
              </a:rPr>
              <a:t>(3,1-4,4)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kiềm</a:t>
            </a:r>
            <a:r>
              <a:rPr lang="en-US" sz="2000" dirty="0">
                <a:latin typeface="Arial" pitchFamily="34" charset="0"/>
                <a:cs typeface="Arial" pitchFamily="34" charset="0"/>
              </a:rPr>
              <a:t> </a:t>
            </a:r>
            <a:r>
              <a:rPr lang="en-US" sz="2000" dirty="0" err="1">
                <a:latin typeface="Arial" pitchFamily="34" charset="0"/>
                <a:cs typeface="Arial" pitchFamily="34" charset="0"/>
              </a:rPr>
              <a:t>pT</a:t>
            </a:r>
            <a:r>
              <a:rPr lang="en-US" sz="2000" dirty="0">
                <a:latin typeface="Arial" pitchFamily="34" charset="0"/>
                <a:cs typeface="Arial" pitchFamily="34" charset="0"/>
              </a:rPr>
              <a:t> =4,4, </a:t>
            </a:r>
            <a:r>
              <a:rPr lang="en-US" sz="2000" dirty="0" err="1">
                <a:latin typeface="Arial" pitchFamily="34" charset="0"/>
                <a:cs typeface="Arial" pitchFamily="34" charset="0"/>
              </a:rPr>
              <a:t>ngược</a:t>
            </a:r>
            <a:r>
              <a:rPr lang="en-US" sz="2000" dirty="0">
                <a:latin typeface="Arial" pitchFamily="34" charset="0"/>
                <a:cs typeface="Arial" pitchFamily="34" charset="0"/>
              </a:rPr>
              <a:t>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kiềm</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pT</a:t>
            </a:r>
            <a:r>
              <a:rPr lang="en-US" sz="2000" dirty="0">
                <a:latin typeface="Arial" pitchFamily="34" charset="0"/>
                <a:cs typeface="Arial" pitchFamily="34" charset="0"/>
              </a:rPr>
              <a:t> = 4</a:t>
            </a:r>
          </a:p>
        </p:txBody>
      </p:sp>
    </p:spTree>
    <p:extLst>
      <p:ext uri="{BB962C8B-B14F-4D97-AF65-F5344CB8AC3E}">
        <p14:creationId xmlns:p14="http://schemas.microsoft.com/office/powerpoint/2010/main" val="2784129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789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7" name="TextBox 9"/>
          <p:cNvSpPr txBox="1">
            <a:spLocks noChangeArrowheads="1"/>
          </p:cNvSpPr>
          <p:nvPr/>
        </p:nvSpPr>
        <p:spPr bwMode="auto">
          <a:xfrm>
            <a:off x="273545" y="1295400"/>
            <a:ext cx="8686800" cy="37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defRPr/>
            </a:pPr>
            <a:r>
              <a:rPr lang="en-US" sz="2000" b="1" i="1" dirty="0" err="1" smtClean="0">
                <a:latin typeface="Arial" pitchFamily="34" charset="0"/>
                <a:cs typeface="Arial" panose="020B0604020202020204" pitchFamily="34" charset="0"/>
              </a:rPr>
              <a:t>Một</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số</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bài</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tập</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áp</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dụng</a:t>
            </a:r>
            <a:r>
              <a:rPr lang="en-US" sz="2000" b="1" i="1" dirty="0" smtClean="0">
                <a:latin typeface="Arial" panose="020B0604020202020204" pitchFamily="34" charset="0"/>
                <a:cs typeface="Arial" panose="020B0604020202020204" pitchFamily="34" charset="0"/>
              </a:rPr>
              <a:t>: </a:t>
            </a:r>
          </a:p>
          <a:p>
            <a:pPr marL="0" lvl="1" indent="0">
              <a:lnSpc>
                <a:spcPct val="120000"/>
              </a:lnSpc>
            </a:pPr>
            <a:r>
              <a:rPr lang="en-US" sz="2000" dirty="0" smtClean="0">
                <a:latin typeface="Arial" pitchFamily="34" charset="0"/>
                <a:cs typeface="Arial" pitchFamily="34" charset="0"/>
              </a:rPr>
              <a:t>1. Cho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H</a:t>
            </a:r>
            <a:r>
              <a:rPr lang="en-US" sz="2000" baseline="-25000" dirty="0">
                <a:latin typeface="Arial" pitchFamily="34" charset="0"/>
                <a:cs typeface="Arial" pitchFamily="34" charset="0"/>
              </a:rPr>
              <a:t>2</a:t>
            </a:r>
            <a:r>
              <a:rPr lang="en-US" sz="2000" dirty="0">
                <a:latin typeface="Arial" pitchFamily="34" charset="0"/>
                <a:cs typeface="Arial" pitchFamily="34" charset="0"/>
              </a:rPr>
              <a:t>SO</a:t>
            </a:r>
            <a:r>
              <a:rPr lang="en-US" sz="2000" baseline="-25000" dirty="0">
                <a:latin typeface="Arial" pitchFamily="34" charset="0"/>
                <a:cs typeface="Arial" pitchFamily="34" charset="0"/>
              </a:rPr>
              <a:t>4</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0,005g/</a:t>
            </a:r>
            <a:r>
              <a:rPr lang="en-US" sz="2000" dirty="0" err="1">
                <a:latin typeface="Arial" pitchFamily="34" charset="0"/>
                <a:cs typeface="Arial" pitchFamily="34" charset="0"/>
              </a:rPr>
              <a:t>mL.</a:t>
            </a:r>
            <a:r>
              <a:rPr lang="en-US" sz="2000" dirty="0">
                <a:latin typeface="Arial" pitchFamily="34" charset="0"/>
                <a:cs typeface="Arial" pitchFamily="34" charset="0"/>
              </a:rPr>
              <a:t> </a:t>
            </a:r>
            <a:r>
              <a:rPr lang="en-US" sz="2000" dirty="0" err="1">
                <a:latin typeface="Arial" pitchFamily="34" charset="0"/>
                <a:cs typeface="Arial" pitchFamily="34" charset="0"/>
              </a:rPr>
              <a:t>Hãy</a:t>
            </a:r>
            <a:r>
              <a:rPr lang="en-US" sz="2000" dirty="0">
                <a:latin typeface="Arial" pitchFamily="34" charset="0"/>
                <a:cs typeface="Arial" pitchFamily="34" charset="0"/>
              </a:rPr>
              <a:t> </a:t>
            </a:r>
            <a:r>
              <a:rPr lang="en-US" sz="2000" dirty="0" err="1">
                <a:latin typeface="Arial" pitchFamily="34" charset="0"/>
                <a:cs typeface="Arial" pitchFamily="34" charset="0"/>
              </a:rPr>
              <a:t>tính</a:t>
            </a:r>
            <a:r>
              <a:rPr lang="en-US" sz="2000" dirty="0">
                <a:latin typeface="Arial" pitchFamily="34" charset="0"/>
                <a:cs typeface="Arial" pitchFamily="34" charset="0"/>
              </a:rPr>
              <a:t> C</a:t>
            </a:r>
            <a:r>
              <a:rPr lang="en-US" sz="2000" baseline="-25000" dirty="0">
                <a:latin typeface="Arial" pitchFamily="34" charset="0"/>
                <a:cs typeface="Arial" pitchFamily="34" charset="0"/>
              </a:rPr>
              <a:t>M</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C</a:t>
            </a:r>
            <a:r>
              <a:rPr lang="en-US" sz="2000" baseline="-25000" dirty="0">
                <a:latin typeface="Arial" pitchFamily="34" charset="0"/>
                <a:cs typeface="Arial" pitchFamily="34" charset="0"/>
              </a:rPr>
              <a:t>N</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H</a:t>
            </a:r>
            <a:r>
              <a:rPr lang="en-US" sz="2000" baseline="-25000" dirty="0">
                <a:latin typeface="Arial" pitchFamily="34" charset="0"/>
                <a:cs typeface="Arial" pitchFamily="34" charset="0"/>
              </a:rPr>
              <a:t>2</a:t>
            </a:r>
            <a:r>
              <a:rPr lang="en-US" sz="2000" dirty="0">
                <a:latin typeface="Arial" pitchFamily="34" charset="0"/>
                <a:cs typeface="Arial" pitchFamily="34" charset="0"/>
              </a:rPr>
              <a:t>SO</a:t>
            </a:r>
            <a:r>
              <a:rPr lang="en-US" sz="2000" baseline="-25000" dirty="0">
                <a:latin typeface="Arial" pitchFamily="34" charset="0"/>
                <a:cs typeface="Arial" pitchFamily="34" charset="0"/>
              </a:rPr>
              <a:t>4</a:t>
            </a:r>
            <a:r>
              <a:rPr lang="en-US" sz="2000" dirty="0">
                <a:latin typeface="Arial" pitchFamily="34" charset="0"/>
                <a:cs typeface="Arial" pitchFamily="34" charset="0"/>
              </a:rPr>
              <a:t>.</a:t>
            </a:r>
          </a:p>
          <a:p>
            <a:pPr marL="0" lvl="1" indent="0">
              <a:lnSpc>
                <a:spcPct val="120000"/>
              </a:lnSpc>
            </a:pPr>
            <a:r>
              <a:rPr lang="en-US" sz="2000" dirty="0" smtClean="0">
                <a:latin typeface="Arial" pitchFamily="34" charset="0"/>
                <a:cs typeface="Arial" pitchFamily="34" charset="0"/>
              </a:rPr>
              <a:t>2. Cho </a:t>
            </a:r>
            <a:r>
              <a:rPr lang="en-US" sz="2000" dirty="0">
                <a:latin typeface="Arial" pitchFamily="34" charset="0"/>
                <a:cs typeface="Arial" pitchFamily="34" charset="0"/>
              </a:rPr>
              <a:t>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HCl</a:t>
            </a:r>
            <a:r>
              <a:rPr lang="en-US" sz="2000" dirty="0">
                <a:latin typeface="Arial" pitchFamily="34" charset="0"/>
                <a:cs typeface="Arial" pitchFamily="34" charset="0"/>
              </a:rPr>
              <a:t> 0,11N.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 </a:t>
            </a:r>
          </a:p>
          <a:p>
            <a:pPr marL="0" lvl="1" indent="0">
              <a:lnSpc>
                <a:spcPct val="120000"/>
              </a:lnSpc>
            </a:pPr>
            <a:r>
              <a:rPr lang="en-US" sz="2000" dirty="0" smtClean="0">
                <a:latin typeface="Arial" pitchFamily="34" charset="0"/>
                <a:cs typeface="Arial" pitchFamily="34" charset="0"/>
              </a:rPr>
              <a:t>a) </a:t>
            </a:r>
            <a:r>
              <a:rPr lang="en-US" sz="2000" dirty="0" err="1" smtClean="0">
                <a:latin typeface="Arial" pitchFamily="34" charset="0"/>
                <a:cs typeface="Arial" pitchFamily="34" charset="0"/>
              </a:rPr>
              <a:t>T</a:t>
            </a:r>
            <a:r>
              <a:rPr lang="en-US" sz="2000" baseline="-25000" dirty="0" err="1" smtClean="0">
                <a:latin typeface="Arial" pitchFamily="34" charset="0"/>
                <a:cs typeface="Arial" pitchFamily="34" charset="0"/>
              </a:rPr>
              <a:t>HCl</a:t>
            </a:r>
            <a:r>
              <a:rPr lang="en-US" sz="2000" baseline="-25000" dirty="0" smtClean="0">
                <a:latin typeface="Arial" pitchFamily="34" charset="0"/>
                <a:cs typeface="Arial" pitchFamily="34" charset="0"/>
              </a:rPr>
              <a:t>/NH3</a:t>
            </a:r>
            <a:endParaRPr lang="en-US" sz="2000" dirty="0">
              <a:latin typeface="Arial" pitchFamily="34" charset="0"/>
              <a:cs typeface="Arial" pitchFamily="34" charset="0"/>
            </a:endParaRPr>
          </a:p>
          <a:p>
            <a:pPr marL="0" lvl="2" indent="0">
              <a:lnSpc>
                <a:spcPct val="120000"/>
              </a:lnSpc>
            </a:pPr>
            <a:r>
              <a:rPr lang="en-US" sz="2000" dirty="0" smtClean="0">
                <a:latin typeface="Arial" pitchFamily="34" charset="0"/>
                <a:cs typeface="Arial" pitchFamily="34" charset="0"/>
              </a:rPr>
              <a:t>b)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 </a:t>
            </a:r>
            <a:r>
              <a:rPr lang="en-US" sz="2000" dirty="0">
                <a:latin typeface="Arial" pitchFamily="34" charset="0"/>
                <a:cs typeface="Arial" pitchFamily="34" charset="0"/>
              </a:rPr>
              <a:t>C</a:t>
            </a:r>
            <a:r>
              <a:rPr lang="en-US" sz="2000" baseline="-25000" dirty="0">
                <a:latin typeface="Arial" pitchFamily="34" charset="0"/>
                <a:cs typeface="Arial" pitchFamily="34" charset="0"/>
              </a:rPr>
              <a:t>M</a:t>
            </a:r>
            <a:r>
              <a:rPr lang="en-US" sz="2000" dirty="0">
                <a:latin typeface="Arial" pitchFamily="34" charset="0"/>
                <a:cs typeface="Arial" pitchFamily="34" charset="0"/>
              </a:rPr>
              <a:t>, </a:t>
            </a:r>
            <a:r>
              <a:rPr lang="en-US" sz="2000" dirty="0" err="1">
                <a:latin typeface="Arial" pitchFamily="34" charset="0"/>
                <a:cs typeface="Arial" pitchFamily="34" charset="0"/>
              </a:rPr>
              <a:t>T</a:t>
            </a:r>
            <a:r>
              <a:rPr lang="en-US" sz="2000" baseline="-25000" dirty="0" err="1">
                <a:latin typeface="Arial" pitchFamily="34" charset="0"/>
                <a:cs typeface="Arial" pitchFamily="34" charset="0"/>
              </a:rPr>
              <a:t>HCl</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a:t>
            </a:r>
            <a:r>
              <a:rPr lang="en-US" sz="2000" baseline="-25000" dirty="0" err="1">
                <a:latin typeface="Arial" pitchFamily="34" charset="0"/>
                <a:cs typeface="Arial" pitchFamily="34" charset="0"/>
              </a:rPr>
              <a:t>HCl</a:t>
            </a:r>
            <a:r>
              <a:rPr lang="en-US" sz="2000" baseline="-25000" dirty="0">
                <a:latin typeface="Arial" pitchFamily="34" charset="0"/>
                <a:cs typeface="Arial" pitchFamily="34" charset="0"/>
              </a:rPr>
              <a:t>/</a:t>
            </a:r>
            <a:r>
              <a:rPr lang="en-US" sz="2000" baseline="-25000" dirty="0" err="1">
                <a:latin typeface="Arial" pitchFamily="34" charset="0"/>
                <a:cs typeface="Arial" pitchFamily="34" charset="0"/>
              </a:rPr>
              <a:t>CaO</a:t>
            </a:r>
            <a:endParaRPr lang="en-US" sz="2000" dirty="0">
              <a:latin typeface="Arial" pitchFamily="34" charset="0"/>
              <a:cs typeface="Arial" pitchFamily="34" charset="0"/>
            </a:endParaRPr>
          </a:p>
          <a:p>
            <a:pPr marL="0" lvl="1" indent="0">
              <a:lnSpc>
                <a:spcPct val="120000"/>
              </a:lnSpc>
            </a:pPr>
            <a:r>
              <a:rPr lang="en-US" sz="2000" dirty="0" smtClean="0">
                <a:latin typeface="Arial" pitchFamily="34" charset="0"/>
                <a:cs typeface="Arial" pitchFamily="34" charset="0"/>
              </a:rPr>
              <a:t>3.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a:latin typeface="Arial" pitchFamily="34" charset="0"/>
                <a:cs typeface="Arial" pitchFamily="34" charset="0"/>
              </a:rPr>
              <a:t>bao</a:t>
            </a:r>
            <a:r>
              <a:rPr lang="en-US" sz="2000" dirty="0">
                <a:latin typeface="Arial" pitchFamily="34" charset="0"/>
                <a:cs typeface="Arial" pitchFamily="34" charset="0"/>
              </a:rPr>
              <a:t> </a:t>
            </a:r>
            <a:r>
              <a:rPr lang="en-US" sz="2000" dirty="0" err="1">
                <a:latin typeface="Arial" pitchFamily="34" charset="0"/>
                <a:cs typeface="Arial" pitchFamily="34" charset="0"/>
              </a:rPr>
              <a:t>nhiêu</a:t>
            </a:r>
            <a:r>
              <a:rPr lang="en-US" sz="2000" dirty="0">
                <a:latin typeface="Arial" pitchFamily="34" charset="0"/>
                <a:cs typeface="Arial" pitchFamily="34" charset="0"/>
              </a:rPr>
              <a:t> mL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HCl</a:t>
            </a:r>
            <a:r>
              <a:rPr lang="en-US" sz="2000" dirty="0">
                <a:latin typeface="Arial" pitchFamily="34" charset="0"/>
                <a:cs typeface="Arial" pitchFamily="34" charset="0"/>
              </a:rPr>
              <a:t> </a:t>
            </a:r>
            <a:r>
              <a:rPr lang="en-US" sz="2000" dirty="0" err="1">
                <a:latin typeface="Arial" pitchFamily="34" charset="0"/>
                <a:cs typeface="Arial" pitchFamily="34" charset="0"/>
              </a:rPr>
              <a:t>bốc</a:t>
            </a:r>
            <a:r>
              <a:rPr lang="en-US" sz="2000" dirty="0">
                <a:latin typeface="Arial" pitchFamily="34" charset="0"/>
                <a:cs typeface="Arial" pitchFamily="34" charset="0"/>
              </a:rPr>
              <a:t> </a:t>
            </a:r>
            <a:r>
              <a:rPr lang="en-US" sz="2000" dirty="0" err="1">
                <a:latin typeface="Arial" pitchFamily="34" charset="0"/>
                <a:cs typeface="Arial" pitchFamily="34" charset="0"/>
              </a:rPr>
              <a:t>khói</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d=1,19g/mL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bị</a:t>
            </a:r>
            <a:r>
              <a:rPr lang="en-US" sz="2000" dirty="0">
                <a:latin typeface="Arial" pitchFamily="34" charset="0"/>
                <a:cs typeface="Arial" pitchFamily="34" charset="0"/>
              </a:rPr>
              <a:t> 1,5L </a:t>
            </a:r>
            <a:r>
              <a:rPr lang="en-US" sz="2000" dirty="0" err="1">
                <a:latin typeface="Arial" pitchFamily="34" charset="0"/>
                <a:cs typeface="Arial" pitchFamily="34" charset="0"/>
              </a:rPr>
              <a:t>HCl</a:t>
            </a:r>
            <a:r>
              <a:rPr lang="en-US" sz="2000" dirty="0">
                <a:latin typeface="Arial" pitchFamily="34" charset="0"/>
                <a:cs typeface="Arial" pitchFamily="34" charset="0"/>
              </a:rPr>
              <a:t> 0,2N. </a:t>
            </a:r>
            <a:r>
              <a:rPr lang="en-US" sz="2000" dirty="0" err="1">
                <a:latin typeface="Arial" pitchFamily="34" charset="0"/>
                <a:cs typeface="Arial" pitchFamily="34" charset="0"/>
              </a:rPr>
              <a:t>Biết</a:t>
            </a:r>
            <a:r>
              <a:rPr lang="en-US" sz="2000" dirty="0">
                <a:latin typeface="Arial" pitchFamily="34" charset="0"/>
                <a:cs typeface="Arial" pitchFamily="34" charset="0"/>
              </a:rPr>
              <a:t> C% </a:t>
            </a:r>
            <a:r>
              <a:rPr lang="en-US" sz="2000" dirty="0" err="1">
                <a:latin typeface="Arial" pitchFamily="34" charset="0"/>
                <a:cs typeface="Arial" pitchFamily="34" charset="0"/>
              </a:rPr>
              <a:t>HCl</a:t>
            </a:r>
            <a:r>
              <a:rPr lang="en-US" sz="2000" dirty="0">
                <a:latin typeface="Arial" pitchFamily="34" charset="0"/>
                <a:cs typeface="Arial" pitchFamily="34" charset="0"/>
              </a:rPr>
              <a:t> = 38,32%</a:t>
            </a:r>
          </a:p>
          <a:p>
            <a:pPr marL="0" lvl="1" indent="0">
              <a:lnSpc>
                <a:spcPct val="120000"/>
              </a:lnSpc>
            </a:pPr>
            <a:r>
              <a:rPr lang="en-US" sz="2000" dirty="0" smtClean="0">
                <a:latin typeface="Arial" pitchFamily="34" charset="0"/>
                <a:cs typeface="Arial" pitchFamily="34" charset="0"/>
              </a:rPr>
              <a:t>4.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20mL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HCl</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a:t>
            </a:r>
            <a:r>
              <a:rPr lang="en-US" sz="2000" baseline="-25000" dirty="0" err="1">
                <a:latin typeface="Arial" pitchFamily="34" charset="0"/>
                <a:cs typeface="Arial" pitchFamily="34" charset="0"/>
              </a:rPr>
              <a:t>HCl</a:t>
            </a:r>
            <a:r>
              <a:rPr lang="en-US" sz="2000" dirty="0">
                <a:latin typeface="Arial" pitchFamily="34" charset="0"/>
                <a:cs typeface="Arial" pitchFamily="34" charset="0"/>
              </a:rPr>
              <a:t> = 0,035g/mL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tốn</a:t>
            </a:r>
            <a:r>
              <a:rPr lang="en-US" sz="2000" dirty="0">
                <a:latin typeface="Arial" pitchFamily="34" charset="0"/>
                <a:cs typeface="Arial" pitchFamily="34" charset="0"/>
              </a:rPr>
              <a:t> 21mL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NaOH</a:t>
            </a:r>
            <a:r>
              <a:rPr lang="en-US" sz="2000" dirty="0">
                <a:latin typeface="Arial" pitchFamily="34" charset="0"/>
                <a:cs typeface="Arial" pitchFamily="34" charset="0"/>
              </a:rPr>
              <a:t>. </a:t>
            </a:r>
            <a:r>
              <a:rPr lang="en-US" sz="2000" dirty="0" err="1">
                <a:latin typeface="Arial" pitchFamily="34" charset="0"/>
                <a:cs typeface="Arial" pitchFamily="34" charset="0"/>
              </a:rPr>
              <a:t>Tính</a:t>
            </a:r>
            <a:r>
              <a:rPr lang="en-US" sz="2000" dirty="0">
                <a:latin typeface="Arial" pitchFamily="34" charset="0"/>
                <a:cs typeface="Arial" pitchFamily="34" charset="0"/>
              </a:rPr>
              <a:t> </a:t>
            </a:r>
            <a:r>
              <a:rPr lang="en-US" sz="2000" dirty="0" err="1">
                <a:latin typeface="Arial" pitchFamily="34" charset="0"/>
                <a:cs typeface="Arial" pitchFamily="34" charset="0"/>
              </a:rPr>
              <a:t>T</a:t>
            </a:r>
            <a:r>
              <a:rPr lang="en-US" sz="2000" baseline="-25000" dirty="0" err="1">
                <a:latin typeface="Arial" pitchFamily="34" charset="0"/>
                <a:cs typeface="Arial" pitchFamily="34" charset="0"/>
              </a:rPr>
              <a:t>NaOH</a:t>
            </a:r>
            <a:r>
              <a:rPr lang="en-US" sz="2000" baseline="-25000" dirty="0">
                <a:latin typeface="Arial" pitchFamily="34" charset="0"/>
                <a:cs typeface="Arial" pitchFamily="34" charset="0"/>
              </a:rPr>
              <a:t>/</a:t>
            </a:r>
            <a:r>
              <a:rPr lang="en-US" sz="2000" baseline="-25000" dirty="0" err="1">
                <a:latin typeface="Arial" pitchFamily="34" charset="0"/>
                <a:cs typeface="Arial" pitchFamily="34" charset="0"/>
              </a:rPr>
              <a:t>HCl</a:t>
            </a:r>
            <a:r>
              <a:rPr lang="en-US" sz="2000" dirty="0">
                <a:latin typeface="Arial" pitchFamily="34" charset="0"/>
                <a:cs typeface="Arial" pitchFamily="34" charset="0"/>
              </a:rPr>
              <a:t>, </a:t>
            </a:r>
            <a:r>
              <a:rPr lang="en-US" sz="2000" dirty="0" err="1">
                <a:latin typeface="Arial" pitchFamily="34" charset="0"/>
                <a:cs typeface="Arial" pitchFamily="34" charset="0"/>
              </a:rPr>
              <a:t>T</a:t>
            </a:r>
            <a:r>
              <a:rPr lang="en-US" sz="2000" baseline="-25000" dirty="0" err="1">
                <a:latin typeface="Arial" pitchFamily="34" charset="0"/>
                <a:cs typeface="Arial" pitchFamily="34" charset="0"/>
              </a:rPr>
              <a:t>NaOH</a:t>
            </a:r>
            <a:r>
              <a:rPr lang="en-US" sz="2000" dirty="0">
                <a:latin typeface="Arial" pitchFamily="34" charset="0"/>
                <a:cs typeface="Arial" pitchFamily="34" charset="0"/>
              </a:rPr>
              <a:t>, </a:t>
            </a:r>
            <a:r>
              <a:rPr lang="en-US" sz="2000" dirty="0" err="1">
                <a:latin typeface="Arial" pitchFamily="34" charset="0"/>
                <a:cs typeface="Arial" pitchFamily="34" charset="0"/>
              </a:rPr>
              <a:t>T</a:t>
            </a:r>
            <a:r>
              <a:rPr lang="en-US" sz="2000" baseline="-25000" dirty="0" err="1">
                <a:latin typeface="Arial" pitchFamily="34" charset="0"/>
                <a:cs typeface="Arial" pitchFamily="34" charset="0"/>
              </a:rPr>
              <a:t>NaOH</a:t>
            </a:r>
            <a:r>
              <a:rPr lang="en-US" sz="2000" baseline="-25000" dirty="0">
                <a:latin typeface="Arial" pitchFamily="34" charset="0"/>
                <a:cs typeface="Arial" pitchFamily="34" charset="0"/>
              </a:rPr>
              <a:t>/H2SO4</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952096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4820"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3. PHƯƠNG PHÁP CHUẨN ĐỘ AXIT-BAZƠ</a:t>
            </a:r>
          </a:p>
        </p:txBody>
      </p:sp>
      <p:sp>
        <p:nvSpPr>
          <p:cNvPr id="30726" name="TextBox 9"/>
          <p:cNvSpPr txBox="1">
            <a:spLocks noChangeArrowheads="1"/>
          </p:cNvSpPr>
          <p:nvPr/>
        </p:nvSpPr>
        <p:spPr bwMode="auto">
          <a:xfrm>
            <a:off x="266205" y="4033503"/>
            <a:ext cx="8915400" cy="190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err="1" smtClean="0">
                <a:latin typeface="Arial" pitchFamily="34" charset="0"/>
                <a:cs typeface="Arial" panose="020B0604020202020204" pitchFamily="34" charset="0"/>
              </a:rPr>
              <a:t>Nhận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xét</a:t>
            </a:r>
            <a:r>
              <a:rPr lang="en-US" sz="2000" dirty="0" smtClean="0">
                <a:latin typeface="Arial" panose="020B0604020202020204" pitchFamily="34" charset="0"/>
                <a:cs typeface="Arial" panose="020B0604020202020204" pitchFamily="34" charset="0"/>
              </a:rPr>
              <a:t>: </a:t>
            </a:r>
          </a:p>
          <a:p>
            <a:pPr algn="just">
              <a:lnSpc>
                <a:spcPct val="12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đường</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tương</a:t>
            </a:r>
            <a:r>
              <a:rPr lang="en-US" sz="2000" dirty="0">
                <a:latin typeface="Arial" pitchFamily="34" charset="0"/>
                <a:cs typeface="Arial" pitchFamily="34" charset="0"/>
              </a:rPr>
              <a:t> </a:t>
            </a:r>
            <a:r>
              <a:rPr lang="en-US" sz="2000" dirty="0" err="1">
                <a:latin typeface="Arial" pitchFamily="34" charset="0"/>
                <a:cs typeface="Arial" pitchFamily="34" charset="0"/>
              </a:rPr>
              <a:t>tự</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smtClean="0">
                <a:latin typeface="Arial" pitchFamily="34" charset="0"/>
                <a:cs typeface="Arial" pitchFamily="34" charset="0"/>
              </a:rPr>
              <a:t>trương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bazơ</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tuy</a:t>
            </a:r>
            <a:r>
              <a:rPr lang="en-US" sz="2000" dirty="0">
                <a:latin typeface="Arial" pitchFamily="34" charset="0"/>
                <a:cs typeface="Arial" pitchFamily="34" charset="0"/>
              </a:rPr>
              <a:t> </a:t>
            </a:r>
            <a:r>
              <a:rPr lang="en-US" sz="2000" dirty="0" err="1">
                <a:latin typeface="Arial" pitchFamily="34" charset="0"/>
                <a:cs typeface="Arial" pitchFamily="34" charset="0"/>
              </a:rPr>
              <a:t>nhiên</a:t>
            </a:r>
            <a:r>
              <a:rPr lang="en-US" sz="2000" dirty="0">
                <a:latin typeface="Arial" pitchFamily="34" charset="0"/>
                <a:cs typeface="Arial" pitchFamily="34" charset="0"/>
              </a:rPr>
              <a:t>, </a:t>
            </a:r>
            <a:r>
              <a:rPr lang="en-US" sz="2000" dirty="0" err="1">
                <a:latin typeface="Arial" pitchFamily="34" charset="0"/>
                <a:cs typeface="Arial" pitchFamily="34" charset="0"/>
              </a:rPr>
              <a:t>bước</a:t>
            </a:r>
            <a:r>
              <a:rPr lang="en-US" sz="2000" dirty="0">
                <a:latin typeface="Arial" pitchFamily="34" charset="0"/>
                <a:cs typeface="Arial" pitchFamily="34" charset="0"/>
              </a:rPr>
              <a:t> </a:t>
            </a:r>
            <a:r>
              <a:rPr lang="en-US" sz="2000" dirty="0" err="1">
                <a:latin typeface="Arial" pitchFamily="34" charset="0"/>
                <a:cs typeface="Arial" pitchFamily="34" charset="0"/>
              </a:rPr>
              <a:t>nhảy</a:t>
            </a:r>
            <a:r>
              <a:rPr lang="en-US" sz="2000" dirty="0">
                <a:latin typeface="Arial" pitchFamily="34" charset="0"/>
                <a:cs typeface="Arial" pitchFamily="34" charset="0"/>
              </a:rPr>
              <a:t> pH </a:t>
            </a:r>
            <a:r>
              <a:rPr lang="en-US" sz="2000" dirty="0" err="1" smtClean="0">
                <a:latin typeface="Arial" pitchFamily="34" charset="0"/>
                <a:cs typeface="Arial" pitchFamily="34" charset="0"/>
              </a:rPr>
              <a:t>ngắn</a:t>
            </a:r>
            <a:r>
              <a:rPr lang="en-US" sz="2000" dirty="0" smtClean="0">
                <a:latin typeface="Arial" pitchFamily="34" charset="0"/>
                <a:cs typeface="Arial" pitchFamily="34" charset="0"/>
              </a:rPr>
              <a:t> </a:t>
            </a:r>
            <a:r>
              <a:rPr lang="en-US" sz="2000" dirty="0" err="1">
                <a:latin typeface="Arial" pitchFamily="34" charset="0"/>
                <a:cs typeface="Arial" pitchFamily="34" charset="0"/>
              </a:rPr>
              <a:t>hơn</a:t>
            </a:r>
            <a:r>
              <a:rPr lang="en-US" sz="2000" dirty="0">
                <a:latin typeface="Arial" pitchFamily="34" charset="0"/>
                <a:cs typeface="Arial" pitchFamily="34" charset="0"/>
              </a:rPr>
              <a:t> so </a:t>
            </a:r>
            <a:r>
              <a:rPr lang="en-US" sz="2000" dirty="0" err="1">
                <a:latin typeface="Arial" pitchFamily="34" charset="0"/>
                <a:cs typeface="Arial" pitchFamily="34" charset="0"/>
              </a:rPr>
              <a:t>với</a:t>
            </a:r>
            <a:r>
              <a:rPr lang="en-US" sz="2000" dirty="0">
                <a:latin typeface="Arial" pitchFamily="34" charset="0"/>
                <a:cs typeface="Arial" pitchFamily="34" charset="0"/>
              </a:rPr>
              <a:t> 2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trên</a:t>
            </a:r>
            <a:r>
              <a:rPr lang="en-US" sz="2000" dirty="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K</a:t>
            </a:r>
            <a:r>
              <a:rPr lang="en-US" sz="2000" baseline="-25000" dirty="0" err="1">
                <a:latin typeface="Arial" pitchFamily="34" charset="0"/>
                <a:cs typeface="Arial" pitchFamily="34" charset="0"/>
              </a:rPr>
              <a:t>a</a:t>
            </a:r>
            <a:r>
              <a:rPr lang="en-US" sz="2000" dirty="0">
                <a:latin typeface="Arial" pitchFamily="34" charset="0"/>
                <a:cs typeface="Arial" pitchFamily="34" charset="0"/>
              </a:rPr>
              <a:t> &lt; 10</a:t>
            </a:r>
            <a:r>
              <a:rPr lang="en-US" sz="2000" baseline="30000" dirty="0">
                <a:latin typeface="Arial" pitchFamily="34" charset="0"/>
                <a:cs typeface="Arial" pitchFamily="34" charset="0"/>
              </a:rPr>
              <a:t>-7</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bước</a:t>
            </a:r>
            <a:r>
              <a:rPr lang="en-US" sz="2000" dirty="0">
                <a:latin typeface="Arial" pitchFamily="34" charset="0"/>
                <a:cs typeface="Arial" pitchFamily="34" charset="0"/>
              </a:rPr>
              <a:t> </a:t>
            </a:r>
            <a:r>
              <a:rPr lang="en-US" sz="2000" dirty="0" err="1">
                <a:latin typeface="Arial" pitchFamily="34" charset="0"/>
                <a:cs typeface="Arial" pitchFamily="34" charset="0"/>
              </a:rPr>
              <a:t>nhảy</a:t>
            </a:r>
            <a:r>
              <a:rPr lang="en-US" sz="2000" dirty="0">
                <a:latin typeface="Arial" pitchFamily="34" charset="0"/>
                <a:cs typeface="Arial" pitchFamily="34" charset="0"/>
              </a:rPr>
              <a:t> </a:t>
            </a:r>
            <a:r>
              <a:rPr lang="en-US" sz="2000" dirty="0" err="1">
                <a:latin typeface="Arial" pitchFamily="34" charset="0"/>
                <a:cs typeface="Arial" pitchFamily="34" charset="0"/>
              </a:rPr>
              <a:t>biến</a:t>
            </a:r>
            <a:r>
              <a:rPr lang="en-US" sz="2000" dirty="0">
                <a:latin typeface="Arial" pitchFamily="34" charset="0"/>
                <a:cs typeface="Arial" pitchFamily="34" charset="0"/>
              </a:rPr>
              <a:t> </a:t>
            </a:r>
            <a:r>
              <a:rPr lang="en-US" sz="2000" dirty="0" err="1">
                <a:latin typeface="Arial" pitchFamily="34" charset="0"/>
                <a:cs typeface="Arial" pitchFamily="34" charset="0"/>
              </a:rPr>
              <a:t>mất</a:t>
            </a:r>
            <a:r>
              <a:rPr lang="en-US" sz="2000" dirty="0">
                <a:latin typeface="Arial" pitchFamily="34" charset="0"/>
                <a:cs typeface="Arial" pitchFamily="34" charset="0"/>
              </a:rPr>
              <a:t>, do </a:t>
            </a:r>
            <a:r>
              <a:rPr lang="en-US" sz="2000" dirty="0" err="1">
                <a:latin typeface="Arial" pitchFamily="34" charset="0"/>
                <a:cs typeface="Arial" pitchFamily="34" charset="0"/>
              </a:rPr>
              <a:t>vậy</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K</a:t>
            </a:r>
            <a:r>
              <a:rPr lang="en-US" sz="2000" baseline="-25000" dirty="0" err="1">
                <a:latin typeface="Arial" pitchFamily="34" charset="0"/>
                <a:cs typeface="Arial" pitchFamily="34" charset="0"/>
              </a:rPr>
              <a:t>a</a:t>
            </a:r>
            <a:r>
              <a:rPr lang="en-US" sz="2000" dirty="0">
                <a:latin typeface="Arial" pitchFamily="34" charset="0"/>
                <a:cs typeface="Arial" pitchFamily="34" charset="0"/>
              </a:rPr>
              <a:t> &gt; 10</a:t>
            </a:r>
            <a:r>
              <a:rPr lang="en-US" sz="2000" baseline="30000" dirty="0">
                <a:latin typeface="Arial" pitchFamily="34" charset="0"/>
                <a:cs typeface="Arial" pitchFamily="34" charset="0"/>
              </a:rPr>
              <a:t>-7</a:t>
            </a:r>
            <a:r>
              <a:rPr lang="en-US" sz="2000" dirty="0">
                <a:latin typeface="Arial" pitchFamily="34" charset="0"/>
                <a:cs typeface="Arial" pitchFamily="34" charset="0"/>
              </a:rPr>
              <a:t>. </a:t>
            </a:r>
          </a:p>
        </p:txBody>
      </p:sp>
      <p:pic>
        <p:nvPicPr>
          <p:cNvPr id="1044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75" y="1061850"/>
            <a:ext cx="3200400" cy="297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066800"/>
            <a:ext cx="3657600" cy="296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2355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28600" y="1623950"/>
            <a:ext cx="8686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lvl="0" algn="just">
              <a:lnSpc>
                <a:spcPct val="120000"/>
              </a:lnSpc>
            </a:pP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này</a:t>
            </a:r>
            <a:r>
              <a:rPr lang="en-US" sz="2000" dirty="0">
                <a:latin typeface="Arial" pitchFamily="34" charset="0"/>
                <a:cs typeface="Arial" pitchFamily="34" charset="0"/>
              </a:rPr>
              <a:t> </a:t>
            </a:r>
            <a:r>
              <a:rPr lang="en-US" sz="2000" dirty="0" err="1">
                <a:latin typeface="Arial" pitchFamily="34" charset="0"/>
                <a:cs typeface="Arial" pitchFamily="34" charset="0"/>
              </a:rPr>
              <a:t>dựa</a:t>
            </a:r>
            <a:r>
              <a:rPr lang="en-US" sz="2000" dirty="0">
                <a:latin typeface="Arial" pitchFamily="34" charset="0"/>
                <a:cs typeface="Arial" pitchFamily="34" charset="0"/>
              </a:rPr>
              <a:t> </a:t>
            </a:r>
            <a:r>
              <a:rPr lang="en-US" sz="2000" dirty="0" err="1">
                <a:latin typeface="Arial" pitchFamily="34" charset="0"/>
                <a:cs typeface="Arial" pitchFamily="34" charset="0"/>
              </a:rPr>
              <a:t>vào</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oxi</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 </a:t>
            </a:r>
            <a:r>
              <a:rPr lang="en-US" sz="2000" dirty="0" err="1">
                <a:latin typeface="Arial" pitchFamily="34" charset="0"/>
                <a:cs typeface="Arial" pitchFamily="34" charset="0"/>
              </a:rPr>
              <a:t>khử</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khử</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oxi</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cách</a:t>
            </a:r>
            <a:r>
              <a:rPr lang="en-US" sz="2000" dirty="0">
                <a:latin typeface="Arial" pitchFamily="34" charset="0"/>
                <a:cs typeface="Arial" pitchFamily="34" charset="0"/>
              </a:rPr>
              <a:t> </a:t>
            </a:r>
            <a:r>
              <a:rPr lang="en-US" sz="2000" dirty="0" err="1">
                <a:latin typeface="Arial" pitchFamily="34" charset="0"/>
                <a:cs typeface="Arial" pitchFamily="34" charset="0"/>
              </a:rPr>
              <a:t>trực</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gián</a:t>
            </a:r>
            <a:r>
              <a:rPr lang="en-US" sz="2000" dirty="0">
                <a:latin typeface="Arial" pitchFamily="34" charset="0"/>
                <a:cs typeface="Arial" pitchFamily="34" charset="0"/>
              </a:rPr>
              <a:t> </a:t>
            </a:r>
            <a:r>
              <a:rPr lang="en-US" sz="2000" dirty="0" err="1">
                <a:latin typeface="Arial" pitchFamily="34" charset="0"/>
                <a:cs typeface="Arial" pitchFamily="34" charset="0"/>
              </a:rPr>
              <a:t>tiếp</a:t>
            </a:r>
            <a:endParaRPr lang="en-US" sz="2000" dirty="0">
              <a:latin typeface="Arial" pitchFamily="34" charset="0"/>
              <a:cs typeface="Arial" pitchFamily="34" charset="0"/>
            </a:endParaRPr>
          </a:p>
          <a:p>
            <a:pPr lvl="0" indent="28575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Trực</a:t>
            </a:r>
            <a:r>
              <a:rPr lang="en-US" sz="2000" dirty="0" smtClean="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xảy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toàn</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tìm</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endParaRPr lang="en-US" sz="2000" dirty="0">
              <a:latin typeface="Arial" pitchFamily="34" charset="0"/>
              <a:cs typeface="Arial" pitchFamily="34" charset="0"/>
            </a:endParaRPr>
          </a:p>
          <a:p>
            <a:pPr lvl="0" indent="28575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Gián</a:t>
            </a:r>
            <a:r>
              <a:rPr lang="en-US" sz="2000" dirty="0" smtClean="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xảy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toàn</a:t>
            </a:r>
            <a:endParaRPr lang="en-US" sz="2000" dirty="0">
              <a:latin typeface="Arial" pitchFamily="34" charset="0"/>
              <a:cs typeface="Arial" pitchFamily="34" charset="0"/>
            </a:endParaRPr>
          </a:p>
          <a:p>
            <a:pPr lvl="0" algn="just">
              <a:lnSpc>
                <a:spcPct val="120000"/>
              </a:lnSpc>
            </a:pPr>
            <a:r>
              <a:rPr lang="en-US" sz="2000" dirty="0" err="1">
                <a:latin typeface="Arial" pitchFamily="34" charset="0"/>
                <a:cs typeface="Arial" pitchFamily="34" charset="0"/>
              </a:rPr>
              <a:t>Ngoài</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còn</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tính</a:t>
            </a:r>
            <a:r>
              <a:rPr lang="en-US" sz="2000" dirty="0">
                <a:latin typeface="Arial" pitchFamily="34" charset="0"/>
                <a:cs typeface="Arial" pitchFamily="34" charset="0"/>
              </a:rPr>
              <a:t> </a:t>
            </a:r>
            <a:r>
              <a:rPr lang="en-US" sz="2000" dirty="0" err="1">
                <a:latin typeface="Arial" pitchFamily="34" charset="0"/>
                <a:cs typeface="Arial" pitchFamily="34" charset="0"/>
              </a:rPr>
              <a:t>oxi</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khử</a:t>
            </a:r>
            <a:endParaRPr lang="en-US" sz="2000" dirty="0">
              <a:latin typeface="Arial" pitchFamily="34" charset="0"/>
              <a:cs typeface="Arial" pitchFamily="34" charset="0"/>
            </a:endParaRPr>
          </a:p>
          <a:p>
            <a:pPr lvl="0" indent="463550" algn="just">
              <a:lnSpc>
                <a:spcPct val="120000"/>
              </a:lnSpc>
            </a:pPr>
            <a:r>
              <a:rPr lang="en-US" sz="2000" dirty="0" err="1">
                <a:latin typeface="Arial" pitchFamily="34" charset="0"/>
                <a:cs typeface="Arial" pitchFamily="34" charset="0"/>
              </a:rPr>
              <a:t>Ví</a:t>
            </a:r>
            <a:r>
              <a:rPr lang="en-US" sz="2000" dirty="0">
                <a:latin typeface="Arial" pitchFamily="34" charset="0"/>
                <a:cs typeface="Arial" pitchFamily="34" charset="0"/>
              </a:rPr>
              <a:t> </a:t>
            </a:r>
            <a:r>
              <a:rPr lang="en-US" sz="2000" dirty="0" err="1">
                <a:latin typeface="Arial" pitchFamily="34" charset="0"/>
                <a:cs typeface="Arial" pitchFamily="34" charset="0"/>
              </a:rPr>
              <a:t>dụ</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CaCO</a:t>
            </a:r>
            <a:r>
              <a:rPr lang="en-US" sz="2000" baseline="-25000" dirty="0">
                <a:latin typeface="Arial" pitchFamily="34" charset="0"/>
                <a:cs typeface="Arial" pitchFamily="34" charset="0"/>
              </a:rPr>
              <a:t>3</a:t>
            </a:r>
            <a:endParaRPr lang="en-US" sz="2000" dirty="0">
              <a:latin typeface="Arial" pitchFamily="34" charset="0"/>
              <a:cs typeface="Arial" pitchFamily="34" charset="0"/>
            </a:endParaRPr>
          </a:p>
          <a:p>
            <a:pPr lvl="0" algn="just">
              <a:lnSpc>
                <a:spcPct val="120000"/>
              </a:lnSpc>
            </a:pP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a:t>
            </a:r>
            <a:r>
              <a:rPr lang="en-US" sz="2000" dirty="0" err="1" smtClean="0">
                <a:latin typeface="Arial" pitchFamily="34" charset="0"/>
                <a:cs typeface="Arial" pitchFamily="34" charset="0"/>
              </a:rPr>
              <a:t>hản</a:t>
            </a:r>
            <a:r>
              <a:rPr lang="en-US" sz="2000" dirty="0" smtClean="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oxi</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a:t>
            </a:r>
            <a:r>
              <a:rPr lang="en-US" sz="2000" dirty="0" err="1">
                <a:latin typeface="Arial" pitchFamily="34" charset="0"/>
                <a:cs typeface="Arial" pitchFamily="34" charset="0"/>
              </a:rPr>
              <a:t>khử</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tính</a:t>
            </a:r>
            <a:r>
              <a:rPr lang="en-US" sz="2000" dirty="0">
                <a:latin typeface="Arial" pitchFamily="34" charset="0"/>
                <a:cs typeface="Arial" pitchFamily="34" charset="0"/>
              </a:rPr>
              <a:t> </a:t>
            </a:r>
            <a:r>
              <a:rPr lang="en-US" sz="2000" dirty="0" err="1">
                <a:latin typeface="Arial" pitchFamily="34" charset="0"/>
                <a:cs typeface="Arial" pitchFamily="34" charset="0"/>
              </a:rPr>
              <a:t>thuận</a:t>
            </a:r>
            <a:r>
              <a:rPr lang="en-US" sz="2000" dirty="0">
                <a:latin typeface="Arial" pitchFamily="34" charset="0"/>
                <a:cs typeface="Arial" pitchFamily="34" charset="0"/>
              </a:rPr>
              <a:t> </a:t>
            </a:r>
            <a:r>
              <a:rPr lang="en-US" sz="2000" dirty="0" err="1">
                <a:latin typeface="Arial" pitchFamily="34" charset="0"/>
                <a:cs typeface="Arial" pitchFamily="34" charset="0"/>
              </a:rPr>
              <a:t>nghịch</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vận</a:t>
            </a:r>
            <a:r>
              <a:rPr lang="en-US" sz="2000" dirty="0">
                <a:latin typeface="Arial" pitchFamily="34" charset="0"/>
                <a:cs typeface="Arial" pitchFamily="34" charset="0"/>
              </a:rPr>
              <a:t> </a:t>
            </a:r>
            <a:r>
              <a:rPr lang="en-US" sz="2000" dirty="0" err="1">
                <a:latin typeface="Arial" pitchFamily="34" charset="0"/>
                <a:cs typeface="Arial" pitchFamily="34" charset="0"/>
              </a:rPr>
              <a:t>tốc</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đủ</a:t>
            </a:r>
            <a:r>
              <a:rPr lang="en-US" sz="2000" dirty="0">
                <a:latin typeface="Arial" pitchFamily="34" charset="0"/>
                <a:cs typeface="Arial" pitchFamily="34" charset="0"/>
              </a:rPr>
              <a:t> </a:t>
            </a:r>
            <a:r>
              <a:rPr lang="en-US" sz="2000" dirty="0" err="1">
                <a:latin typeface="Arial" pitchFamily="34" charset="0"/>
                <a:cs typeface="Arial" pitchFamily="34" charset="0"/>
              </a:rPr>
              <a:t>lớn</a:t>
            </a:r>
            <a:r>
              <a:rPr lang="en-US" sz="2000" dirty="0">
                <a:latin typeface="Arial" pitchFamily="34" charset="0"/>
                <a:cs typeface="Arial" pitchFamily="34" charset="0"/>
              </a:rPr>
              <a:t>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này</a:t>
            </a:r>
            <a:r>
              <a:rPr lang="en-US" sz="2000" dirty="0">
                <a:latin typeface="Arial" pitchFamily="34" charset="0"/>
                <a:cs typeface="Arial" pitchFamily="34" charset="0"/>
              </a:rPr>
              <a:t>. </a:t>
            </a:r>
            <a:r>
              <a:rPr lang="en-US" sz="2000" dirty="0" err="1">
                <a:latin typeface="Arial" pitchFamily="34" charset="0"/>
                <a:cs typeface="Arial" pitchFamily="34" charset="0"/>
              </a:rPr>
              <a:t>Tương</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ta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riêng</a:t>
            </a:r>
            <a:r>
              <a:rPr lang="en-US" sz="2000" dirty="0">
                <a:latin typeface="Arial" pitchFamily="34" charset="0"/>
                <a:cs typeface="Arial" pitchFamily="34" charset="0"/>
              </a:rPr>
              <a:t> </a:t>
            </a:r>
            <a:r>
              <a:rPr lang="en-US" sz="2000" dirty="0" err="1">
                <a:latin typeface="Arial" pitchFamily="34" charset="0"/>
                <a:cs typeface="Arial" pitchFamily="34" charset="0"/>
              </a:rPr>
              <a:t>biệt</a:t>
            </a:r>
            <a:r>
              <a:rPr lang="en-US" sz="2000" dirty="0" smtClean="0">
                <a:latin typeface="Arial" pitchFamily="34" charset="0"/>
                <a:cs typeface="Arial" pitchFamily="34" charset="0"/>
              </a:rPr>
              <a:t>:</a:t>
            </a:r>
          </a:p>
          <a:p>
            <a:pPr marL="342900" lvl="0" indent="-342900" algn="just">
              <a:lnSpc>
                <a:spcPct val="120000"/>
              </a:lnSpc>
              <a:buFontTx/>
              <a:buChar char="-"/>
            </a:pP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pemanganat</a:t>
            </a:r>
            <a:r>
              <a:rPr lang="en-US" sz="2000" dirty="0" smtClean="0">
                <a:latin typeface="Arial" pitchFamily="34" charset="0"/>
                <a:cs typeface="Arial" pitchFamily="34" charset="0"/>
              </a:rPr>
              <a:t>.</a:t>
            </a:r>
          </a:p>
          <a:p>
            <a:pPr marL="342900" lvl="0" indent="-342900" algn="just">
              <a:lnSpc>
                <a:spcPct val="120000"/>
              </a:lnSpc>
              <a:buFontTx/>
              <a:buChar char="-"/>
            </a:pP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a:latin typeface="Arial" pitchFamily="34" charset="0"/>
                <a:cs typeface="Arial" pitchFamily="34" charset="0"/>
              </a:rPr>
              <a:t>d</a:t>
            </a:r>
            <a:r>
              <a:rPr lang="en-US" sz="2000" dirty="0" err="1" smtClean="0">
                <a:latin typeface="Arial" pitchFamily="34" charset="0"/>
                <a:cs typeface="Arial" pitchFamily="34" charset="0"/>
              </a:rPr>
              <a:t>icromat</a:t>
            </a:r>
            <a:r>
              <a:rPr lang="en-US" sz="2000" dirty="0" smtClean="0">
                <a:latin typeface="Arial" pitchFamily="34" charset="0"/>
                <a:cs typeface="Arial" pitchFamily="34" charset="0"/>
              </a:rPr>
              <a:t>.</a:t>
            </a:r>
          </a:p>
          <a:p>
            <a:pPr marL="342900" lvl="0" indent="-342900" algn="just">
              <a:lnSpc>
                <a:spcPct val="120000"/>
              </a:lnSpc>
              <a:buFontTx/>
              <a:buChar char="-"/>
            </a:pP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a:latin typeface="Arial" pitchFamily="34" charset="0"/>
                <a:cs typeface="Arial" pitchFamily="34" charset="0"/>
              </a:rPr>
              <a:t>i</a:t>
            </a:r>
            <a:r>
              <a:rPr lang="en-US" sz="2000" dirty="0" err="1" smtClean="0">
                <a:latin typeface="Arial" pitchFamily="34" charset="0"/>
                <a:cs typeface="Arial" pitchFamily="34" charset="0"/>
              </a:rPr>
              <a:t>ốt</a:t>
            </a:r>
            <a:r>
              <a:rPr lang="en-US" sz="2000" dirty="0" smtClean="0">
                <a:latin typeface="Arial" pitchFamily="34" charset="0"/>
                <a:cs typeface="Arial" pitchFamily="34" charset="0"/>
              </a:rPr>
              <a:t>.</a:t>
            </a:r>
          </a:p>
          <a:p>
            <a:pPr marL="342900" lvl="0" indent="-342900" algn="just">
              <a:lnSpc>
                <a:spcPct val="120000"/>
              </a:lnSpc>
              <a:buFontTx/>
              <a:buChar char="-"/>
            </a:pP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bromat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ceri</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32774" name="Rectangle 2"/>
          <p:cNvSpPr>
            <a:spLocks noGrp="1" noChangeArrowheads="1"/>
          </p:cNvSpPr>
          <p:nvPr>
            <p:ph type="title"/>
          </p:nvPr>
        </p:nvSpPr>
        <p:spPr>
          <a:xfrm>
            <a:off x="266700" y="1253550"/>
            <a:ext cx="8572500" cy="415925"/>
          </a:xfrm>
        </p:spPr>
        <p:txBody>
          <a:bodyPr/>
          <a:lstStyle/>
          <a:p>
            <a:pPr marL="747713" indent="-747713" algn="just" eaLnBrk="1" hangingPunct="1"/>
            <a:r>
              <a:rPr lang="en-US" altLang="ko-KR" sz="2200" b="1" dirty="0">
                <a:solidFill>
                  <a:srgbClr val="000000"/>
                </a:solidFill>
                <a:ea typeface="굴림" pitchFamily="34" charset="-127"/>
              </a:rPr>
              <a:t>4</a:t>
            </a:r>
            <a:r>
              <a:rPr lang="en-US" altLang="ko-KR" sz="2200" b="1" dirty="0" smtClean="0">
                <a:solidFill>
                  <a:srgbClr val="000000"/>
                </a:solidFill>
                <a:ea typeface="굴림" pitchFamily="34" charset="-127"/>
              </a:rPr>
              <a:t>.1. </a:t>
            </a:r>
            <a:r>
              <a:rPr lang="en-US" altLang="ko-KR" sz="2200" b="1" dirty="0" err="1" smtClean="0">
                <a:solidFill>
                  <a:srgbClr val="000000"/>
                </a:solidFill>
                <a:ea typeface="굴림" pitchFamily="34" charset="-127"/>
              </a:rPr>
              <a:t>Đặc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1512151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28600" y="1635896"/>
            <a:ext cx="8686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b="1" dirty="0" smtClean="0">
                <a:latin typeface="Arial" pitchFamily="34" charset="0"/>
                <a:cs typeface="Arial" pitchFamily="34" charset="0"/>
              </a:rPr>
              <a:t>4.2.1. </a:t>
            </a:r>
            <a:r>
              <a:rPr lang="en-US" sz="2000" b="1" dirty="0" err="1" smtClean="0">
                <a:latin typeface="Arial" pitchFamily="34" charset="0"/>
                <a:cs typeface="Arial" pitchFamily="34" charset="0"/>
              </a:rPr>
              <a:t>Chất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tự</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chỉ</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thân</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fr-FR" sz="2000" dirty="0" smtClean="0">
                <a:latin typeface="Arial" pitchFamily="34" charset="0"/>
                <a:cs typeface="Arial" pitchFamily="34" charset="0"/>
              </a:rPr>
              <a:t>.</a:t>
            </a:r>
          </a:p>
          <a:p>
            <a:pPr marL="0" lvl="1" indent="0" algn="just">
              <a:lnSpc>
                <a:spcPct val="120000"/>
              </a:lnSpc>
            </a:pPr>
            <a:r>
              <a:rPr lang="fr-FR" sz="2000" dirty="0" err="1" smtClean="0">
                <a:latin typeface="Arial" pitchFamily="34" charset="0"/>
                <a:cs typeface="Arial" pitchFamily="34" charset="0"/>
              </a:rPr>
              <a:t>Ví</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dụ</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Trong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phương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pháp</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pemanga</a:t>
            </a:r>
            <a:r>
              <a:rPr lang="fr-FR" sz="2000" dirty="0" err="1">
                <a:latin typeface="Arial" pitchFamily="34" charset="0"/>
                <a:cs typeface="Arial" pitchFamily="34" charset="0"/>
              </a:rPr>
              <a:t>nat</a:t>
            </a:r>
            <a:r>
              <a:rPr lang="fr-FR"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thừa</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giọt</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sẽ</a:t>
            </a:r>
            <a:r>
              <a:rPr lang="en-US" sz="2000" dirty="0">
                <a:latin typeface="Arial" pitchFamily="34" charset="0"/>
                <a:cs typeface="Arial" pitchFamily="34" charset="0"/>
              </a:rPr>
              <a:t> </a:t>
            </a:r>
            <a:r>
              <a:rPr lang="en-US" sz="2000" dirty="0" err="1">
                <a:latin typeface="Arial" pitchFamily="34" charset="0"/>
                <a:cs typeface="Arial" pitchFamily="34" charset="0"/>
              </a:rPr>
              <a:t>chuyển</a:t>
            </a:r>
            <a:r>
              <a:rPr lang="en-US" sz="2000" dirty="0">
                <a:latin typeface="Arial" pitchFamily="34" charset="0"/>
                <a:cs typeface="Arial" pitchFamily="34" charset="0"/>
              </a:rPr>
              <a:t> sang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hồng</a:t>
            </a:r>
            <a:r>
              <a:rPr lang="en-US" sz="2000" dirty="0" smtClean="0">
                <a:latin typeface="Arial" pitchFamily="34" charset="0"/>
                <a:cs typeface="Arial" pitchFamily="34" charset="0"/>
              </a:rPr>
              <a:t>.</a:t>
            </a:r>
          </a:p>
          <a:p>
            <a:pPr marL="0" lvl="1" indent="0" algn="just">
              <a:lnSpc>
                <a:spcPct val="120000"/>
              </a:lnSpc>
            </a:pPr>
            <a:r>
              <a:rPr lang="en-US" sz="2000" b="1" dirty="0" smtClean="0">
                <a:latin typeface="Arial" pitchFamily="34" charset="0"/>
                <a:cs typeface="Arial" pitchFamily="34" charset="0"/>
              </a:rPr>
              <a:t>4.2.2. </a:t>
            </a:r>
            <a:r>
              <a:rPr lang="en-US" sz="2000" b="1" dirty="0" err="1" smtClean="0">
                <a:latin typeface="Arial" pitchFamily="34" charset="0"/>
                <a:cs typeface="Arial" pitchFamily="34" charset="0"/>
              </a:rPr>
              <a:t>Chỉ</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thị</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đặc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biệt</a:t>
            </a:r>
            <a:r>
              <a:rPr lang="en-US" sz="2000" b="1" dirty="0" smtClean="0">
                <a:latin typeface="Arial" pitchFamily="34" charset="0"/>
                <a:cs typeface="Arial" pitchFamily="34" charset="0"/>
              </a:rPr>
              <a:t>.</a:t>
            </a:r>
          </a:p>
          <a:p>
            <a:pPr marL="0" lvl="1" indent="0" algn="just">
              <a:lnSpc>
                <a:spcPct val="120000"/>
              </a:lnSpc>
            </a:pPr>
            <a:r>
              <a:rPr lang="en-US" sz="2000" dirty="0" smtClean="0">
                <a:latin typeface="Arial" pitchFamily="34" charset="0"/>
                <a:cs typeface="Arial" pitchFamily="34" charset="0"/>
                <a:sym typeface="Wingdings"/>
              </a:rPr>
              <a:t> </a:t>
            </a:r>
            <a:r>
              <a:rPr lang="en-US" sz="2000" i="1" dirty="0" err="1" smtClean="0">
                <a:latin typeface="Arial" pitchFamily="34" charset="0"/>
                <a:cs typeface="Arial" pitchFamily="34" charset="0"/>
                <a:sym typeface="Wingdings"/>
              </a:rPr>
              <a:t>Hồ</a:t>
            </a:r>
            <a:r>
              <a:rPr lang="en-US" sz="2000" i="1" dirty="0" smtClean="0">
                <a:latin typeface="Arial" pitchFamily="34" charset="0"/>
                <a:cs typeface="Arial" pitchFamily="34" charset="0"/>
                <a:sym typeface="Wingdings"/>
              </a:rPr>
              <a:t> </a:t>
            </a:r>
            <a:r>
              <a:rPr lang="en-US" sz="2000" i="1" dirty="0" err="1" smtClean="0">
                <a:latin typeface="Arial" pitchFamily="34" charset="0"/>
                <a:cs typeface="Arial" pitchFamily="34" charset="0"/>
                <a:sym typeface="Wingdings"/>
              </a:rPr>
              <a:t>tinh</a:t>
            </a:r>
            <a:r>
              <a:rPr lang="en-US" sz="2000" i="1" dirty="0" smtClean="0">
                <a:latin typeface="Arial" pitchFamily="34" charset="0"/>
                <a:cs typeface="Arial" pitchFamily="34" charset="0"/>
                <a:sym typeface="Wingdings"/>
              </a:rPr>
              <a:t> </a:t>
            </a:r>
            <a:r>
              <a:rPr lang="en-US" sz="2000" i="1" dirty="0" err="1" smtClean="0">
                <a:latin typeface="Arial" pitchFamily="34" charset="0"/>
                <a:cs typeface="Arial" pitchFamily="34" charset="0"/>
                <a:sym typeface="Wingdings"/>
              </a:rPr>
              <a:t>bột</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đây</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là</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chỉ</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thị</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riêng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biệt</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cho</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phương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pháp</a:t>
            </a:r>
            <a:r>
              <a:rPr lang="en-US" sz="2000" dirty="0" smtClean="0">
                <a:latin typeface="Arial" pitchFamily="34" charset="0"/>
                <a:cs typeface="Arial" pitchFamily="34" charset="0"/>
                <a:sym typeface="Wingdings"/>
              </a:rPr>
              <a:t> </a:t>
            </a:r>
            <a:r>
              <a:rPr lang="en-US" sz="2000" dirty="0" err="1">
                <a:latin typeface="Arial" pitchFamily="34" charset="0"/>
                <a:cs typeface="Arial" pitchFamily="34" charset="0"/>
                <a:sym typeface="Wingdings"/>
              </a:rPr>
              <a:t>iốt</a:t>
            </a:r>
            <a:r>
              <a:rPr lang="en-US" sz="2000" dirty="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Hồ</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tinh</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bột</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rPr>
              <a:t>hấp</a:t>
            </a:r>
            <a:r>
              <a:rPr lang="en-US" sz="2000" dirty="0" smtClean="0">
                <a:latin typeface="Arial" pitchFamily="34" charset="0"/>
                <a:cs typeface="Arial" pitchFamily="34" charset="0"/>
              </a:rPr>
              <a:t> </a:t>
            </a:r>
            <a:r>
              <a:rPr lang="en-US" sz="2000" dirty="0" err="1">
                <a:latin typeface="Arial" pitchFamily="34" charset="0"/>
                <a:cs typeface="Arial" pitchFamily="34" charset="0"/>
              </a:rPr>
              <a:t>thụ</a:t>
            </a:r>
            <a:r>
              <a:rPr lang="en-US" sz="2000" dirty="0">
                <a:latin typeface="Arial" pitchFamily="34" charset="0"/>
                <a:cs typeface="Arial" pitchFamily="34" charset="0"/>
              </a:rPr>
              <a:t> I</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a:latin typeface="Arial" pitchFamily="34" charset="0"/>
                <a:cs typeface="Arial" pitchFamily="34" charset="0"/>
              </a:rPr>
              <a:t>xanh</a:t>
            </a:r>
            <a:r>
              <a:rPr lang="en-US" sz="2000" dirty="0">
                <a:latin typeface="Arial" pitchFamily="34" charset="0"/>
                <a:cs typeface="Arial" pitchFamily="34" charset="0"/>
              </a:rPr>
              <a:t>, </a:t>
            </a:r>
            <a:r>
              <a:rPr lang="en-US" sz="2000" dirty="0" err="1">
                <a:latin typeface="Arial" pitchFamily="34" charset="0"/>
                <a:cs typeface="Arial" pitchFamily="34" charset="0"/>
              </a:rPr>
              <a:t>khó</a:t>
            </a:r>
            <a:r>
              <a:rPr lang="en-US" sz="2000" dirty="0">
                <a:latin typeface="Arial" pitchFamily="34" charset="0"/>
                <a:cs typeface="Arial" pitchFamily="34" charset="0"/>
              </a:rPr>
              <a:t> </a:t>
            </a:r>
            <a:r>
              <a:rPr lang="en-US" sz="2000" dirty="0" smtClean="0">
                <a:latin typeface="Arial" pitchFamily="34" charset="0"/>
                <a:cs typeface="Arial" pitchFamily="34" charset="0"/>
              </a:rPr>
              <a:t>tan.</a:t>
            </a:r>
          </a:p>
          <a:p>
            <a:pPr marL="0" lvl="1" indent="0" algn="just">
              <a:lnSpc>
                <a:spcPct val="120000"/>
              </a:lnSpc>
            </a:pPr>
            <a:r>
              <a:rPr lang="en-US" sz="2000" b="1" i="1" u="sng" dirty="0" err="1" smtClean="0">
                <a:latin typeface="Arial" pitchFamily="34" charset="0"/>
                <a:cs typeface="Arial" pitchFamily="34" charset="0"/>
              </a:rPr>
              <a:t>Lưu</a:t>
            </a:r>
            <a:r>
              <a:rPr lang="en-US" sz="2000" b="1" i="1" u="sng" dirty="0" smtClean="0">
                <a:latin typeface="Arial" pitchFamily="34" charset="0"/>
                <a:cs typeface="Arial" pitchFamily="34" charset="0"/>
              </a:rPr>
              <a:t> </a:t>
            </a:r>
            <a:r>
              <a:rPr lang="en-US" sz="2000" b="1" i="1" u="sng" dirty="0">
                <a:latin typeface="Arial" pitchFamily="34" charset="0"/>
                <a:cs typeface="Arial" pitchFamily="34" charset="0"/>
              </a:rPr>
              <a:t>ý</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hồ</a:t>
            </a:r>
            <a:r>
              <a:rPr lang="en-US" sz="2000" dirty="0">
                <a:latin typeface="Arial" pitchFamily="34" charset="0"/>
                <a:cs typeface="Arial" pitchFamily="34" charset="0"/>
              </a:rPr>
              <a:t> </a:t>
            </a:r>
            <a:r>
              <a:rPr lang="en-US" sz="2000" dirty="0" err="1">
                <a:latin typeface="Arial" pitchFamily="34" charset="0"/>
                <a:cs typeface="Arial" pitchFamily="34" charset="0"/>
              </a:rPr>
              <a:t>tinh</a:t>
            </a:r>
            <a:r>
              <a:rPr lang="en-US" sz="2000" dirty="0">
                <a:latin typeface="Arial" pitchFamily="34" charset="0"/>
                <a:cs typeface="Arial" pitchFamily="34" charset="0"/>
              </a:rPr>
              <a:t> </a:t>
            </a:r>
            <a:r>
              <a:rPr lang="en-US" sz="2000" dirty="0" err="1">
                <a:latin typeface="Arial" pitchFamily="34" charset="0"/>
                <a:cs typeface="Arial" pitchFamily="34" charset="0"/>
              </a:rPr>
              <a:t>bột</a:t>
            </a:r>
            <a:r>
              <a:rPr lang="en-US" sz="2000" dirty="0">
                <a:latin typeface="Arial" pitchFamily="34" charset="0"/>
                <a:cs typeface="Arial" pitchFamily="34" charset="0"/>
              </a:rPr>
              <a:t> </a:t>
            </a:r>
            <a:r>
              <a:rPr lang="en-US" sz="2000" dirty="0" err="1">
                <a:latin typeface="Arial" pitchFamily="34" charset="0"/>
                <a:cs typeface="Arial" pitchFamily="34" charset="0"/>
              </a:rPr>
              <a:t>ngay</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đầu</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I</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đến</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vàng</a:t>
            </a:r>
            <a:r>
              <a:rPr lang="en-US" sz="2000" dirty="0">
                <a:latin typeface="Arial" pitchFamily="34" charset="0"/>
                <a:cs typeface="Arial" pitchFamily="34" charset="0"/>
              </a:rPr>
              <a:t> </a:t>
            </a:r>
            <a:r>
              <a:rPr lang="en-US" sz="2000" dirty="0" err="1">
                <a:latin typeface="Arial" pitchFamily="34" charset="0"/>
                <a:cs typeface="Arial" pitchFamily="34" charset="0"/>
              </a:rPr>
              <a:t>rơm</a:t>
            </a:r>
            <a:r>
              <a:rPr lang="en-US" sz="2000" dirty="0">
                <a:latin typeface="Arial" pitchFamily="34" charset="0"/>
                <a:cs typeface="Arial" pitchFamily="34" charset="0"/>
              </a:rPr>
              <a:t> </a:t>
            </a:r>
            <a:r>
              <a:rPr lang="en-US" sz="2000" dirty="0" err="1">
                <a:latin typeface="Arial" pitchFamily="34" charset="0"/>
                <a:cs typeface="Arial" pitchFamily="34" charset="0"/>
              </a:rPr>
              <a:t>mới</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hồ</a:t>
            </a:r>
            <a:r>
              <a:rPr lang="en-US" sz="2000" dirty="0">
                <a:latin typeface="Arial" pitchFamily="34" charset="0"/>
                <a:cs typeface="Arial" pitchFamily="34" charset="0"/>
              </a:rPr>
              <a:t> </a:t>
            </a:r>
            <a:r>
              <a:rPr lang="en-US" sz="2000" dirty="0" err="1">
                <a:latin typeface="Arial" pitchFamily="34" charset="0"/>
                <a:cs typeface="Arial" pitchFamily="34" charset="0"/>
              </a:rPr>
              <a:t>tinh</a:t>
            </a:r>
            <a:r>
              <a:rPr lang="en-US" sz="2000" dirty="0">
                <a:latin typeface="Arial" pitchFamily="34" charset="0"/>
                <a:cs typeface="Arial" pitchFamily="34" charset="0"/>
              </a:rPr>
              <a:t> </a:t>
            </a:r>
            <a:r>
              <a:rPr lang="en-US" sz="2000" dirty="0" err="1">
                <a:latin typeface="Arial" pitchFamily="34" charset="0"/>
                <a:cs typeface="Arial" pitchFamily="34" charset="0"/>
              </a:rPr>
              <a:t>bột</a:t>
            </a:r>
            <a:r>
              <a:rPr lang="en-US" sz="2000" dirty="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a:latin typeface="Arial" pitchFamily="34" charset="0"/>
                <a:cs typeface="Arial" pitchFamily="34" charset="0"/>
              </a:rPr>
              <a:t>cấu</a:t>
            </a:r>
            <a:r>
              <a:rPr lang="en-US" sz="2000" dirty="0">
                <a:latin typeface="Arial" pitchFamily="34" charset="0"/>
                <a:cs typeface="Arial" pitchFamily="34" charset="0"/>
              </a:rPr>
              <a:t> </a:t>
            </a:r>
            <a:r>
              <a:rPr lang="en-US" sz="2000" dirty="0" err="1">
                <a:latin typeface="Arial" pitchFamily="34" charset="0"/>
                <a:cs typeface="Arial" pitchFamily="34" charset="0"/>
              </a:rPr>
              <a:t>trúc</a:t>
            </a:r>
            <a:r>
              <a:rPr lang="en-US" sz="2000" dirty="0">
                <a:latin typeface="Arial" pitchFamily="34" charset="0"/>
                <a:cs typeface="Arial" pitchFamily="34" charset="0"/>
              </a:rPr>
              <a:t> </a:t>
            </a:r>
            <a:r>
              <a:rPr lang="en-US" sz="2000" dirty="0" err="1">
                <a:latin typeface="Arial" pitchFamily="34" charset="0"/>
                <a:cs typeface="Arial" pitchFamily="34" charset="0"/>
              </a:rPr>
              <a:t>mạng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smtClean="0">
                <a:latin typeface="Arial" pitchFamily="34" charset="0"/>
                <a:cs typeface="Arial" pitchFamily="34" charset="0"/>
              </a:rPr>
              <a:t>gian</a:t>
            </a:r>
            <a:r>
              <a:rPr lang="en-US" sz="2000" dirty="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hấp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thụ</a:t>
            </a:r>
            <a:r>
              <a:rPr lang="en-US" sz="2000" dirty="0" smtClean="0">
                <a:latin typeface="Arial" pitchFamily="34" charset="0"/>
                <a:cs typeface="Arial" pitchFamily="34" charset="0"/>
              </a:rPr>
              <a:t> I</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a:latin typeface="Arial" pitchFamily="34" charset="0"/>
                <a:cs typeface="Arial" pitchFamily="34" charset="0"/>
              </a:rPr>
              <a:t>sâu</a:t>
            </a:r>
            <a:r>
              <a:rPr lang="en-US" sz="2000" dirty="0">
                <a:latin typeface="Arial" pitchFamily="34" charset="0"/>
                <a:cs typeface="Arial" pitchFamily="34" charset="0"/>
              </a:rPr>
              <a:t> </a:t>
            </a:r>
            <a:r>
              <a:rPr lang="en-US" sz="2000" dirty="0" err="1">
                <a:latin typeface="Arial" pitchFamily="34" charset="0"/>
                <a:cs typeface="Arial" pitchFamily="34" charset="0"/>
              </a:rPr>
              <a:t>vào</a:t>
            </a:r>
            <a:r>
              <a:rPr lang="en-US" sz="2000" dirty="0">
                <a:latin typeface="Arial" pitchFamily="34" charset="0"/>
                <a:cs typeface="Arial" pitchFamily="34" charset="0"/>
              </a:rPr>
              <a:t> </a:t>
            </a:r>
            <a:r>
              <a:rPr lang="en-US" sz="2000" dirty="0" err="1">
                <a:latin typeface="Arial" pitchFamily="34" charset="0"/>
                <a:cs typeface="Arial" pitchFamily="34" charset="0"/>
              </a:rPr>
              <a:t>nút</a:t>
            </a:r>
            <a:r>
              <a:rPr lang="en-US" sz="2000" dirty="0">
                <a:latin typeface="Arial" pitchFamily="34" charset="0"/>
                <a:cs typeface="Arial" pitchFamily="34" charset="0"/>
              </a:rPr>
              <a:t> </a:t>
            </a:r>
            <a:r>
              <a:rPr lang="en-US" sz="2000" dirty="0" err="1">
                <a:latin typeface="Arial" pitchFamily="34" charset="0"/>
                <a:cs typeface="Arial" pitchFamily="34" charset="0"/>
              </a:rPr>
              <a:t>mạng</a:t>
            </a:r>
            <a:r>
              <a:rPr lang="en-US" sz="2000" dirty="0">
                <a:latin typeface="Arial" pitchFamily="34" charset="0"/>
                <a:cs typeface="Arial" pitchFamily="34" charset="0"/>
              </a:rPr>
              <a:t> </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xanh</a:t>
            </a:r>
            <a:r>
              <a:rPr lang="en-US" sz="2000" dirty="0" smtClean="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quá</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giải</a:t>
            </a:r>
            <a:r>
              <a:rPr lang="en-US" sz="2000" dirty="0">
                <a:latin typeface="Arial" pitchFamily="34" charset="0"/>
                <a:cs typeface="Arial" pitchFamily="34" charset="0"/>
              </a:rPr>
              <a:t> </a:t>
            </a:r>
            <a:r>
              <a:rPr lang="en-US" sz="2000" dirty="0" err="1">
                <a:latin typeface="Arial" pitchFamily="34" charset="0"/>
                <a:cs typeface="Arial" pitchFamily="34" charset="0"/>
              </a:rPr>
              <a:t>hấp</a:t>
            </a:r>
            <a:r>
              <a:rPr lang="en-US" sz="2000" dirty="0">
                <a:latin typeface="Arial" pitchFamily="34" charset="0"/>
                <a:cs typeface="Arial" pitchFamily="34" charset="0"/>
              </a:rPr>
              <a:t> </a:t>
            </a:r>
            <a:r>
              <a:rPr lang="en-US" sz="2000" dirty="0" err="1">
                <a:latin typeface="Arial" pitchFamily="34" charset="0"/>
                <a:cs typeface="Arial" pitchFamily="34" charset="0"/>
              </a:rPr>
              <a:t>xảy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chậm</a:t>
            </a:r>
            <a:r>
              <a:rPr lang="en-US" sz="2000" dirty="0">
                <a:latin typeface="Arial" pitchFamily="34" charset="0"/>
                <a:cs typeface="Arial" pitchFamily="34" charset="0"/>
              </a:rPr>
              <a:t>,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đến</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tương</a:t>
            </a:r>
            <a:r>
              <a:rPr lang="en-US" sz="2000" dirty="0">
                <a:latin typeface="Arial" pitchFamily="34" charset="0"/>
                <a:cs typeface="Arial" pitchFamily="34" charset="0"/>
              </a:rPr>
              <a:t> </a:t>
            </a:r>
            <a:r>
              <a:rPr lang="en-US" sz="2000" dirty="0" err="1">
                <a:latin typeface="Arial" pitchFamily="34" charset="0"/>
                <a:cs typeface="Arial" pitchFamily="34" charset="0"/>
              </a:rPr>
              <a:t>đương</a:t>
            </a:r>
            <a:r>
              <a:rPr lang="en-US" sz="2000" dirty="0">
                <a:latin typeface="Arial" pitchFamily="34" charset="0"/>
                <a:cs typeface="Arial" pitchFamily="34" charset="0"/>
              </a:rPr>
              <a:t> </a:t>
            </a:r>
            <a:r>
              <a:rPr lang="en-US" sz="2000" dirty="0" err="1">
                <a:latin typeface="Arial" pitchFamily="34" charset="0"/>
                <a:cs typeface="Arial" pitchFamily="34" charset="0"/>
              </a:rPr>
              <a:t>nhưng</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vẫn</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xanh</a:t>
            </a:r>
            <a:r>
              <a:rPr lang="en-US" sz="2000" dirty="0">
                <a:latin typeface="Arial" pitchFamily="34" charset="0"/>
                <a:cs typeface="Arial" pitchFamily="34" charset="0"/>
              </a:rPr>
              <a:t>, </a:t>
            </a:r>
            <a:r>
              <a:rPr lang="en-US" sz="2000" dirty="0" err="1">
                <a:latin typeface="Arial" pitchFamily="34" charset="0"/>
                <a:cs typeface="Arial" pitchFamily="34" charset="0"/>
              </a:rPr>
              <a:t>lúc</a:t>
            </a:r>
            <a:r>
              <a:rPr lang="en-US" sz="2000" dirty="0">
                <a:latin typeface="Arial" pitchFamily="34" charset="0"/>
                <a:cs typeface="Arial" pitchFamily="34" charset="0"/>
              </a:rPr>
              <a:t> </a:t>
            </a:r>
            <a:r>
              <a:rPr lang="en-US" sz="2000" dirty="0" err="1">
                <a:latin typeface="Arial" pitchFamily="34" charset="0"/>
                <a:cs typeface="Arial" pitchFamily="34" charset="0"/>
              </a:rPr>
              <a:t>này</a:t>
            </a:r>
            <a:r>
              <a:rPr lang="en-US" sz="2000" dirty="0">
                <a:latin typeface="Arial" pitchFamily="34" charset="0"/>
                <a:cs typeface="Arial" pitchFamily="34" charset="0"/>
              </a:rPr>
              <a:t> </a:t>
            </a:r>
            <a:r>
              <a:rPr lang="en-US" sz="2000" dirty="0" err="1">
                <a:latin typeface="Arial" pitchFamily="34" charset="0"/>
                <a:cs typeface="Arial" pitchFamily="34" charset="0"/>
              </a:rPr>
              <a:t>đã</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quá</a:t>
            </a:r>
            <a:r>
              <a:rPr lang="en-US" sz="2000" dirty="0" smtClean="0">
                <a:latin typeface="Arial" pitchFamily="34" charset="0"/>
                <a:cs typeface="Arial" pitchFamily="34" charset="0"/>
              </a:rPr>
              <a:t>.</a:t>
            </a:r>
          </a:p>
          <a:p>
            <a:pPr marL="0" lvl="1" indent="0" algn="just">
              <a:lnSpc>
                <a:spcPct val="120000"/>
              </a:lnSpc>
            </a:pPr>
            <a:r>
              <a:rPr lang="en-US" sz="2000" dirty="0">
                <a:latin typeface="Arial" pitchFamily="34" charset="0"/>
                <a:cs typeface="Arial" pitchFamily="34" charset="0"/>
                <a:sym typeface="Wingdings"/>
              </a:rPr>
              <a:t> </a:t>
            </a:r>
            <a:r>
              <a:rPr lang="en-US" sz="2000" i="1" dirty="0" err="1">
                <a:latin typeface="Arial" pitchFamily="34" charset="0"/>
                <a:cs typeface="Arial" pitchFamily="34" charset="0"/>
                <a:sym typeface="Wingdings"/>
              </a:rPr>
              <a:t>Chỉ</a:t>
            </a:r>
            <a:r>
              <a:rPr lang="en-US" sz="2000" i="1" dirty="0">
                <a:latin typeface="Arial" pitchFamily="34" charset="0"/>
                <a:cs typeface="Arial" pitchFamily="34" charset="0"/>
                <a:sym typeface="Wingdings"/>
              </a:rPr>
              <a:t> </a:t>
            </a:r>
            <a:r>
              <a:rPr lang="en-US" sz="2000" i="1" dirty="0" err="1">
                <a:latin typeface="Arial" pitchFamily="34" charset="0"/>
                <a:cs typeface="Arial" pitchFamily="34" charset="0"/>
                <a:sym typeface="Wingdings"/>
              </a:rPr>
              <a:t>thị</a:t>
            </a:r>
            <a:r>
              <a:rPr lang="en-US" sz="2000" i="1" dirty="0">
                <a:latin typeface="Arial" pitchFamily="34" charset="0"/>
                <a:cs typeface="Arial" pitchFamily="34" charset="0"/>
                <a:sym typeface="Wingdings"/>
              </a:rPr>
              <a:t> </a:t>
            </a:r>
            <a:r>
              <a:rPr lang="en-US" sz="2000" i="1" dirty="0" err="1">
                <a:latin typeface="Arial" pitchFamily="34" charset="0"/>
                <a:cs typeface="Arial" pitchFamily="34" charset="0"/>
                <a:sym typeface="Wingdings"/>
              </a:rPr>
              <a:t>bất</a:t>
            </a:r>
            <a:r>
              <a:rPr lang="en-US" sz="2000" i="1" dirty="0">
                <a:latin typeface="Arial" pitchFamily="34" charset="0"/>
                <a:cs typeface="Arial" pitchFamily="34" charset="0"/>
                <a:sym typeface="Wingdings"/>
              </a:rPr>
              <a:t> </a:t>
            </a:r>
            <a:r>
              <a:rPr lang="en-US" sz="2000" i="1" dirty="0" err="1">
                <a:latin typeface="Arial" pitchFamily="34" charset="0"/>
                <a:cs typeface="Arial" pitchFamily="34" charset="0"/>
                <a:sym typeface="Wingdings"/>
              </a:rPr>
              <a:t>thuận</a:t>
            </a:r>
            <a:r>
              <a:rPr lang="en-US" sz="2000" i="1" dirty="0">
                <a:latin typeface="Arial" pitchFamily="34" charset="0"/>
                <a:cs typeface="Arial" pitchFamily="34" charset="0"/>
                <a:sym typeface="Wingdings"/>
              </a:rPr>
              <a:t> </a:t>
            </a:r>
            <a:r>
              <a:rPr lang="en-US" sz="2000" i="1" dirty="0" err="1">
                <a:latin typeface="Arial" pitchFamily="34" charset="0"/>
                <a:cs typeface="Arial" pitchFamily="34" charset="0"/>
                <a:sym typeface="Wingdings"/>
              </a:rPr>
              <a:t>nghịch</a:t>
            </a:r>
            <a:r>
              <a:rPr lang="en-US" sz="2000" dirty="0">
                <a:latin typeface="Arial" pitchFamily="34" charset="0"/>
                <a:cs typeface="Arial" pitchFamily="34" charset="0"/>
                <a:sym typeface="Wingdings"/>
              </a:rPr>
              <a:t>: </a:t>
            </a:r>
            <a:r>
              <a:rPr lang="en-US" sz="2000" dirty="0" err="1">
                <a:latin typeface="Arial" pitchFamily="34" charset="0"/>
                <a:cs typeface="Arial" pitchFamily="34" charset="0"/>
                <a:sym typeface="Wingdings"/>
              </a:rPr>
              <a:t>loại</a:t>
            </a:r>
            <a:r>
              <a:rPr lang="en-US" sz="2000" dirty="0">
                <a:latin typeface="Arial" pitchFamily="34" charset="0"/>
                <a:cs typeface="Arial" pitchFamily="34" charset="0"/>
                <a:sym typeface="Wingdings"/>
              </a:rPr>
              <a:t> </a:t>
            </a:r>
            <a:r>
              <a:rPr lang="en-US" sz="2000" dirty="0" err="1">
                <a:latin typeface="Arial" pitchFamily="34" charset="0"/>
                <a:cs typeface="Arial" pitchFamily="34" charset="0"/>
                <a:sym typeface="Wingdings"/>
              </a:rPr>
              <a:t>chỉ</a:t>
            </a:r>
            <a:r>
              <a:rPr lang="en-US" sz="2000" dirty="0">
                <a:latin typeface="Arial" pitchFamily="34" charset="0"/>
                <a:cs typeface="Arial" pitchFamily="34" charset="0"/>
                <a:sym typeface="Wingdings"/>
              </a:rPr>
              <a:t> </a:t>
            </a:r>
            <a:r>
              <a:rPr lang="en-US" sz="2000" dirty="0" err="1">
                <a:latin typeface="Arial" pitchFamily="34" charset="0"/>
                <a:cs typeface="Arial" pitchFamily="34" charset="0"/>
                <a:sym typeface="Wingdings"/>
              </a:rPr>
              <a:t>thị</a:t>
            </a:r>
            <a:r>
              <a:rPr lang="en-US" sz="2000" dirty="0">
                <a:latin typeface="Arial" pitchFamily="34" charset="0"/>
                <a:cs typeface="Arial" pitchFamily="34" charset="0"/>
                <a:sym typeface="Wingdings"/>
              </a:rPr>
              <a:t> </a:t>
            </a:r>
            <a:r>
              <a:rPr lang="en-US" sz="2000" dirty="0" err="1">
                <a:latin typeface="Arial" pitchFamily="34" charset="0"/>
                <a:cs typeface="Arial" pitchFamily="34" charset="0"/>
                <a:sym typeface="Wingdings"/>
              </a:rPr>
              <a:t>này</a:t>
            </a:r>
            <a:r>
              <a:rPr lang="en-US" sz="2000" dirty="0">
                <a:latin typeface="Arial" pitchFamily="34" charset="0"/>
                <a:cs typeface="Arial" pitchFamily="34" charset="0"/>
                <a:sym typeface="Wingdings"/>
              </a:rPr>
              <a:t> </a:t>
            </a:r>
            <a:r>
              <a:rPr lang="en-US" sz="2000" dirty="0" err="1">
                <a:latin typeface="Arial" pitchFamily="34" charset="0"/>
                <a:cs typeface="Arial" pitchFamily="34" charset="0"/>
                <a:sym typeface="Wingdings"/>
              </a:rPr>
              <a:t>có</a:t>
            </a:r>
            <a:r>
              <a:rPr lang="en-US" sz="2000" dirty="0">
                <a:latin typeface="Arial" pitchFamily="34" charset="0"/>
                <a:cs typeface="Arial" pitchFamily="34" charset="0"/>
                <a:sym typeface="Wingdings"/>
              </a:rPr>
              <a:t> </a:t>
            </a:r>
            <a:r>
              <a:rPr lang="en-US" sz="2000" dirty="0" err="1">
                <a:latin typeface="Arial" pitchFamily="34" charset="0"/>
                <a:cs typeface="Arial" pitchFamily="34" charset="0"/>
                <a:sym typeface="Wingdings"/>
              </a:rPr>
              <a:t>đặc</a:t>
            </a:r>
            <a:r>
              <a:rPr lang="en-US" sz="2000" dirty="0">
                <a:latin typeface="Arial" pitchFamily="34" charset="0"/>
                <a:cs typeface="Arial" pitchFamily="34" charset="0"/>
                <a:sym typeface="Wingdings"/>
              </a:rPr>
              <a:t> </a:t>
            </a:r>
            <a:r>
              <a:rPr lang="en-US" sz="2000" dirty="0" err="1">
                <a:latin typeface="Arial" pitchFamily="34" charset="0"/>
                <a:cs typeface="Arial" pitchFamily="34" charset="0"/>
              </a:rPr>
              <a:t>tính</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oxy </a:t>
            </a:r>
            <a:r>
              <a:rPr lang="en-US" sz="2000" dirty="0" err="1">
                <a:latin typeface="Arial" pitchFamily="34" charset="0"/>
                <a:cs typeface="Arial" pitchFamily="34" charset="0"/>
              </a:rPr>
              <a:t>hoá</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khử</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vi-VN" sz="2000" dirty="0">
                <a:latin typeface="Arial" pitchFamily="34" charset="0"/>
                <a:cs typeface="Arial" pitchFamily="34" charset="0"/>
              </a:rPr>
              <a:t>nhau và không biến đổi thuận nghịch được</a:t>
            </a:r>
            <a:r>
              <a:rPr lang="vi-VN"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32774" name="Rectangle 2"/>
          <p:cNvSpPr>
            <a:spLocks noGrp="1" noChangeArrowheads="1"/>
          </p:cNvSpPr>
          <p:nvPr>
            <p:ph type="title"/>
          </p:nvPr>
        </p:nvSpPr>
        <p:spPr>
          <a:xfrm>
            <a:off x="266700" y="1219200"/>
            <a:ext cx="8572500" cy="415925"/>
          </a:xfrm>
        </p:spPr>
        <p:txBody>
          <a:bodyPr/>
          <a:lstStyle/>
          <a:p>
            <a:pPr marL="747713" indent="-747713" algn="just" eaLnBrk="1" hangingPunct="1"/>
            <a:r>
              <a:rPr lang="en-US" altLang="ko-KR" sz="2200" b="1" dirty="0" smtClean="0">
                <a:solidFill>
                  <a:srgbClr val="000000"/>
                </a:solidFill>
                <a:ea typeface="굴림" pitchFamily="34" charset="-127"/>
              </a:rPr>
              <a:t>4.2. </a:t>
            </a:r>
            <a:r>
              <a:rPr lang="en-US" altLang="ko-KR" sz="2200" b="1" dirty="0" err="1">
                <a:solidFill>
                  <a:srgbClr val="000000"/>
                </a:solidFill>
                <a:ea typeface="굴림" pitchFamily="34" charset="-127"/>
              </a:rPr>
              <a:t>C</a:t>
            </a:r>
            <a:r>
              <a:rPr lang="en-US" altLang="ko-KR" sz="2200" b="1" dirty="0" err="1" smtClean="0">
                <a:solidFill>
                  <a:srgbClr val="000000"/>
                </a:solidFill>
                <a:ea typeface="굴림" pitchFamily="34" charset="-127"/>
              </a:rPr>
              <a:t>hỉ</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thị</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hoá</a:t>
            </a:r>
            <a:r>
              <a:rPr lang="en-US" altLang="ko-KR" sz="2200" b="1" dirty="0" smtClean="0">
                <a:solidFill>
                  <a:srgbClr val="000000"/>
                </a:solidFill>
                <a:ea typeface="굴림" pitchFamily="34" charset="-127"/>
              </a:rPr>
              <a:t> – </a:t>
            </a:r>
            <a:r>
              <a:rPr lang="en-US" altLang="ko-KR" sz="2200" b="1" dirty="0" err="1" smtClean="0">
                <a:solidFill>
                  <a:srgbClr val="000000"/>
                </a:solidFill>
                <a:ea typeface="굴림" pitchFamily="34" charset="-127"/>
              </a:rPr>
              <a:t>khử</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2210354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28600" y="1624021"/>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vi-VN" sz="2000" i="1" u="sng" dirty="0" smtClean="0">
                <a:latin typeface="Arial" pitchFamily="34" charset="0"/>
                <a:cs typeface="Arial" pitchFamily="34" charset="0"/>
              </a:rPr>
              <a:t>Ví </a:t>
            </a:r>
            <a:r>
              <a:rPr lang="vi-VN" sz="2000" i="1" u="sng" dirty="0">
                <a:latin typeface="Arial" pitchFamily="34" charset="0"/>
                <a:cs typeface="Arial" pitchFamily="34" charset="0"/>
              </a:rPr>
              <a:t>dụ </a:t>
            </a:r>
            <a:r>
              <a:rPr lang="vi-VN" sz="2000" dirty="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bromat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định </a:t>
            </a:r>
            <a:r>
              <a:rPr lang="vi-VN" sz="2000" dirty="0">
                <a:latin typeface="Arial" pitchFamily="34" charset="0"/>
                <a:cs typeface="Arial" pitchFamily="34" charset="0"/>
              </a:rPr>
              <a:t>phân dung dịch </a:t>
            </a:r>
            <a:r>
              <a:rPr lang="vi-VN" sz="2000" dirty="0" smtClean="0">
                <a:latin typeface="Arial" pitchFamily="34" charset="0"/>
                <a:cs typeface="Arial" pitchFamily="34" charset="0"/>
              </a:rPr>
              <a:t>Sb</a:t>
            </a:r>
            <a:r>
              <a:rPr lang="en-US" sz="2000" baseline="30000" dirty="0">
                <a:latin typeface="Arial" pitchFamily="34" charset="0"/>
                <a:cs typeface="Arial" pitchFamily="34" charset="0"/>
              </a:rPr>
              <a:t>2</a:t>
            </a:r>
            <a:r>
              <a:rPr lang="vi-VN"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bằng </a:t>
            </a:r>
            <a:r>
              <a:rPr lang="vi-VN" sz="2000" dirty="0">
                <a:latin typeface="Arial" pitchFamily="34" charset="0"/>
                <a:cs typeface="Arial" pitchFamily="34" charset="0"/>
              </a:rPr>
              <a:t>dung dịch </a:t>
            </a:r>
            <a:r>
              <a:rPr lang="vi-VN" sz="2000" dirty="0" smtClean="0">
                <a:latin typeface="Arial" pitchFamily="34" charset="0"/>
                <a:cs typeface="Arial" pitchFamily="34" charset="0"/>
              </a:rPr>
              <a:t>KBrO</a:t>
            </a:r>
            <a:r>
              <a:rPr lang="vi-VN" sz="2000" baseline="-25000" dirty="0" smtClean="0">
                <a:latin typeface="Arial" pitchFamily="34" charset="0"/>
                <a:cs typeface="Arial" pitchFamily="34" charset="0"/>
              </a:rPr>
              <a:t>3</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trong </a:t>
            </a:r>
            <a:r>
              <a:rPr lang="vi-VN" sz="2000" dirty="0">
                <a:latin typeface="Arial" pitchFamily="34" charset="0"/>
                <a:cs typeface="Arial" pitchFamily="34" charset="0"/>
              </a:rPr>
              <a:t>môi </a:t>
            </a:r>
            <a:r>
              <a:rPr lang="vi-VN" sz="2000" dirty="0" smtClean="0">
                <a:latin typeface="Arial" pitchFamily="34" charset="0"/>
                <a:cs typeface="Arial" pitchFamily="34" charset="0"/>
              </a:rPr>
              <a:t>trường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axit </a:t>
            </a:r>
            <a:r>
              <a:rPr lang="vi-VN" sz="2000" dirty="0">
                <a:latin typeface="Arial" pitchFamily="34" charset="0"/>
                <a:cs typeface="Arial" pitchFamily="34" charset="0"/>
              </a:rPr>
              <a:t>với chỉ thị metyl da cam hay metly </a:t>
            </a:r>
            <a:r>
              <a:rPr lang="vi-VN" sz="2000" dirty="0" smtClean="0">
                <a:latin typeface="Arial" pitchFamily="34" charset="0"/>
                <a:cs typeface="Arial" pitchFamily="34" charset="0"/>
              </a:rPr>
              <a:t>đỏ:</a:t>
            </a:r>
            <a:r>
              <a:rPr lang="en-US" sz="2000" dirty="0" smtClean="0">
                <a:latin typeface="Arial" pitchFamily="34" charset="0"/>
                <a:cs typeface="Arial" pitchFamily="34" charset="0"/>
              </a:rPr>
              <a:t>            3Sb</a:t>
            </a:r>
            <a:r>
              <a:rPr lang="en-US" sz="2000" baseline="30000" dirty="0" smtClean="0">
                <a:latin typeface="Arial" pitchFamily="34" charset="0"/>
                <a:cs typeface="Arial" pitchFamily="34" charset="0"/>
              </a:rPr>
              <a:t>2</a:t>
            </a:r>
            <a:r>
              <a:rPr lang="en-US" sz="2000" baseline="30000" dirty="0">
                <a:latin typeface="Arial" pitchFamily="34" charset="0"/>
                <a:cs typeface="Arial" pitchFamily="34" charset="0"/>
              </a:rPr>
              <a:t>+</a:t>
            </a:r>
            <a:r>
              <a:rPr lang="en-US" sz="2000" dirty="0">
                <a:latin typeface="Arial" pitchFamily="34" charset="0"/>
                <a:cs typeface="Arial" pitchFamily="34" charset="0"/>
              </a:rPr>
              <a:t> + </a:t>
            </a:r>
            <a:r>
              <a:rPr lang="en-US" sz="2000" dirty="0" smtClean="0">
                <a:latin typeface="Arial" pitchFamily="34" charset="0"/>
                <a:cs typeface="Arial" pitchFamily="34" charset="0"/>
              </a:rPr>
              <a:t>BrO</a:t>
            </a:r>
            <a:r>
              <a:rPr lang="en-US" sz="2000" baseline="30000" dirty="0" smtClean="0">
                <a:latin typeface="Arial" pitchFamily="34" charset="0"/>
                <a:cs typeface="Arial" pitchFamily="34" charset="0"/>
              </a:rPr>
              <a:t>3-</a:t>
            </a:r>
            <a:r>
              <a:rPr lang="en-US" sz="2000" dirty="0" smtClean="0">
                <a:latin typeface="Arial" pitchFamily="34" charset="0"/>
                <a:cs typeface="Arial" pitchFamily="34" charset="0"/>
              </a:rPr>
              <a:t> </a:t>
            </a:r>
            <a:r>
              <a:rPr lang="en-US" sz="2000" dirty="0">
                <a:latin typeface="Arial" pitchFamily="34" charset="0"/>
                <a:cs typeface="Arial" pitchFamily="34" charset="0"/>
              </a:rPr>
              <a:t>+ 6H</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Times New Roman"/>
                <a:cs typeface="Times New Roman"/>
              </a:rPr>
              <a:t>→ </a:t>
            </a:r>
            <a:r>
              <a:rPr lang="en-US" sz="2000" dirty="0" smtClean="0">
                <a:latin typeface="Arial" pitchFamily="34" charset="0"/>
                <a:cs typeface="Arial" pitchFamily="34" charset="0"/>
              </a:rPr>
              <a:t>3Sb</a:t>
            </a:r>
            <a:r>
              <a:rPr lang="en-US" sz="2000" baseline="30000" dirty="0" smtClean="0">
                <a:latin typeface="Arial" pitchFamily="34" charset="0"/>
                <a:cs typeface="Arial" pitchFamily="34" charset="0"/>
              </a:rPr>
              <a:t>3</a:t>
            </a:r>
            <a:r>
              <a:rPr lang="en-US" sz="2000" baseline="30000" dirty="0">
                <a:latin typeface="Arial" pitchFamily="34" charset="0"/>
                <a:cs typeface="Arial" pitchFamily="34" charset="0"/>
              </a:rPr>
              <a:t>+</a:t>
            </a:r>
            <a:r>
              <a:rPr lang="en-US" sz="2000" dirty="0">
                <a:latin typeface="Arial" pitchFamily="34" charset="0"/>
                <a:cs typeface="Arial" pitchFamily="34" charset="0"/>
              </a:rPr>
              <a:t> + Br</a:t>
            </a:r>
            <a:r>
              <a:rPr lang="en-US" sz="2000" baseline="30000" dirty="0">
                <a:latin typeface="Arial" pitchFamily="34" charset="0"/>
                <a:cs typeface="Arial" pitchFamily="34" charset="0"/>
              </a:rPr>
              <a:t>-</a:t>
            </a:r>
            <a:r>
              <a:rPr lang="en-US" sz="2000" dirty="0">
                <a:latin typeface="Arial" pitchFamily="34" charset="0"/>
                <a:cs typeface="Arial" pitchFamily="34" charset="0"/>
              </a:rPr>
              <a:t> + 3H</a:t>
            </a:r>
            <a:r>
              <a:rPr lang="en-US" sz="2000" baseline="-25000" dirty="0">
                <a:latin typeface="Arial" pitchFamily="34" charset="0"/>
                <a:cs typeface="Arial" pitchFamily="34" charset="0"/>
              </a:rPr>
              <a:t>2</a:t>
            </a:r>
            <a:r>
              <a:rPr lang="en-US" sz="2000" dirty="0">
                <a:latin typeface="Arial" pitchFamily="34" charset="0"/>
                <a:cs typeface="Arial" pitchFamily="34" charset="0"/>
              </a:rPr>
              <a:t>O</a:t>
            </a:r>
          </a:p>
          <a:p>
            <a:pPr algn="just">
              <a:lnSpc>
                <a:spcPct val="120000"/>
              </a:lnSpc>
            </a:pPr>
            <a:r>
              <a:rPr lang="en-US" sz="2000" dirty="0" smtClean="0">
                <a:latin typeface="Arial" pitchFamily="34" charset="0"/>
                <a:cs typeface="Arial" pitchFamily="34" charset="0"/>
              </a:rPr>
              <a:t>Ban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a:t>
            </a:r>
            <a:r>
              <a:rPr lang="vi-VN" sz="2000" dirty="0" smtClean="0">
                <a:latin typeface="Arial" pitchFamily="34" charset="0"/>
                <a:cs typeface="Arial" pitchFamily="34" charset="0"/>
              </a:rPr>
              <a:t>dung </a:t>
            </a:r>
            <a:r>
              <a:rPr lang="vi-VN" sz="2000" dirty="0">
                <a:latin typeface="Arial" pitchFamily="34" charset="0"/>
                <a:cs typeface="Arial" pitchFamily="34" charset="0"/>
              </a:rPr>
              <a:t>dịch sẽ có màu đỏ.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thừa </a:t>
            </a:r>
            <a:r>
              <a:rPr lang="vi-VN" sz="2000" dirty="0">
                <a:latin typeface="Arial" pitchFamily="34" charset="0"/>
                <a:cs typeface="Arial" pitchFamily="34" charset="0"/>
              </a:rPr>
              <a:t>1,2 giọt dung dịch KBrO</a:t>
            </a:r>
            <a:r>
              <a:rPr lang="vi-VN" sz="2000" baseline="-25000" dirty="0">
                <a:latin typeface="Arial" pitchFamily="34" charset="0"/>
                <a:cs typeface="Arial" pitchFamily="34" charset="0"/>
              </a:rPr>
              <a:t>3</a:t>
            </a:r>
            <a:r>
              <a:rPr lang="vi-VN" sz="2000" dirty="0">
                <a:latin typeface="Arial" pitchFamily="34" charset="0"/>
                <a:cs typeface="Arial" pitchFamily="34" charset="0"/>
              </a:rPr>
              <a:t> thì sẽ </a:t>
            </a:r>
            <a:r>
              <a:rPr lang="vi-VN" sz="2000" dirty="0"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 </a:t>
            </a:r>
            <a:r>
              <a:rPr lang="en-US" sz="2000" dirty="0" smtClean="0">
                <a:latin typeface="Arial" pitchFamily="34" charset="0"/>
                <a:cs typeface="Arial" pitchFamily="34" charset="0"/>
              </a:rPr>
              <a:t>       BrO</a:t>
            </a:r>
            <a:r>
              <a:rPr lang="en-US" sz="2000" baseline="30000" dirty="0" smtClean="0">
                <a:latin typeface="Arial" pitchFamily="34" charset="0"/>
                <a:cs typeface="Arial" pitchFamily="34" charset="0"/>
              </a:rPr>
              <a:t>3-</a:t>
            </a:r>
            <a:r>
              <a:rPr lang="en-US" sz="2000" dirty="0" smtClean="0">
                <a:latin typeface="Arial" pitchFamily="34" charset="0"/>
                <a:cs typeface="Arial" pitchFamily="34" charset="0"/>
              </a:rPr>
              <a:t> </a:t>
            </a:r>
            <a:r>
              <a:rPr lang="en-US" sz="2000" dirty="0">
                <a:latin typeface="Arial" pitchFamily="34" charset="0"/>
                <a:cs typeface="Arial" pitchFamily="34" charset="0"/>
              </a:rPr>
              <a:t>+ 5Br</a:t>
            </a:r>
            <a:r>
              <a:rPr lang="en-US" sz="2000" baseline="30000" dirty="0">
                <a:latin typeface="Arial" pitchFamily="34" charset="0"/>
                <a:cs typeface="Arial" pitchFamily="34" charset="0"/>
              </a:rPr>
              <a:t>-</a:t>
            </a:r>
            <a:r>
              <a:rPr lang="en-US" sz="2000" dirty="0">
                <a:latin typeface="Arial" pitchFamily="34" charset="0"/>
                <a:cs typeface="Arial" pitchFamily="34" charset="0"/>
              </a:rPr>
              <a:t> + 6H</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Times New Roman"/>
                <a:cs typeface="Times New Roman"/>
              </a:rPr>
              <a:t>→ </a:t>
            </a:r>
            <a:r>
              <a:rPr lang="en-US" sz="2000" dirty="0" smtClean="0">
                <a:latin typeface="Arial" pitchFamily="34" charset="0"/>
                <a:cs typeface="Arial" pitchFamily="34" charset="0"/>
              </a:rPr>
              <a:t>3Br</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+ 3H</a:t>
            </a:r>
            <a:r>
              <a:rPr lang="en-US" sz="2000" baseline="-25000" dirty="0">
                <a:latin typeface="Arial" pitchFamily="34" charset="0"/>
                <a:cs typeface="Arial" pitchFamily="34" charset="0"/>
              </a:rPr>
              <a:t>2</a:t>
            </a:r>
            <a:r>
              <a:rPr lang="en-US" sz="2000" dirty="0">
                <a:latin typeface="Arial" pitchFamily="34" charset="0"/>
                <a:cs typeface="Arial" pitchFamily="34" charset="0"/>
              </a:rPr>
              <a:t>O</a:t>
            </a:r>
          </a:p>
          <a:p>
            <a:pPr algn="just">
              <a:lnSpc>
                <a:spcPct val="120000"/>
              </a:lnSpc>
            </a:pPr>
            <a:r>
              <a:rPr lang="vi-VN" sz="2000" dirty="0">
                <a:latin typeface="Arial" pitchFamily="34" charset="0"/>
                <a:cs typeface="Arial" pitchFamily="34" charset="0"/>
              </a:rPr>
              <a:t>Br</a:t>
            </a:r>
            <a:r>
              <a:rPr lang="vi-VN" sz="2000" baseline="-25000" dirty="0">
                <a:latin typeface="Arial" pitchFamily="34" charset="0"/>
                <a:cs typeface="Arial" pitchFamily="34" charset="0"/>
              </a:rPr>
              <a:t>2</a:t>
            </a:r>
            <a:r>
              <a:rPr lang="vi-VN" sz="2000" dirty="0">
                <a:latin typeface="Arial" pitchFamily="34" charset="0"/>
                <a:cs typeface="Arial" pitchFamily="34" charset="0"/>
              </a:rPr>
              <a:t> sinh ra sẽ oxy hoá metyl da cam hay metyl đỏ tạo thành 1 hợp chất </a:t>
            </a:r>
            <a:r>
              <a:rPr lang="vi-VN" sz="2000" dirty="0" smtClean="0">
                <a:latin typeface="Arial" pitchFamily="34" charset="0"/>
                <a:cs typeface="Arial" pitchFamily="34" charset="0"/>
              </a:rPr>
              <a:t>không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màu</a:t>
            </a:r>
            <a:r>
              <a:rPr lang="vi-VN" sz="2000" dirty="0">
                <a:latin typeface="Arial" pitchFamily="34" charset="0"/>
                <a:cs typeface="Arial" pitchFamily="34" charset="0"/>
              </a:rPr>
              <a:t>, ta kết thúc định phân</a:t>
            </a:r>
            <a:r>
              <a:rPr lang="vi-VN" sz="2000" dirty="0" smtClean="0">
                <a:latin typeface="Arial" pitchFamily="34" charset="0"/>
                <a:cs typeface="Arial" pitchFamily="34" charset="0"/>
              </a:rPr>
              <a:t>.</a:t>
            </a:r>
            <a:endParaRPr lang="en-US" sz="2000" dirty="0" smtClean="0">
              <a:latin typeface="Arial" pitchFamily="34" charset="0"/>
              <a:cs typeface="Arial" pitchFamily="34" charset="0"/>
            </a:endParaRPr>
          </a:p>
          <a:p>
            <a:pPr algn="just">
              <a:lnSpc>
                <a:spcPct val="120000"/>
              </a:lnSpc>
            </a:pPr>
            <a:r>
              <a:rPr lang="en-US" sz="2000" b="1" dirty="0" smtClean="0">
                <a:latin typeface="Arial" pitchFamily="34" charset="0"/>
                <a:cs typeface="Arial" pitchFamily="34" charset="0"/>
                <a:sym typeface="Wingdings"/>
              </a:rPr>
              <a:t>4.2.3. </a:t>
            </a:r>
            <a:r>
              <a:rPr lang="en-US" sz="2000" b="1" dirty="0" err="1" smtClean="0">
                <a:latin typeface="Arial" pitchFamily="34" charset="0"/>
                <a:cs typeface="Arial" pitchFamily="34" charset="0"/>
                <a:sym typeface="Wingdings"/>
              </a:rPr>
              <a:t>Chỉ</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thị</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ôxi</a:t>
            </a:r>
            <a:r>
              <a:rPr lang="en-US" sz="2000" b="1" dirty="0" smtClean="0">
                <a:latin typeface="Arial" pitchFamily="34" charset="0"/>
                <a:cs typeface="Arial" pitchFamily="34" charset="0"/>
                <a:sym typeface="Wingdings"/>
              </a:rPr>
              <a:t> </a:t>
            </a:r>
            <a:r>
              <a:rPr lang="en-US" sz="2000" b="1" dirty="0">
                <a:latin typeface="Arial" pitchFamily="34" charset="0"/>
                <a:cs typeface="Arial" pitchFamily="34" charset="0"/>
                <a:sym typeface="Wingdings"/>
              </a:rPr>
              <a:t>hóa-khử</a:t>
            </a:r>
            <a:r>
              <a:rPr lang="en-US" sz="2000" dirty="0">
                <a:latin typeface="Arial" pitchFamily="34" charset="0"/>
                <a:cs typeface="Arial" pitchFamily="34" charset="0"/>
                <a:sym typeface="Wingdings"/>
              </a:rPr>
              <a:t>: </a:t>
            </a:r>
            <a:endParaRPr lang="en-US" sz="2000" dirty="0" smtClean="0">
              <a:latin typeface="Arial" pitchFamily="34" charset="0"/>
              <a:cs typeface="Arial" pitchFamily="34" charset="0"/>
              <a:sym typeface="Wingdings"/>
            </a:endParaRPr>
          </a:p>
          <a:p>
            <a:pPr algn="just">
              <a:lnSpc>
                <a:spcPct val="120000"/>
              </a:lnSpc>
            </a:pPr>
            <a:r>
              <a:rPr lang="en-US" sz="2000" dirty="0" err="1" smtClean="0">
                <a:latin typeface="Arial" pitchFamily="34" charset="0"/>
                <a:cs typeface="Arial" pitchFamily="34" charset="0"/>
              </a:rPr>
              <a:t>Bản</a:t>
            </a:r>
            <a:r>
              <a:rPr lang="en-US" sz="2000" dirty="0" smtClean="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oxi</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 </a:t>
            </a:r>
            <a:r>
              <a:rPr lang="en-US" sz="2000" dirty="0" err="1">
                <a:latin typeface="Arial" pitchFamily="34" charset="0"/>
                <a:cs typeface="Arial" pitchFamily="34" charset="0"/>
              </a:rPr>
              <a:t>khử</a:t>
            </a:r>
            <a:r>
              <a:rPr lang="en-US" sz="2000" dirty="0">
                <a:latin typeface="Arial" pitchFamily="34" charset="0"/>
                <a:cs typeface="Arial" pitchFamily="34" charset="0"/>
              </a:rPr>
              <a:t>, </a:t>
            </a:r>
            <a:r>
              <a:rPr lang="en-US" sz="2000" dirty="0" err="1">
                <a:latin typeface="Arial" pitchFamily="34" charset="0"/>
                <a:cs typeface="Arial" pitchFamily="34" charset="0"/>
              </a:rPr>
              <a:t>mà</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oxi</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điện</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smtClean="0">
                <a:latin typeface="Arial" pitchFamily="34" charset="0"/>
                <a:cs typeface="Arial" pitchFamily="34" charset="0"/>
              </a:rPr>
              <a:t>đổi</a:t>
            </a:r>
            <a:r>
              <a:rPr lang="en-US" sz="2000" dirty="0">
                <a:latin typeface="Arial" pitchFamily="34" charset="0"/>
                <a:cs typeface="Arial" pitchFamily="34" charset="0"/>
              </a:rPr>
              <a:t> </a:t>
            </a:r>
            <a:r>
              <a:rPr lang="en-US" sz="2000" dirty="0" smtClean="0">
                <a:latin typeface="Arial" pitchFamily="34" charset="0"/>
                <a:cs typeface="Arial" pitchFamily="34" charset="0"/>
                <a:sym typeface="Symbol"/>
              </a:rPr>
              <a:t> </a:t>
            </a:r>
            <a:r>
              <a:rPr lang="vi-VN" sz="2000" dirty="0">
                <a:latin typeface="Arial" pitchFamily="34" charset="0"/>
                <a:cs typeface="Arial" pitchFamily="34" charset="0"/>
              </a:rPr>
              <a:t>khoảng giá trị điện thế mà trong đó màu của chất chỉ thị oxy hoá</a:t>
            </a:r>
            <a:r>
              <a:rPr lang="en-US" sz="2000" dirty="0">
                <a:latin typeface="Arial" pitchFamily="34" charset="0"/>
                <a:cs typeface="Arial" pitchFamily="34" charset="0"/>
              </a:rPr>
              <a:t> </a:t>
            </a:r>
            <a:r>
              <a:rPr lang="vi-VN" sz="2000" dirty="0">
                <a:latin typeface="Arial" pitchFamily="34" charset="0"/>
                <a:cs typeface="Arial" pitchFamily="34" charset="0"/>
              </a:rPr>
              <a:t>khử thay </a:t>
            </a:r>
            <a:r>
              <a:rPr lang="vi-VN" sz="2000" dirty="0" smtClean="0">
                <a:latin typeface="Arial" pitchFamily="34" charset="0"/>
                <a:cs typeface="Arial" pitchFamily="34" charset="0"/>
              </a:rPr>
              <a:t>đổi</a:t>
            </a:r>
            <a:r>
              <a:rPr lang="en-US" sz="2000" dirty="0" smtClean="0">
                <a:latin typeface="Arial" pitchFamily="34" charset="0"/>
                <a:cs typeface="Arial" pitchFamily="34" charset="0"/>
              </a:rPr>
              <a:t>:</a:t>
            </a:r>
            <a:r>
              <a:rPr lang="vi-VN" sz="2000" dirty="0" smtClean="0">
                <a:latin typeface="Arial" pitchFamily="34" charset="0"/>
                <a:cs typeface="Arial" pitchFamily="34" charset="0"/>
              </a:rPr>
              <a:t> </a:t>
            </a:r>
            <a:r>
              <a:rPr lang="en-US" sz="2000" i="1" dirty="0" err="1">
                <a:latin typeface="Arial" pitchFamily="34" charset="0"/>
                <a:cs typeface="Arial" pitchFamily="34" charset="0"/>
                <a:sym typeface="Symbol"/>
              </a:rPr>
              <a:t>khoảng</a:t>
            </a:r>
            <a:r>
              <a:rPr lang="en-US" sz="2000" i="1" dirty="0">
                <a:latin typeface="Arial" pitchFamily="34" charset="0"/>
                <a:cs typeface="Arial" pitchFamily="34" charset="0"/>
                <a:sym typeface="Symbol"/>
              </a:rPr>
              <a:t> </a:t>
            </a:r>
            <a:r>
              <a:rPr lang="en-US" sz="2000" i="1" dirty="0" err="1">
                <a:latin typeface="Arial" pitchFamily="34" charset="0"/>
                <a:cs typeface="Arial" pitchFamily="34" charset="0"/>
                <a:sym typeface="Symbol"/>
              </a:rPr>
              <a:t>đổi</a:t>
            </a:r>
            <a:r>
              <a:rPr lang="en-US" sz="2000" i="1" dirty="0">
                <a:latin typeface="Arial" pitchFamily="34" charset="0"/>
                <a:cs typeface="Arial" pitchFamily="34" charset="0"/>
                <a:sym typeface="Symbol"/>
              </a:rPr>
              <a:t> </a:t>
            </a:r>
            <a:r>
              <a:rPr lang="en-US" sz="2000" i="1" dirty="0" err="1">
                <a:latin typeface="Arial" pitchFamily="34" charset="0"/>
                <a:cs typeface="Arial" pitchFamily="34" charset="0"/>
                <a:sym typeface="Symbol"/>
              </a:rPr>
              <a:t>màu</a:t>
            </a:r>
            <a:r>
              <a:rPr lang="en-US" sz="2000" i="1" dirty="0">
                <a:latin typeface="Arial" pitchFamily="34" charset="0"/>
                <a:cs typeface="Arial" pitchFamily="34" charset="0"/>
                <a:sym typeface="Symbol"/>
              </a:rPr>
              <a:t> </a:t>
            </a:r>
            <a:r>
              <a:rPr lang="en-US" sz="2000" i="1" dirty="0" err="1" smtClean="0">
                <a:latin typeface="Arial" pitchFamily="34" charset="0"/>
                <a:cs typeface="Arial" pitchFamily="34" charset="0"/>
                <a:sym typeface="Symbol"/>
              </a:rPr>
              <a:t>của</a:t>
            </a:r>
            <a:r>
              <a:rPr lang="en-US" sz="2000" i="1" dirty="0" smtClean="0">
                <a:latin typeface="Arial" pitchFamily="34" charset="0"/>
                <a:cs typeface="Arial" pitchFamily="34" charset="0"/>
                <a:sym typeface="Symbol"/>
              </a:rPr>
              <a:t> </a:t>
            </a:r>
            <a:r>
              <a:rPr lang="en-US" sz="2000" i="1" dirty="0" err="1" smtClean="0">
                <a:latin typeface="Arial" pitchFamily="34" charset="0"/>
                <a:cs typeface="Arial" pitchFamily="34" charset="0"/>
                <a:sym typeface="Symbol"/>
              </a:rPr>
              <a:t>chỉ</a:t>
            </a:r>
            <a:r>
              <a:rPr lang="en-US" sz="2000" i="1" dirty="0" smtClean="0">
                <a:latin typeface="Arial" pitchFamily="34" charset="0"/>
                <a:cs typeface="Arial" pitchFamily="34" charset="0"/>
                <a:sym typeface="Symbol"/>
              </a:rPr>
              <a:t> </a:t>
            </a:r>
            <a:r>
              <a:rPr lang="en-US" sz="2000" i="1" dirty="0" err="1" smtClean="0">
                <a:latin typeface="Arial" pitchFamily="34" charset="0"/>
                <a:cs typeface="Arial" pitchFamily="34" charset="0"/>
                <a:sym typeface="Symbol"/>
              </a:rPr>
              <a:t>thị</a:t>
            </a:r>
            <a:r>
              <a:rPr lang="en-US" sz="2000" i="1" dirty="0" smtClean="0">
                <a:latin typeface="Arial" pitchFamily="34" charset="0"/>
                <a:cs typeface="Arial" pitchFamily="34" charset="0"/>
                <a:sym typeface="Symbol"/>
              </a:rPr>
              <a:t> </a:t>
            </a:r>
            <a:r>
              <a:rPr lang="en-US" sz="2000" i="1" dirty="0" err="1" smtClean="0">
                <a:latin typeface="Arial" pitchFamily="34" charset="0"/>
                <a:cs typeface="Arial" pitchFamily="34" charset="0"/>
                <a:sym typeface="Symbol"/>
              </a:rPr>
              <a:t>ôxi</a:t>
            </a:r>
            <a:r>
              <a:rPr lang="en-US" sz="2000" i="1" dirty="0" smtClean="0">
                <a:latin typeface="Arial" pitchFamily="34" charset="0"/>
                <a:cs typeface="Arial" pitchFamily="34" charset="0"/>
                <a:sym typeface="Symbol"/>
              </a:rPr>
              <a:t> </a:t>
            </a:r>
            <a:r>
              <a:rPr lang="en-US" sz="2000" i="1" dirty="0" err="1" smtClean="0">
                <a:latin typeface="Arial" pitchFamily="34" charset="0"/>
                <a:cs typeface="Arial" pitchFamily="34" charset="0"/>
                <a:sym typeface="Symbol"/>
              </a:rPr>
              <a:t>hóa</a:t>
            </a:r>
            <a:r>
              <a:rPr lang="en-US" sz="2000" i="1" dirty="0" smtClean="0">
                <a:latin typeface="Arial" pitchFamily="34" charset="0"/>
                <a:cs typeface="Arial" pitchFamily="34" charset="0"/>
                <a:sym typeface="Symbol"/>
              </a:rPr>
              <a:t> – </a:t>
            </a:r>
            <a:r>
              <a:rPr lang="en-US" sz="2000" i="1" dirty="0" err="1" smtClean="0">
                <a:latin typeface="Arial" pitchFamily="34" charset="0"/>
                <a:cs typeface="Arial" pitchFamily="34" charset="0"/>
                <a:sym typeface="Symbol"/>
              </a:rPr>
              <a:t>khử</a:t>
            </a:r>
            <a:endParaRPr lang="en-US" sz="2000" i="1" dirty="0">
              <a:latin typeface="Arial" pitchFamily="34" charset="0"/>
              <a:cs typeface="Arial" pitchFamily="34" charset="0"/>
            </a:endParaRPr>
          </a:p>
        </p:txBody>
      </p:sp>
      <p:sp>
        <p:nvSpPr>
          <p:cNvPr id="32774" name="Rectangle 2"/>
          <p:cNvSpPr>
            <a:spLocks noGrp="1" noChangeArrowheads="1"/>
          </p:cNvSpPr>
          <p:nvPr>
            <p:ph type="title"/>
          </p:nvPr>
        </p:nvSpPr>
        <p:spPr>
          <a:xfrm>
            <a:off x="266700" y="1219200"/>
            <a:ext cx="8572500" cy="415925"/>
          </a:xfrm>
        </p:spPr>
        <p:txBody>
          <a:bodyPr/>
          <a:lstStyle/>
          <a:p>
            <a:pPr marL="747713" indent="-747713" algn="just" eaLnBrk="1" hangingPunct="1"/>
            <a:r>
              <a:rPr lang="en-US" altLang="ko-KR" sz="2200" b="1" dirty="0" smtClean="0">
                <a:solidFill>
                  <a:srgbClr val="000000"/>
                </a:solidFill>
                <a:ea typeface="굴림" pitchFamily="34" charset="-127"/>
              </a:rPr>
              <a:t>4.2. </a:t>
            </a:r>
            <a:r>
              <a:rPr lang="en-US" altLang="ko-KR" sz="2200" b="1" dirty="0" err="1">
                <a:solidFill>
                  <a:srgbClr val="000000"/>
                </a:solidFill>
                <a:ea typeface="굴림" pitchFamily="34" charset="-127"/>
              </a:rPr>
              <a:t>C</a:t>
            </a:r>
            <a:r>
              <a:rPr lang="en-US" altLang="ko-KR" sz="2200" b="1" dirty="0" err="1" smtClean="0">
                <a:solidFill>
                  <a:srgbClr val="000000"/>
                </a:solidFill>
                <a:ea typeface="굴림" pitchFamily="34" charset="-127"/>
              </a:rPr>
              <a:t>hỉ</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thị</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hoá</a:t>
            </a:r>
            <a:r>
              <a:rPr lang="en-US" altLang="ko-KR" sz="2200" b="1" dirty="0" smtClean="0">
                <a:solidFill>
                  <a:srgbClr val="000000"/>
                </a:solidFill>
                <a:ea typeface="굴림" pitchFamily="34" charset="-127"/>
              </a:rPr>
              <a:t> – </a:t>
            </a:r>
            <a:r>
              <a:rPr lang="en-US" altLang="ko-KR" sz="2200" b="1" dirty="0" err="1" smtClean="0">
                <a:solidFill>
                  <a:srgbClr val="000000"/>
                </a:solidFill>
                <a:ea typeface="굴림" pitchFamily="34" charset="-127"/>
              </a:rPr>
              <a:t>khử</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38199119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28600" y="1524000"/>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err="1" smtClean="0">
                <a:latin typeface="Arial" pitchFamily="34" charset="0"/>
                <a:cs typeface="Arial" pitchFamily="34" charset="0"/>
              </a:rPr>
              <a:t>Đối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biệt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tâm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a:t>
            </a:r>
            <a:r>
              <a:rPr lang="en-US" sz="2000" dirty="0" err="1" smtClean="0">
                <a:latin typeface="Arial" pitchFamily="34" charset="0"/>
                <a:cs typeface="Arial" pitchFamily="34" charset="0"/>
                <a:sym typeface="Symbol"/>
              </a:rPr>
              <a:t>à</a:t>
            </a:r>
            <a:r>
              <a:rPr lang="en-US" sz="2000" dirty="0" smtClean="0">
                <a:latin typeface="Arial" pitchFamily="34" charset="0"/>
                <a:cs typeface="Arial" pitchFamily="34" charset="0"/>
                <a:sym typeface="Symbol"/>
              </a:rPr>
              <a:t> </a:t>
            </a:r>
            <a:r>
              <a:rPr lang="en-US" sz="2000" dirty="0" err="1">
                <a:latin typeface="Arial" pitchFamily="34" charset="0"/>
                <a:cs typeface="Arial" pitchFamily="34" charset="0"/>
              </a:rPr>
              <a:t>đường</a:t>
            </a:r>
            <a:r>
              <a:rPr lang="en-US" sz="2000" dirty="0">
                <a:latin typeface="Arial" pitchFamily="34" charset="0"/>
                <a:cs typeface="Arial" pitchFamily="34" charset="0"/>
              </a:rPr>
              <a:t> </a:t>
            </a:r>
            <a:r>
              <a:rPr lang="en-US" sz="2000" dirty="0" err="1">
                <a:latin typeface="Arial" pitchFamily="34" charset="0"/>
                <a:cs typeface="Arial" pitchFamily="34" charset="0"/>
              </a:rPr>
              <a:t>cong</a:t>
            </a:r>
            <a:r>
              <a:rPr lang="en-US" sz="2000" dirty="0">
                <a:latin typeface="Arial" pitchFamily="34" charset="0"/>
                <a:cs typeface="Arial" pitchFamily="34" charset="0"/>
              </a:rPr>
              <a:t> </a:t>
            </a:r>
            <a:r>
              <a:rPr lang="en-US" sz="2000" dirty="0" err="1">
                <a:latin typeface="Arial" pitchFamily="34" charset="0"/>
                <a:cs typeface="Arial" pitchFamily="34" charset="0"/>
              </a:rPr>
              <a:t>biễu</a:t>
            </a:r>
            <a:r>
              <a:rPr lang="en-US" sz="2000" dirty="0">
                <a:latin typeface="Arial" pitchFamily="34" charset="0"/>
                <a:cs typeface="Arial" pitchFamily="34" charset="0"/>
              </a:rPr>
              <a:t> </a:t>
            </a:r>
            <a:r>
              <a:rPr lang="en-US" sz="2000" dirty="0" err="1">
                <a:latin typeface="Arial" pitchFamily="34" charset="0"/>
                <a:cs typeface="Arial" pitchFamily="34" charset="0"/>
              </a:rPr>
              <a:t>diễn</a:t>
            </a:r>
            <a:r>
              <a:rPr lang="en-US" sz="2000" dirty="0">
                <a:latin typeface="Arial" pitchFamily="34" charset="0"/>
                <a:cs typeface="Arial" pitchFamily="34" charset="0"/>
              </a:rPr>
              <a:t>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phụ</a:t>
            </a:r>
            <a:r>
              <a:rPr lang="en-US" sz="2000" dirty="0">
                <a:latin typeface="Arial" pitchFamily="34" charset="0"/>
                <a:cs typeface="Arial" pitchFamily="34" charset="0"/>
              </a:rPr>
              <a:t> </a:t>
            </a:r>
            <a:r>
              <a:rPr lang="en-US" sz="2000" dirty="0" err="1">
                <a:latin typeface="Arial" pitchFamily="34" charset="0"/>
                <a:cs typeface="Arial" pitchFamily="34" charset="0"/>
              </a:rPr>
              <a:t>thuộc</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điện</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E </a:t>
            </a:r>
            <a:r>
              <a:rPr lang="en-US" sz="2000" dirty="0" err="1">
                <a:latin typeface="Arial" pitchFamily="34" charset="0"/>
                <a:cs typeface="Arial" pitchFamily="34" charset="0"/>
              </a:rPr>
              <a:t>vào</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V.</a:t>
            </a:r>
          </a:p>
          <a:p>
            <a:pPr algn="just">
              <a:lnSpc>
                <a:spcPct val="120000"/>
              </a:lnSpc>
            </a:pPr>
            <a:endParaRPr lang="en-US" sz="2000" dirty="0">
              <a:latin typeface="Arial" pitchFamily="34" charset="0"/>
              <a:cs typeface="Arial" pitchFamily="34" charset="0"/>
            </a:endParaRPr>
          </a:p>
        </p:txBody>
      </p:sp>
      <p:sp>
        <p:nvSpPr>
          <p:cNvPr id="32774" name="Rectangle 2"/>
          <p:cNvSpPr>
            <a:spLocks noGrp="1" noChangeArrowheads="1"/>
          </p:cNvSpPr>
          <p:nvPr>
            <p:ph type="title"/>
          </p:nvPr>
        </p:nvSpPr>
        <p:spPr>
          <a:xfrm>
            <a:off x="228600" y="1219200"/>
            <a:ext cx="9144000" cy="415925"/>
          </a:xfrm>
        </p:spPr>
        <p:txBody>
          <a:bodyPr/>
          <a:lstStyle/>
          <a:p>
            <a:pPr marL="747713" indent="-747713" algn="just" eaLnBrk="1" hangingPunct="1"/>
            <a:r>
              <a:rPr lang="en-US" altLang="ko-KR" sz="2200" b="1" dirty="0" smtClean="0">
                <a:solidFill>
                  <a:srgbClr val="000000"/>
                </a:solidFill>
                <a:ea typeface="굴림" pitchFamily="34" charset="-127"/>
              </a:rPr>
              <a:t>4.3. </a:t>
            </a:r>
            <a:r>
              <a:rPr lang="en-US" altLang="ko-KR" sz="2200" b="1" dirty="0" err="1" smtClean="0">
                <a:solidFill>
                  <a:srgbClr val="000000"/>
                </a:solidFill>
                <a:ea typeface="굴림" pitchFamily="34" charset="-127"/>
              </a:rPr>
              <a:t>Đường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hoá</a:t>
            </a:r>
            <a:r>
              <a:rPr lang="en-US" altLang="ko-KR" sz="2200" b="1" dirty="0" smtClean="0">
                <a:solidFill>
                  <a:srgbClr val="000000"/>
                </a:solidFill>
                <a:ea typeface="굴림" pitchFamily="34" charset="-127"/>
              </a:rPr>
              <a:t> – </a:t>
            </a:r>
            <a:r>
              <a:rPr lang="en-US" altLang="ko-KR" sz="2200" b="1" dirty="0" err="1" smtClean="0">
                <a:solidFill>
                  <a:srgbClr val="000000"/>
                </a:solidFill>
                <a:ea typeface="굴림" pitchFamily="34" charset="-127"/>
              </a:rPr>
              <a:t>khử</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38300"/>
            <a:ext cx="330517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9"/>
          <p:cNvSpPr txBox="1">
            <a:spLocks noChangeArrowheads="1"/>
          </p:cNvSpPr>
          <p:nvPr/>
        </p:nvSpPr>
        <p:spPr bwMode="auto">
          <a:xfrm>
            <a:off x="381000" y="5549874"/>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err="1">
                <a:latin typeface="Arial" pitchFamily="34" charset="0"/>
                <a:cs typeface="Arial" pitchFamily="34" charset="0"/>
              </a:rPr>
              <a:t>H</a:t>
            </a:r>
            <a:r>
              <a:rPr lang="en-US" sz="2000" dirty="0" err="1" smtClean="0">
                <a:latin typeface="Arial" pitchFamily="34" charset="0"/>
                <a:cs typeface="Arial" pitchFamily="34" charset="0"/>
              </a:rPr>
              <a:t>ình</a:t>
            </a:r>
            <a:r>
              <a:rPr lang="en-US" sz="2000" dirty="0" smtClean="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đường</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tương</a:t>
            </a:r>
            <a:r>
              <a:rPr lang="en-US" sz="2000" dirty="0">
                <a:latin typeface="Arial" pitchFamily="34" charset="0"/>
                <a:cs typeface="Arial" pitchFamily="34" charset="0"/>
              </a:rPr>
              <a:t> </a:t>
            </a:r>
            <a:r>
              <a:rPr lang="en-US" sz="2000" dirty="0" err="1">
                <a:latin typeface="Arial" pitchFamily="34" charset="0"/>
                <a:cs typeface="Arial" pitchFamily="34" charset="0"/>
              </a:rPr>
              <a:t>tự</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đường</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trung</a:t>
            </a:r>
            <a:r>
              <a:rPr lang="en-US" sz="2000" dirty="0">
                <a:latin typeface="Arial" pitchFamily="34" charset="0"/>
                <a:cs typeface="Arial" pitchFamily="34" charset="0"/>
              </a:rPr>
              <a:t> </a:t>
            </a:r>
            <a:r>
              <a:rPr lang="en-US" sz="2000" dirty="0" err="1">
                <a:latin typeface="Arial" pitchFamily="34" charset="0"/>
                <a:cs typeface="Arial" pitchFamily="34" charset="0"/>
              </a:rPr>
              <a:t>hòa</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8863315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28600" y="1981200"/>
            <a:ext cx="8763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b="1" dirty="0">
                <a:latin typeface="Arial" pitchFamily="34" charset="0"/>
                <a:cs typeface="Arial" pitchFamily="34" charset="0"/>
                <a:sym typeface="Wingdings"/>
              </a:rPr>
              <a:t>4.4.1. </a:t>
            </a:r>
            <a:r>
              <a:rPr lang="en-US" sz="2000" b="1" dirty="0" err="1">
                <a:latin typeface="Arial" pitchFamily="34" charset="0"/>
                <a:cs typeface="Arial" pitchFamily="34" charset="0"/>
              </a:rPr>
              <a:t>Phương</a:t>
            </a:r>
            <a:r>
              <a:rPr lang="en-US" sz="2000" b="1" dirty="0">
                <a:latin typeface="Arial" pitchFamily="34" charset="0"/>
                <a:cs typeface="Arial" pitchFamily="34" charset="0"/>
              </a:rPr>
              <a:t> </a:t>
            </a:r>
            <a:r>
              <a:rPr lang="en-US" sz="2000" b="1" dirty="0" err="1">
                <a:latin typeface="Arial" pitchFamily="34" charset="0"/>
                <a:cs typeface="Arial" pitchFamily="34" charset="0"/>
              </a:rPr>
              <a:t>pháp</a:t>
            </a:r>
            <a:r>
              <a:rPr lang="en-US" sz="2000" b="1" dirty="0">
                <a:latin typeface="Arial" pitchFamily="34" charset="0"/>
                <a:cs typeface="Arial" pitchFamily="34" charset="0"/>
              </a:rPr>
              <a:t> </a:t>
            </a:r>
            <a:r>
              <a:rPr lang="en-US" sz="2000" b="1" dirty="0" err="1">
                <a:latin typeface="Arial" pitchFamily="34" charset="0"/>
                <a:cs typeface="Arial" pitchFamily="34" charset="0"/>
              </a:rPr>
              <a:t>permanganat</a:t>
            </a:r>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pPr marL="342900" lvl="1" indent="-342900" algn="just">
              <a:lnSpc>
                <a:spcPct val="120000"/>
              </a:lnSpc>
              <a:buFont typeface="Wingdings" pitchFamily="2" charset="2"/>
              <a:buChar char="v"/>
            </a:pPr>
            <a:r>
              <a:rPr lang="en-US" sz="2000" i="1" dirty="0" err="1" smtClean="0">
                <a:latin typeface="Arial" pitchFamily="34" charset="0"/>
                <a:cs typeface="Arial" pitchFamily="34" charset="0"/>
              </a:rPr>
              <a:t>Nguyên</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tắc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hóa-khử </a:t>
            </a:r>
            <a:r>
              <a:rPr lang="en-US" sz="2000" dirty="0" err="1" smtClean="0">
                <a:latin typeface="Arial" pitchFamily="34" charset="0"/>
                <a:cs typeface="Arial" pitchFamily="34" charset="0"/>
              </a:rPr>
              <a:t>dựa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ion MnO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a:t>
            </a:r>
          </a:p>
          <a:p>
            <a:pPr marL="0" lvl="1" indent="0" algn="ctr">
              <a:lnSpc>
                <a:spcPct val="120000"/>
              </a:lnSpc>
            </a:pPr>
            <a:r>
              <a:rPr lang="en-US" sz="2000" dirty="0">
                <a:latin typeface="Arial" pitchFamily="34" charset="0"/>
                <a:cs typeface="Arial" pitchFamily="34" charset="0"/>
              </a:rPr>
              <a:t>MnO</a:t>
            </a:r>
            <a:r>
              <a:rPr lang="en-US" sz="2000" baseline="-25000" dirty="0">
                <a:latin typeface="Arial" pitchFamily="34" charset="0"/>
                <a:cs typeface="Arial" pitchFamily="34" charset="0"/>
              </a:rPr>
              <a:t>4</a:t>
            </a:r>
            <a:r>
              <a:rPr lang="en-US" sz="2000" baseline="30000" dirty="0">
                <a:latin typeface="Arial" pitchFamily="34" charset="0"/>
                <a:cs typeface="Arial" pitchFamily="34" charset="0"/>
              </a:rPr>
              <a:t>-</a:t>
            </a:r>
            <a:r>
              <a:rPr lang="en-US" sz="2000" dirty="0">
                <a:latin typeface="Arial" pitchFamily="34" charset="0"/>
                <a:cs typeface="Arial" pitchFamily="34" charset="0"/>
              </a:rPr>
              <a:t> + 8H</a:t>
            </a:r>
            <a:r>
              <a:rPr lang="en-US" sz="2000" baseline="30000" dirty="0">
                <a:latin typeface="Arial" pitchFamily="34" charset="0"/>
                <a:cs typeface="Arial" pitchFamily="34" charset="0"/>
              </a:rPr>
              <a:t>+</a:t>
            </a:r>
            <a:r>
              <a:rPr lang="en-US" sz="2000" dirty="0">
                <a:latin typeface="Arial" pitchFamily="34" charset="0"/>
                <a:cs typeface="Arial" pitchFamily="34" charset="0"/>
              </a:rPr>
              <a:t> + 5e </a:t>
            </a:r>
            <a:r>
              <a:rPr lang="en-US" sz="2000" dirty="0">
                <a:latin typeface="Arial" pitchFamily="34" charset="0"/>
                <a:cs typeface="Arial" pitchFamily="34" charset="0"/>
                <a:sym typeface="Wingdings 3"/>
              </a:rPr>
              <a:t></a:t>
            </a:r>
            <a:r>
              <a:rPr lang="en-US" sz="2000" dirty="0">
                <a:latin typeface="Arial" pitchFamily="34" charset="0"/>
                <a:cs typeface="Arial" pitchFamily="34" charset="0"/>
              </a:rPr>
              <a:t>  Mn</a:t>
            </a:r>
            <a:r>
              <a:rPr lang="en-US" sz="2000" baseline="30000" dirty="0">
                <a:latin typeface="Arial" pitchFamily="34" charset="0"/>
                <a:cs typeface="Arial" pitchFamily="34" charset="0"/>
              </a:rPr>
              <a:t>2+</a:t>
            </a:r>
            <a:r>
              <a:rPr lang="en-US" sz="2000" dirty="0">
                <a:latin typeface="Arial" pitchFamily="34" charset="0"/>
                <a:cs typeface="Arial" pitchFamily="34" charset="0"/>
              </a:rPr>
              <a:t> + </a:t>
            </a:r>
            <a:r>
              <a:rPr lang="en-US" sz="2000" dirty="0" smtClean="0">
                <a:latin typeface="Arial" pitchFamily="34" charset="0"/>
                <a:cs typeface="Arial" pitchFamily="34" charset="0"/>
              </a:rPr>
              <a:t>4H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p>
          <a:p>
            <a:pPr marL="0" lvl="1" indent="0" algn="ctr">
              <a:lnSpc>
                <a:spcPct val="120000"/>
              </a:lnSpc>
            </a:pPr>
            <a:r>
              <a:rPr lang="en-US" sz="2000" dirty="0" err="1" smtClean="0">
                <a:latin typeface="Arial" pitchFamily="34" charset="0"/>
                <a:cs typeface="Arial" pitchFamily="34" charset="0"/>
              </a:rPr>
              <a:t>Tím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a:latin typeface="Arial" pitchFamily="34" charset="0"/>
                <a:cs typeface="Arial" pitchFamily="34" charset="0"/>
              </a:rPr>
              <a:t>.</a:t>
            </a:r>
            <a:endParaRPr lang="en-US" sz="2000" dirty="0" smtClean="0">
              <a:latin typeface="Arial" pitchFamily="34" charset="0"/>
              <a:cs typeface="Arial" pitchFamily="34" charset="0"/>
            </a:endParaRPr>
          </a:p>
          <a:p>
            <a:pPr marL="342900" lvl="1" indent="-342900" algn="just">
              <a:lnSpc>
                <a:spcPct val="120000"/>
              </a:lnSpc>
              <a:buFont typeface="Wingdings" pitchFamily="2" charset="2"/>
              <a:buChar char="v"/>
            </a:pPr>
            <a:r>
              <a:rPr lang="en-US" sz="2000" i="1" dirty="0" err="1" smtClean="0">
                <a:latin typeface="Arial" pitchFamily="34" charset="0"/>
                <a:cs typeface="Arial" pitchFamily="34" charset="0"/>
              </a:rPr>
              <a:t>Đặc</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điểm</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của</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phương</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pháp</a:t>
            </a:r>
            <a:r>
              <a:rPr lang="en-US" sz="2000" dirty="0" smtClean="0">
                <a:latin typeface="Arial" pitchFamily="34" charset="0"/>
                <a:cs typeface="Arial" pitchFamily="34" charset="0"/>
              </a:rPr>
              <a:t>:</a:t>
            </a:r>
          </a:p>
          <a:p>
            <a:pPr marL="342900" lvl="1" indent="-342900" algn="just">
              <a:lnSpc>
                <a:spcPct val="120000"/>
              </a:lnSpc>
              <a:buFont typeface="Arial" pitchFamily="34" charset="0"/>
              <a:buChar char="-"/>
            </a:pP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a:t>
            </a:r>
          </a:p>
          <a:p>
            <a:pPr marL="342900" lvl="1" indent="-342900" algn="just">
              <a:lnSpc>
                <a:spcPct val="120000"/>
              </a:lnSpc>
              <a:buFont typeface="Arial" pitchFamily="34" charset="0"/>
              <a:buChar char="-"/>
            </a:pPr>
            <a:r>
              <a:rPr lang="en-US" sz="2000" dirty="0" smtClean="0">
                <a:latin typeface="Arial" pitchFamily="34" charset="0"/>
                <a:cs typeface="Arial" pitchFamily="34" charset="0"/>
              </a:rPr>
              <a:t>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smtClean="0">
                <a:latin typeface="Arial" pitchFamily="34" charset="0"/>
                <a:cs typeface="Arial" pitchFamily="34" charset="0"/>
              </a:rPr>
              <a:t>KMnO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smtClean="0">
                <a:latin typeface="Arial" pitchFamily="34" charset="0"/>
                <a:cs typeface="Arial" pitchFamily="34" charset="0"/>
              </a:rPr>
              <a:t>gốc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mạnh</a:t>
            </a:r>
            <a:r>
              <a:rPr lang="en-US" sz="2000" dirty="0" smtClean="0">
                <a:latin typeface="Arial" pitchFamily="34" charset="0"/>
                <a:cs typeface="Arial" pitchFamily="34" charset="0"/>
              </a:rPr>
              <a:t> </a:t>
            </a:r>
            <a:r>
              <a:rPr lang="en-US" sz="2000" dirty="0" smtClean="0">
                <a:latin typeface="Times New Roman"/>
                <a:cs typeface="Times New Roman"/>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hữu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vậy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luôn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phẩm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nồng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đổi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theo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gian</a:t>
            </a:r>
            <a:r>
              <a:rPr lang="en-US" sz="2000" dirty="0" smtClean="0">
                <a:latin typeface="Arial" pitchFamily="34" charset="0"/>
                <a:cs typeface="Arial" pitchFamily="34" charset="0"/>
              </a:rPr>
              <a:t>,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gốc</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H</a:t>
            </a:r>
            <a:r>
              <a:rPr lang="en-US" sz="2000" baseline="-25000" dirty="0">
                <a:latin typeface="Arial" pitchFamily="34" charset="0"/>
                <a:cs typeface="Arial" pitchFamily="34" charset="0"/>
              </a:rPr>
              <a:t>2</a:t>
            </a:r>
            <a:r>
              <a:rPr lang="en-US" sz="2000" dirty="0">
                <a:latin typeface="Arial" pitchFamily="34" charset="0"/>
                <a:cs typeface="Arial" pitchFamily="34" charset="0"/>
              </a:rPr>
              <a:t>C</a:t>
            </a:r>
            <a:r>
              <a:rPr lang="en-US" sz="2000" baseline="-25000" dirty="0">
                <a:latin typeface="Arial" pitchFamily="34" charset="0"/>
                <a:cs typeface="Arial" pitchFamily="34" charset="0"/>
              </a:rPr>
              <a:t>2</a:t>
            </a:r>
            <a:r>
              <a:rPr lang="en-US" sz="2000" dirty="0">
                <a:latin typeface="Arial" pitchFamily="34" charset="0"/>
                <a:cs typeface="Arial" pitchFamily="34" charset="0"/>
              </a:rPr>
              <a:t>O</a:t>
            </a:r>
            <a:r>
              <a:rPr lang="en-US" sz="2000" baseline="-25000" dirty="0">
                <a:latin typeface="Arial" pitchFamily="34" charset="0"/>
                <a:cs typeface="Arial" pitchFamily="34" charset="0"/>
              </a:rPr>
              <a:t>4</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smtClean="0">
                <a:latin typeface="Arial" pitchFamily="34" charset="0"/>
                <a:cs typeface="Arial" pitchFamily="34" charset="0"/>
              </a:rPr>
              <a:t>Na</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32774" name="Rectangle 2"/>
          <p:cNvSpPr>
            <a:spLocks noGrp="1" noChangeArrowheads="1"/>
          </p:cNvSpPr>
          <p:nvPr>
            <p:ph type="title"/>
          </p:nvPr>
        </p:nvSpPr>
        <p:spPr>
          <a:xfrm>
            <a:off x="266700" y="1219200"/>
            <a:ext cx="8572500" cy="838200"/>
          </a:xfrm>
        </p:spPr>
        <p:txBody>
          <a:body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2287121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69875" y="1665288"/>
            <a:ext cx="86868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altLang="fr-FR" sz="2200">
                <a:latin typeface="Times New Roman" pitchFamily="18" charset="0"/>
                <a:cs typeface="Times New Roman" pitchFamily="18" charset="0"/>
              </a:rPr>
              <a:t>- </a:t>
            </a:r>
            <a:r>
              <a:rPr lang="en-US" altLang="fr-FR" sz="2200" i="1">
                <a:latin typeface="Times New Roman" pitchFamily="18" charset="0"/>
                <a:cs typeface="Times New Roman" pitchFamily="18" charset="0"/>
              </a:rPr>
              <a:t>Phương pháp hoá lý: </a:t>
            </a:r>
            <a:r>
              <a:rPr lang="en-US" altLang="fr-FR" sz="2200">
                <a:latin typeface="Times New Roman" pitchFamily="18" charset="0"/>
                <a:cs typeface="Times New Roman" pitchFamily="18" charset="0"/>
              </a:rPr>
              <a:t>dựa trên cơ sở xác định các đại lượng hay thông số của quá trình hoá lý liên quan đến thành phần cần xác định của mẫu </a:t>
            </a:r>
            <a:r>
              <a:rPr lang="en-US" altLang="fr-FR" sz="2200">
                <a:latin typeface="Times New Roman" pitchFamily="18" charset="0"/>
                <a:cs typeface="Times New Roman" pitchFamily="18" charset="0"/>
                <a:sym typeface="Symbol" pitchFamily="18" charset="2"/>
              </a:rPr>
              <a:t>(thường các đại lượng này là hàm số của nồng độ chất cần xác định).</a:t>
            </a:r>
          </a:p>
          <a:p>
            <a:pPr algn="just">
              <a:lnSpc>
                <a:spcPct val="120000"/>
              </a:lnSpc>
            </a:pPr>
            <a:r>
              <a:rPr lang="en-US" altLang="fr-FR" sz="2200">
                <a:latin typeface="Times New Roman" pitchFamily="18" charset="0"/>
                <a:cs typeface="Times New Roman" pitchFamily="18" charset="0"/>
              </a:rPr>
              <a:t>Ví dụ: đo mật độ quang, đo điện thế…</a:t>
            </a:r>
          </a:p>
          <a:p>
            <a:pPr algn="just">
              <a:lnSpc>
                <a:spcPct val="120000"/>
              </a:lnSpc>
            </a:pPr>
            <a:r>
              <a:rPr lang="en-US" altLang="fr-FR" sz="2200">
                <a:latin typeface="Times New Roman" pitchFamily="18" charset="0"/>
                <a:cs typeface="Times New Roman" pitchFamily="18" charset="0"/>
              </a:rPr>
              <a:t>- </a:t>
            </a:r>
            <a:r>
              <a:rPr lang="en-US" altLang="fr-FR" sz="2200" i="1">
                <a:latin typeface="Times New Roman" pitchFamily="18" charset="0"/>
                <a:cs typeface="Times New Roman" pitchFamily="18" charset="0"/>
              </a:rPr>
              <a:t>Phương pháp vật lý: </a:t>
            </a:r>
            <a:r>
              <a:rPr lang="en-US" altLang="fr-FR" sz="2200">
                <a:latin typeface="Times New Roman" pitchFamily="18" charset="0"/>
                <a:cs typeface="Times New Roman" pitchFamily="18" charset="0"/>
              </a:rPr>
              <a:t>dựa trên cơ sở xác định các đại lượng vật lý có liên quan đến bản chất của mẫu </a:t>
            </a:r>
            <a:r>
              <a:rPr lang="en-US" altLang="fr-FR" sz="2200">
                <a:latin typeface="Times New Roman" pitchFamily="18" charset="0"/>
                <a:cs typeface="Times New Roman" pitchFamily="18" charset="0"/>
                <a:sym typeface="Symbol" pitchFamily="18" charset="2"/>
              </a:rPr>
              <a:t>(để định tính) hoặc là hàm số của nồng độ chất cần xác định. Một số phương pháp còn dùng để xác định cấu trúc phân tử của vật chất như phổ Rontgen, phổ khối lượng, phổ cộng hưởng từ hạt nhân H-RMN… </a:t>
            </a:r>
          </a:p>
          <a:p>
            <a:pPr algn="just">
              <a:lnSpc>
                <a:spcPct val="120000"/>
              </a:lnSpc>
            </a:pPr>
            <a:r>
              <a:rPr lang="en-US" altLang="fr-FR" sz="2200">
                <a:latin typeface="Times New Roman" pitchFamily="18" charset="0"/>
                <a:cs typeface="Times New Roman" pitchFamily="18" charset="0"/>
                <a:sym typeface="Symbol" pitchFamily="18" charset="2"/>
              </a:rPr>
              <a:t> 02 phương pháp sau cùng có đặc điểm chung là phải sử dụng đến các thiết bị đo, đếm hiện đại, có độ chính xác cao và đắt tiền nên thường gọi chung là phương pháp phân tích công cụ</a:t>
            </a:r>
            <a:endParaRPr lang="vi-VN" altLang="fr-FR" sz="2200">
              <a:latin typeface="Times New Roman" pitchFamily="18" charset="0"/>
              <a:cs typeface="Times New Roman" pitchFamily="18" charset="0"/>
            </a:endParaRPr>
          </a:p>
        </p:txBody>
      </p:sp>
      <p:sp>
        <p:nvSpPr>
          <p:cNvPr id="10243" name="Rectangle 2"/>
          <p:cNvSpPr>
            <a:spLocks noGrp="1" noChangeArrowheads="1"/>
          </p:cNvSpPr>
          <p:nvPr>
            <p:ph type="title"/>
          </p:nvPr>
        </p:nvSpPr>
        <p:spPr>
          <a:xfrm>
            <a:off x="1412875" y="1101725"/>
            <a:ext cx="7731125" cy="542925"/>
          </a:xfrm>
        </p:spPr>
        <p:txBody>
          <a:bodyPr/>
          <a:lstStyle/>
          <a:p>
            <a:pPr algn="just" eaLnBrk="1" hangingPunct="1"/>
            <a:r>
              <a:rPr lang="en-US" altLang="ko-KR" sz="2000" b="1" smtClean="0">
                <a:solidFill>
                  <a:srgbClr val="000000"/>
                </a:solidFill>
                <a:ea typeface="굴림" pitchFamily="34" charset="-127"/>
              </a:rPr>
              <a:t>1.1. Mục đích, phân loại và ý nghĩa của hoá phân tích</a:t>
            </a:r>
            <a:endParaRPr lang="en-US" altLang="fr-FR" sz="2000" b="1" smtClean="0">
              <a:solidFill>
                <a:srgbClr val="000000"/>
              </a:solidFill>
              <a:ea typeface="굴림" pitchFamily="34" charset="-127"/>
            </a:endParaRPr>
          </a:p>
        </p:txBody>
      </p:sp>
      <p:sp>
        <p:nvSpPr>
          <p:cNvPr id="10244" name="Rectangle 2"/>
          <p:cNvSpPr txBox="1">
            <a:spLocks noChangeArrowheads="1"/>
          </p:cNvSpPr>
          <p:nvPr/>
        </p:nvSpPr>
        <p:spPr bwMode="black">
          <a:xfrm>
            <a:off x="1143000" y="76200"/>
            <a:ext cx="7862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1. MỞ ĐẦU</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mc:AlternateContent xmlns:mc="http://schemas.openxmlformats.org/markup-compatibility/2006" xmlns:a14="http://schemas.microsoft.com/office/drawing/2010/main">
        <mc:Choice Requires="a14">
          <p:sp>
            <p:nvSpPr>
              <p:cNvPr id="30726" name="TextBox 9"/>
              <p:cNvSpPr txBox="1">
                <a:spLocks noChangeArrowheads="1"/>
              </p:cNvSpPr>
              <p:nvPr/>
            </p:nvSpPr>
            <p:spPr bwMode="auto">
              <a:xfrm>
                <a:off x="228600" y="2040553"/>
                <a:ext cx="8763000" cy="3046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342900" lvl="1" indent="-342900" algn="just">
                  <a:lnSpc>
                    <a:spcPct val="120000"/>
                  </a:lnSpc>
                  <a:buFont typeface="Wingdings" pitchFamily="2" charset="2"/>
                  <a:buChar char="v"/>
                </a:pPr>
                <a:r>
                  <a:rPr lang="en-US" sz="2000" i="1" dirty="0" err="1">
                    <a:latin typeface="Arial" pitchFamily="34" charset="0"/>
                    <a:cs typeface="Arial" pitchFamily="34" charset="0"/>
                  </a:rPr>
                  <a:t>Đặc</a:t>
                </a:r>
                <a:r>
                  <a:rPr lang="en-US" sz="2000" i="1" dirty="0">
                    <a:latin typeface="Arial" pitchFamily="34" charset="0"/>
                    <a:cs typeface="Arial" pitchFamily="34" charset="0"/>
                  </a:rPr>
                  <a:t> </a:t>
                </a:r>
                <a:r>
                  <a:rPr lang="en-US" sz="2000" i="1" dirty="0" err="1">
                    <a:latin typeface="Arial" pitchFamily="34" charset="0"/>
                    <a:cs typeface="Arial" pitchFamily="34" charset="0"/>
                  </a:rPr>
                  <a:t>điểm</a:t>
                </a:r>
                <a:r>
                  <a:rPr lang="en-US" sz="2000" i="1" dirty="0">
                    <a:latin typeface="Arial" pitchFamily="34" charset="0"/>
                    <a:cs typeface="Arial" pitchFamily="34" charset="0"/>
                  </a:rPr>
                  <a:t> </a:t>
                </a:r>
                <a:r>
                  <a:rPr lang="en-US" sz="2000" i="1" dirty="0" err="1">
                    <a:latin typeface="Arial" pitchFamily="34" charset="0"/>
                    <a:cs typeface="Arial" pitchFamily="34" charset="0"/>
                  </a:rPr>
                  <a:t>của</a:t>
                </a:r>
                <a:r>
                  <a:rPr lang="en-US" sz="2000" i="1" dirty="0">
                    <a:latin typeface="Arial" pitchFamily="34" charset="0"/>
                    <a:cs typeface="Arial" pitchFamily="34" charset="0"/>
                  </a:rPr>
                  <a:t> </a:t>
                </a:r>
                <a:r>
                  <a:rPr lang="en-US" sz="2000" i="1" dirty="0" err="1">
                    <a:latin typeface="Arial" pitchFamily="34" charset="0"/>
                    <a:cs typeface="Arial" pitchFamily="34" charset="0"/>
                  </a:rPr>
                  <a:t>phương</a:t>
                </a:r>
                <a:r>
                  <a:rPr lang="en-US" sz="2000" i="1" dirty="0">
                    <a:latin typeface="Arial" pitchFamily="34" charset="0"/>
                    <a:cs typeface="Arial" pitchFamily="34" charset="0"/>
                  </a:rPr>
                  <a:t> </a:t>
                </a:r>
                <a:r>
                  <a:rPr lang="en-US" sz="2000" i="1" dirty="0" err="1">
                    <a:latin typeface="Arial" pitchFamily="34" charset="0"/>
                    <a:cs typeface="Arial" pitchFamily="34" charset="0"/>
                  </a:rPr>
                  <a:t>pháp</a:t>
                </a:r>
                <a:r>
                  <a:rPr lang="en-US" sz="2000" dirty="0">
                    <a:latin typeface="Arial" pitchFamily="34" charset="0"/>
                    <a:cs typeface="Arial" pitchFamily="34" charset="0"/>
                  </a:rPr>
                  <a:t>:</a:t>
                </a:r>
              </a:p>
              <a:p>
                <a:pPr marL="342900" lvl="1" indent="-342900" algn="just">
                  <a:lnSpc>
                    <a:spcPct val="120000"/>
                  </a:lnSpc>
                  <a:buFontTx/>
                  <a:buChar char="-"/>
                </a:pP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smtClean="0">
                    <a:latin typeface="Arial" pitchFamily="34" charset="0"/>
                    <a:cs typeface="Arial" pitchFamily="34" charset="0"/>
                  </a:rPr>
                  <a:t>chủ</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yếu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SO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a:t>
                </a:r>
              </a:p>
              <a:p>
                <a:pPr marL="0" lvl="1" indent="344488"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HNO</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sai</a:t>
                </a:r>
                <a:r>
                  <a:rPr lang="en-US" sz="2000" dirty="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a:t>
                </a:r>
              </a:p>
              <a:p>
                <a:pPr indent="344488"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HCl</a:t>
                </a:r>
                <a:r>
                  <a:rPr lang="en-US" sz="2000" dirty="0">
                    <a:latin typeface="Arial" pitchFamily="34" charset="0"/>
                    <a:cs typeface="Arial" pitchFamily="34" charset="0"/>
                  </a:rPr>
                  <a:t> </a:t>
                </a:r>
                <a:r>
                  <a:rPr lang="en-US" sz="2000" dirty="0" err="1" smtClean="0">
                    <a:latin typeface="Arial" pitchFamily="34" charset="0"/>
                    <a:cs typeface="Arial" pitchFamily="34" charset="0"/>
                  </a:rPr>
                  <a:t>vì</a:t>
                </a:r>
                <a:r>
                  <a:rPr lang="en-US" sz="2000" dirty="0" smtClean="0">
                    <a:latin typeface="Arial" pitchFamily="34" charset="0"/>
                    <a:cs typeface="Arial" pitchFamily="34" charset="0"/>
                  </a:rPr>
                  <a:t> </a:t>
                </a:r>
                <a:r>
                  <a:rPr lang="en-US" sz="2000" dirty="0" err="1">
                    <a:latin typeface="Arial" pitchFamily="34" charset="0"/>
                    <a:cs typeface="Arial" pitchFamily="34" charset="0"/>
                  </a:rPr>
                  <a:t>sẽ</a:t>
                </a:r>
                <a:r>
                  <a:rPr lang="en-US" sz="2000" dirty="0">
                    <a:latin typeface="Arial" pitchFamily="34" charset="0"/>
                    <a:cs typeface="Arial" pitchFamily="34" charset="0"/>
                  </a:rPr>
                  <a:t> </a:t>
                </a:r>
                <a:r>
                  <a:rPr lang="en-US" sz="2000" dirty="0" err="1">
                    <a:latin typeface="Arial" pitchFamily="34" charset="0"/>
                    <a:cs typeface="Arial" pitchFamily="34" charset="0"/>
                  </a:rPr>
                  <a:t>xảy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cảm</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smtClean="0">
                    <a:latin typeface="Arial" pitchFamily="34" charset="0"/>
                    <a:cs typeface="Arial" pitchFamily="34" charset="0"/>
                  </a:rPr>
                  <a:t>                 </a:t>
                </a:r>
              </a:p>
              <a:p>
                <a:pPr algn="ctr">
                  <a:lnSpc>
                    <a:spcPct val="120000"/>
                  </a:lnSpc>
                </a:pPr>
                <a:r>
                  <a:rPr lang="en-US" sz="2000" dirty="0" smtClean="0">
                    <a:latin typeface="Arial" pitchFamily="34" charset="0"/>
                    <a:cs typeface="Arial" pitchFamily="34" charset="0"/>
                  </a:rPr>
                  <a:t>MnO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a:latin typeface="Arial" pitchFamily="34" charset="0"/>
                    <a:cs typeface="Arial" pitchFamily="34" charset="0"/>
                  </a:rPr>
                  <a:t>+ 5</a:t>
                </a:r>
                <a:r>
                  <a:rPr lang="en-US" sz="2000" dirty="0" smtClean="0">
                    <a:latin typeface="Arial" pitchFamily="34" charset="0"/>
                    <a:cs typeface="Arial" pitchFamily="34" charset="0"/>
                  </a:rPr>
                  <a:t>Cl</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a:latin typeface="Arial" pitchFamily="34" charset="0"/>
                    <a:cs typeface="Arial" pitchFamily="34" charset="0"/>
                  </a:rPr>
                  <a:t>+ 8H</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a:latin typeface="Arial" pitchFamily="34" charset="0"/>
                    <a:cs typeface="Arial" pitchFamily="34" charset="0"/>
                    <a:sym typeface="Wingdings 3"/>
                  </a:rPr>
                  <a:t></a:t>
                </a:r>
                <a:r>
                  <a:rPr lang="en-US" sz="2000" dirty="0">
                    <a:latin typeface="Arial" pitchFamily="34" charset="0"/>
                    <a:cs typeface="Arial" pitchFamily="34" charset="0"/>
                  </a:rPr>
                  <a:t> Mn</a:t>
                </a:r>
                <a:r>
                  <a:rPr lang="en-US" sz="2000" baseline="30000" dirty="0">
                    <a:latin typeface="Arial" pitchFamily="34" charset="0"/>
                    <a:cs typeface="Arial" pitchFamily="34" charset="0"/>
                  </a:rPr>
                  <a:t>2+</a:t>
                </a:r>
                <a:r>
                  <a:rPr lang="en-US" sz="2000" dirty="0">
                    <a:latin typeface="Arial" pitchFamily="34" charset="0"/>
                    <a:cs typeface="Arial" pitchFamily="34" charset="0"/>
                  </a:rPr>
                  <a:t> + </a:t>
                </a:r>
                <a14:m>
                  <m:oMath xmlns:m="http://schemas.openxmlformats.org/officeDocument/2006/math">
                    <m:f>
                      <m:fPr>
                        <m:type m:val="skw"/>
                        <m:ctrlPr>
                          <a:rPr lang="en-US" sz="2000" i="1" dirty="0" smtClean="0">
                            <a:latin typeface="Cambria Math"/>
                            <a:cs typeface="Arial" pitchFamily="34" charset="0"/>
                          </a:rPr>
                        </m:ctrlPr>
                      </m:fPr>
                      <m:num>
                        <m:r>
                          <a:rPr lang="en-US" sz="2000" b="0" i="1" dirty="0" smtClean="0">
                            <a:latin typeface="Cambria Math"/>
                            <a:cs typeface="Arial" pitchFamily="34" charset="0"/>
                          </a:rPr>
                          <m:t>5</m:t>
                        </m:r>
                      </m:num>
                      <m:den>
                        <m:r>
                          <a:rPr lang="en-US" sz="2000" b="0" i="1" dirty="0" smtClean="0">
                            <a:latin typeface="Cambria Math"/>
                            <a:cs typeface="Arial" pitchFamily="34" charset="0"/>
                          </a:rPr>
                          <m:t>2</m:t>
                        </m:r>
                      </m:den>
                    </m:f>
                  </m:oMath>
                </a14:m>
                <a:r>
                  <a:rPr lang="en-US" sz="2000" dirty="0" smtClean="0">
                    <a:latin typeface="Arial" pitchFamily="34" charset="0"/>
                    <a:cs typeface="Arial" pitchFamily="34" charset="0"/>
                  </a:rPr>
                  <a:t>Cl</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 </a:t>
                </a:r>
                <a:r>
                  <a:rPr lang="en-US" sz="2000" dirty="0" smtClean="0">
                    <a:latin typeface="Arial" pitchFamily="34" charset="0"/>
                    <a:cs typeface="Arial" pitchFamily="34" charset="0"/>
                  </a:rPr>
                  <a:t>4H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p>
              <a:p>
                <a:pPr indent="344488"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cảm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người</a:t>
                </a:r>
                <a:r>
                  <a:rPr lang="en-US" sz="2000" dirty="0" smtClean="0">
                    <a:latin typeface="Arial" pitchFamily="34" charset="0"/>
                    <a:cs typeface="Arial" pitchFamily="34" charset="0"/>
                  </a:rPr>
                  <a:t> ta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hỗn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bảo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vệ</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Zimmecman</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SO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PO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MnSO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mc:Choice>
        <mc:Fallback xmlns="">
          <p:sp>
            <p:nvSpPr>
              <p:cNvPr id="30726" name="TextBox 9"/>
              <p:cNvSpPr txBox="1">
                <a:spLocks noRot="1" noChangeAspect="1" noMove="1" noResize="1" noEditPoints="1" noAdjustHandles="1" noChangeArrowheads="1" noChangeShapeType="1" noTextEdit="1"/>
              </p:cNvSpPr>
              <p:nvPr/>
            </p:nvSpPr>
            <p:spPr bwMode="auto">
              <a:xfrm>
                <a:off x="228600" y="2040553"/>
                <a:ext cx="8763000" cy="3046988"/>
              </a:xfrm>
              <a:prstGeom prst="rect">
                <a:avLst/>
              </a:prstGeom>
              <a:blipFill rotWithShape="1">
                <a:blip r:embed="rId3"/>
                <a:stretch>
                  <a:fillRect l="-765" r="-696" b="-16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774" name="Rectangle 2"/>
          <p:cNvSpPr>
            <a:spLocks noGrp="1" noChangeArrowheads="1"/>
          </p:cNvSpPr>
          <p:nvPr>
            <p:ph type="title"/>
          </p:nvPr>
        </p:nvSpPr>
        <p:spPr>
          <a:xfrm>
            <a:off x="266700" y="1219200"/>
            <a:ext cx="8572500" cy="838200"/>
          </a:xfrm>
        </p:spPr>
        <p:txBody>
          <a:body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28578274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28600" y="1981200"/>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342900" lvl="1" indent="-342900" algn="just">
              <a:lnSpc>
                <a:spcPct val="120000"/>
              </a:lnSpc>
              <a:buFont typeface="Wingdings" pitchFamily="2" charset="2"/>
              <a:buChar char="v"/>
            </a:pPr>
            <a:r>
              <a:rPr lang="en-US" sz="2000" i="1" dirty="0" err="1" smtClean="0">
                <a:latin typeface="Arial" pitchFamily="34" charset="0"/>
                <a:cs typeface="Arial" pitchFamily="34" charset="0"/>
              </a:rPr>
              <a:t>Phương</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pháp</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này</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dùng</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để</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xác</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định</a:t>
            </a:r>
            <a:r>
              <a:rPr lang="en-US" sz="2000" dirty="0" smtClean="0">
                <a:latin typeface="Arial" pitchFamily="34" charset="0"/>
                <a:cs typeface="Arial" pitchFamily="34" charset="0"/>
              </a:rPr>
              <a:t>:</a:t>
            </a:r>
          </a:p>
          <a:p>
            <a:pPr marL="0" lvl="1" indent="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kỹ</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thuật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KMnO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buret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rồi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từng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giọt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xuống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bình</a:t>
            </a:r>
            <a:r>
              <a:rPr lang="en-US" sz="2000" dirty="0" smtClean="0">
                <a:latin typeface="Arial" pitchFamily="34" charset="0"/>
                <a:cs typeface="Arial" pitchFamily="34" charset="0"/>
              </a:rPr>
              <a:t> tam </a:t>
            </a:r>
            <a:r>
              <a:rPr lang="en-US" sz="2000" dirty="0" err="1" smtClean="0">
                <a:latin typeface="Arial" pitchFamily="34" charset="0"/>
                <a:cs typeface="Arial" pitchFamily="34" charset="0"/>
              </a:rPr>
              <a:t>giác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Mỗi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giọt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xuống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lúc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xuất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nhạt</a:t>
            </a:r>
            <a:r>
              <a:rPr lang="en-US" sz="2000" dirty="0" smtClean="0">
                <a:latin typeface="Arial" pitchFamily="34" charset="0"/>
                <a:cs typeface="Arial" pitchFamily="34" charset="0"/>
              </a:rPr>
              <a:t>.</a:t>
            </a:r>
          </a:p>
          <a:p>
            <a:pPr marL="0" lvl="1" indent="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kỹ</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thuật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Cho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thừa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KMnO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a:t>
            </a:r>
          </a:p>
          <a:p>
            <a:pPr marL="0" lvl="1" indent="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CaCO</a:t>
            </a:r>
            <a:r>
              <a:rPr lang="en-US" sz="2000" baseline="-25000" dirty="0" smtClean="0">
                <a:latin typeface="Arial" pitchFamily="34" charset="0"/>
                <a:cs typeface="Arial" pitchFamily="34" charset="0"/>
              </a:rPr>
              <a:t>3</a:t>
            </a:r>
            <a:r>
              <a:rPr lang="en-US" sz="2000" dirty="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hòa</a:t>
            </a:r>
            <a:r>
              <a:rPr lang="en-US" sz="2000" dirty="0" smtClean="0">
                <a:latin typeface="Arial" pitchFamily="34" charset="0"/>
                <a:cs typeface="Arial" pitchFamily="34" charset="0"/>
              </a:rPr>
              <a:t> tan </a:t>
            </a:r>
            <a:r>
              <a:rPr lang="en-US" sz="2000" dirty="0" err="1" smtClean="0">
                <a:latin typeface="Arial" pitchFamily="34" charset="0"/>
                <a:cs typeface="Arial" pitchFamily="34" charset="0"/>
              </a:rPr>
              <a:t>mẫu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Ca</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dưới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dạng</a:t>
            </a:r>
            <a:r>
              <a:rPr lang="en-US" sz="2000" dirty="0" smtClean="0">
                <a:latin typeface="Arial" pitchFamily="34" charset="0"/>
                <a:cs typeface="Arial" pitchFamily="34" charset="0"/>
              </a:rPr>
              <a:t> CaC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thừa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Hòa</a:t>
            </a:r>
            <a:r>
              <a:rPr lang="en-US" sz="2000" dirty="0" smtClean="0">
                <a:latin typeface="Arial" pitchFamily="34" charset="0"/>
                <a:cs typeface="Arial" pitchFamily="34" charset="0"/>
              </a:rPr>
              <a:t> tan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SO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smtClean="0">
                <a:latin typeface="Times New Roman"/>
                <a:cs typeface="Times New Roman"/>
              </a:rPr>
              <a:t>→</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Cuối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KMnO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2MnO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a:latin typeface="Arial" pitchFamily="34" charset="0"/>
                <a:cs typeface="Arial" pitchFamily="34" charset="0"/>
              </a:rPr>
              <a:t>+ </a:t>
            </a:r>
            <a:r>
              <a:rPr lang="en-US" sz="2000" dirty="0" smtClean="0">
                <a:latin typeface="Arial" pitchFamily="34" charset="0"/>
                <a:cs typeface="Arial" pitchFamily="34" charset="0"/>
              </a:rPr>
              <a:t>16H</a:t>
            </a:r>
            <a:r>
              <a:rPr lang="en-US" sz="2000" baseline="30000" dirty="0">
                <a:latin typeface="Arial" pitchFamily="34" charset="0"/>
                <a:cs typeface="Arial" pitchFamily="34" charset="0"/>
              </a:rPr>
              <a:t>+</a:t>
            </a:r>
            <a:r>
              <a:rPr lang="en-US" sz="2000" dirty="0">
                <a:latin typeface="Arial" pitchFamily="34" charset="0"/>
                <a:cs typeface="Arial" pitchFamily="34" charset="0"/>
              </a:rPr>
              <a:t> + </a:t>
            </a:r>
            <a:r>
              <a:rPr lang="en-US" sz="2000" dirty="0" smtClean="0">
                <a:latin typeface="Arial" pitchFamily="34" charset="0"/>
                <a:cs typeface="Arial" pitchFamily="34" charset="0"/>
              </a:rPr>
              <a:t>5C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sym typeface="Wingdings 3"/>
              </a:rPr>
              <a:t></a:t>
            </a:r>
            <a:r>
              <a:rPr lang="en-US" sz="2000" dirty="0">
                <a:latin typeface="Arial" pitchFamily="34" charset="0"/>
                <a:cs typeface="Arial" pitchFamily="34" charset="0"/>
              </a:rPr>
              <a:t>  </a:t>
            </a:r>
            <a:r>
              <a:rPr lang="en-US" sz="2000" dirty="0" smtClean="0">
                <a:latin typeface="Arial" pitchFamily="34" charset="0"/>
                <a:cs typeface="Arial" pitchFamily="34" charset="0"/>
              </a:rPr>
              <a:t>2Mn</a:t>
            </a:r>
            <a:r>
              <a:rPr lang="en-US" sz="2000" baseline="30000" dirty="0" smtClean="0">
                <a:latin typeface="Arial" pitchFamily="34" charset="0"/>
                <a:cs typeface="Arial" pitchFamily="34" charset="0"/>
              </a:rPr>
              <a:t>2</a:t>
            </a:r>
            <a:r>
              <a:rPr lang="en-US" sz="2000" baseline="30000" dirty="0">
                <a:latin typeface="Arial" pitchFamily="34" charset="0"/>
                <a:cs typeface="Arial" pitchFamily="34" charset="0"/>
              </a:rPr>
              <a:t>+</a:t>
            </a:r>
            <a:r>
              <a:rPr lang="en-US" sz="2000" dirty="0">
                <a:latin typeface="Arial" pitchFamily="34" charset="0"/>
                <a:cs typeface="Arial" pitchFamily="34" charset="0"/>
              </a:rPr>
              <a:t> + </a:t>
            </a:r>
            <a:r>
              <a:rPr lang="en-US" sz="2000" dirty="0" smtClean="0">
                <a:latin typeface="Arial" pitchFamily="34" charset="0"/>
                <a:cs typeface="Arial" pitchFamily="34" charset="0"/>
              </a:rPr>
              <a:t> 10CO</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  8H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endParaRPr lang="en-US" sz="2000" dirty="0">
              <a:latin typeface="Arial" pitchFamily="34" charset="0"/>
              <a:cs typeface="Arial" pitchFamily="34" charset="0"/>
            </a:endParaRPr>
          </a:p>
        </p:txBody>
      </p:sp>
      <p:sp>
        <p:nvSpPr>
          <p:cNvPr id="8" name="Rectangle 2"/>
          <p:cNvSpPr txBox="1">
            <a:spLocks noChangeArrowheads="1"/>
          </p:cNvSpPr>
          <p:nvPr/>
        </p:nvSpPr>
        <p:spPr bwMode="black">
          <a:xfrm>
            <a:off x="266700" y="1219200"/>
            <a:ext cx="857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7919963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64225" y="1964353"/>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b="1" dirty="0">
                <a:latin typeface="Arial" pitchFamily="34" charset="0"/>
                <a:cs typeface="Arial" pitchFamily="34" charset="0"/>
                <a:sym typeface="Wingdings"/>
              </a:rPr>
              <a:t>4.4.2. </a:t>
            </a:r>
            <a:r>
              <a:rPr lang="en-US" sz="2000" b="1" dirty="0" err="1" smtClean="0">
                <a:latin typeface="Arial" pitchFamily="34" charset="0"/>
                <a:cs typeface="Arial" pitchFamily="34" charset="0"/>
              </a:rPr>
              <a:t>Phương</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pháp</a:t>
            </a:r>
            <a:r>
              <a:rPr lang="en-US" sz="2000" b="1" dirty="0">
                <a:latin typeface="Arial" pitchFamily="34" charset="0"/>
                <a:cs typeface="Arial" pitchFamily="34" charset="0"/>
              </a:rPr>
              <a:t> </a:t>
            </a:r>
            <a:r>
              <a:rPr lang="en-US" sz="2000" b="1" dirty="0" err="1">
                <a:latin typeface="Arial" pitchFamily="34" charset="0"/>
                <a:cs typeface="Arial" pitchFamily="34" charset="0"/>
              </a:rPr>
              <a:t>d</a:t>
            </a:r>
            <a:r>
              <a:rPr lang="en-US" sz="2000" b="1" dirty="0" err="1" smtClean="0">
                <a:latin typeface="Arial" pitchFamily="34" charset="0"/>
                <a:cs typeface="Arial" pitchFamily="34" charset="0"/>
              </a:rPr>
              <a:t>icromat</a:t>
            </a:r>
            <a:r>
              <a:rPr lang="en-US" sz="2000" dirty="0" smtClean="0">
                <a:latin typeface="Arial" pitchFamily="34" charset="0"/>
                <a:cs typeface="Arial" pitchFamily="34" charset="0"/>
              </a:rPr>
              <a:t>: </a:t>
            </a:r>
          </a:p>
          <a:p>
            <a:pPr marL="342900" indent="-342900" algn="just">
              <a:lnSpc>
                <a:spcPct val="120000"/>
              </a:lnSpc>
              <a:buFont typeface="Wingdings" pitchFamily="2" charset="2"/>
              <a:buChar char="v"/>
            </a:pPr>
            <a:r>
              <a:rPr lang="en-US" sz="2000" i="1" dirty="0" err="1" smtClean="0">
                <a:latin typeface="Arial" pitchFamily="34" charset="0"/>
                <a:cs typeface="Arial" pitchFamily="34" charset="0"/>
              </a:rPr>
              <a:t>Nguyên</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tắc</a:t>
            </a:r>
            <a:r>
              <a:rPr lang="en-US" sz="2000" dirty="0" smtClean="0">
                <a:latin typeface="Arial" pitchFamily="34" charset="0"/>
                <a:cs typeface="Arial" pitchFamily="34" charset="0"/>
              </a:rPr>
              <a:t>: </a:t>
            </a:r>
            <a:r>
              <a:rPr lang="vi-VN" sz="2000" dirty="0">
                <a:latin typeface="Arial" pitchFamily="34" charset="0"/>
                <a:cs typeface="Arial" pitchFamily="34" charset="0"/>
              </a:rPr>
              <a:t>Đây là phương pháp chuẩn độ oxi hoá khử dựa trên phản ứng oxy hoá </a:t>
            </a:r>
            <a:r>
              <a:rPr lang="vi-VN" sz="2000" dirty="0" smtClean="0">
                <a:latin typeface="Arial" pitchFamily="34" charset="0"/>
                <a:cs typeface="Arial" pitchFamily="34" charset="0"/>
              </a:rPr>
              <a:t>của</a:t>
            </a:r>
            <a:r>
              <a:rPr lang="en-US" sz="2000" dirty="0" smtClean="0">
                <a:latin typeface="Arial" pitchFamily="34" charset="0"/>
                <a:cs typeface="Arial" pitchFamily="34" charset="0"/>
              </a:rPr>
              <a:t> ion </a:t>
            </a:r>
            <a:r>
              <a:rPr lang="en-US" sz="2000" dirty="0" err="1">
                <a:latin typeface="Arial" pitchFamily="34" charset="0"/>
                <a:cs typeface="Arial" pitchFamily="34" charset="0"/>
              </a:rPr>
              <a:t>cromat</a:t>
            </a:r>
            <a:r>
              <a:rPr lang="en-US" sz="2000" dirty="0">
                <a:latin typeface="Arial" pitchFamily="34" charset="0"/>
                <a:cs typeface="Arial" pitchFamily="34" charset="0"/>
              </a:rPr>
              <a:t> </a:t>
            </a:r>
            <a:r>
              <a:rPr lang="en-US" sz="2000" dirty="0" smtClean="0">
                <a:latin typeface="Arial" pitchFamily="34" charset="0"/>
                <a:cs typeface="Arial" pitchFamily="34" charset="0"/>
              </a:rPr>
              <a:t>Cr</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7</a:t>
            </a:r>
            <a:r>
              <a:rPr lang="vi-VN" sz="2000" baseline="30000" dirty="0" smtClean="0">
                <a:latin typeface="Arial" pitchFamily="34" charset="0"/>
                <a:cs typeface="Arial" pitchFamily="34" charset="0"/>
              </a:rPr>
              <a:t>2-</a:t>
            </a:r>
            <a:r>
              <a:rPr lang="vi-VN" sz="2000" dirty="0" smtClean="0">
                <a:latin typeface="Arial" pitchFamily="34" charset="0"/>
                <a:cs typeface="Arial" pitchFamily="34" charset="0"/>
              </a:rPr>
              <a:t> </a:t>
            </a:r>
            <a:r>
              <a:rPr lang="vi-VN" sz="2000" dirty="0">
                <a:latin typeface="Arial" pitchFamily="34" charset="0"/>
                <a:cs typeface="Arial" pitchFamily="34" charset="0"/>
              </a:rPr>
              <a:t>trong môi </a:t>
            </a:r>
            <a:r>
              <a:rPr lang="vi-VN" sz="2000" dirty="0" smtClean="0">
                <a:latin typeface="Arial" pitchFamily="34" charset="0"/>
                <a:cs typeface="Arial" pitchFamily="34" charset="0"/>
              </a:rPr>
              <a:t>trư</a:t>
            </a:r>
            <a:r>
              <a:rPr lang="en-US" sz="2000" dirty="0" smtClean="0">
                <a:latin typeface="Arial" pitchFamily="34" charset="0"/>
                <a:cs typeface="Arial" pitchFamily="34" charset="0"/>
              </a:rPr>
              <a:t>ờ</a:t>
            </a:r>
            <a:r>
              <a:rPr lang="vi-VN" sz="2000" dirty="0" smtClean="0">
                <a:latin typeface="Arial" pitchFamily="34" charset="0"/>
                <a:cs typeface="Arial" pitchFamily="34" charset="0"/>
              </a:rPr>
              <a:t>ng </a:t>
            </a:r>
            <a:r>
              <a:rPr lang="vi-VN" sz="2000" dirty="0">
                <a:latin typeface="Arial" pitchFamily="34" charset="0"/>
                <a:cs typeface="Arial" pitchFamily="34" charset="0"/>
              </a:rPr>
              <a:t>axit</a:t>
            </a:r>
            <a:r>
              <a:rPr lang="vi-VN" sz="2000" dirty="0" smtClean="0">
                <a:latin typeface="Arial" pitchFamily="34" charset="0"/>
                <a:cs typeface="Arial" pitchFamily="34" charset="0"/>
              </a:rPr>
              <a:t>.</a:t>
            </a:r>
            <a:endParaRPr lang="en-US" sz="2000" dirty="0" smtClean="0">
              <a:latin typeface="Arial" pitchFamily="34" charset="0"/>
              <a:cs typeface="Arial" pitchFamily="34" charset="0"/>
            </a:endParaRPr>
          </a:p>
          <a:p>
            <a:pPr marL="0" lvl="1" indent="0" algn="ctr">
              <a:lnSpc>
                <a:spcPct val="120000"/>
              </a:lnSpc>
            </a:pPr>
            <a:r>
              <a:rPr lang="en-US" sz="2000" dirty="0">
                <a:latin typeface="Arial" pitchFamily="34" charset="0"/>
                <a:cs typeface="Arial" pitchFamily="34" charset="0"/>
                <a:sym typeface="Symbol"/>
              </a:rPr>
              <a:t>6e</a:t>
            </a:r>
            <a:r>
              <a:rPr lang="en-US" sz="2000" baseline="30000" dirty="0">
                <a:latin typeface="Arial" pitchFamily="34" charset="0"/>
                <a:cs typeface="Arial" pitchFamily="34" charset="0"/>
                <a:sym typeface="Symbol"/>
              </a:rPr>
              <a:t>-</a:t>
            </a:r>
            <a:r>
              <a:rPr lang="en-US" sz="2000" dirty="0">
                <a:latin typeface="Arial" pitchFamily="34" charset="0"/>
                <a:cs typeface="Arial" pitchFamily="34" charset="0"/>
                <a:sym typeface="Symbol"/>
              </a:rPr>
              <a:t>  + Cr</a:t>
            </a:r>
            <a:r>
              <a:rPr lang="en-US" sz="2000" baseline="-25000" dirty="0">
                <a:latin typeface="Arial" pitchFamily="34" charset="0"/>
                <a:cs typeface="Arial" pitchFamily="34" charset="0"/>
                <a:sym typeface="Symbol"/>
              </a:rPr>
              <a:t>2</a:t>
            </a:r>
            <a:r>
              <a:rPr lang="en-US" sz="2000" dirty="0">
                <a:latin typeface="Arial" pitchFamily="34" charset="0"/>
                <a:cs typeface="Arial" pitchFamily="34" charset="0"/>
                <a:sym typeface="Symbol"/>
              </a:rPr>
              <a:t>O</a:t>
            </a:r>
            <a:r>
              <a:rPr lang="en-US" sz="2000" baseline="-25000" dirty="0">
                <a:latin typeface="Arial" pitchFamily="34" charset="0"/>
                <a:cs typeface="Arial" pitchFamily="34" charset="0"/>
                <a:sym typeface="Symbol"/>
              </a:rPr>
              <a:t>7</a:t>
            </a:r>
            <a:r>
              <a:rPr lang="en-US" sz="2000" baseline="30000" dirty="0">
                <a:latin typeface="Arial" pitchFamily="34" charset="0"/>
                <a:cs typeface="Arial" pitchFamily="34" charset="0"/>
                <a:sym typeface="Symbol"/>
              </a:rPr>
              <a:t>2-</a:t>
            </a:r>
            <a:r>
              <a:rPr lang="en-US" sz="2000" dirty="0">
                <a:latin typeface="Arial" pitchFamily="34" charset="0"/>
                <a:cs typeface="Arial" pitchFamily="34" charset="0"/>
                <a:sym typeface="Symbol"/>
              </a:rPr>
              <a:t>  +  14H</a:t>
            </a:r>
            <a:r>
              <a:rPr lang="en-US" sz="2000" baseline="30000" dirty="0">
                <a:latin typeface="Arial" pitchFamily="34" charset="0"/>
                <a:cs typeface="Arial" pitchFamily="34" charset="0"/>
                <a:sym typeface="Symbol"/>
              </a:rPr>
              <a:t>+</a:t>
            </a:r>
            <a:r>
              <a:rPr lang="en-US" sz="2000" dirty="0">
                <a:latin typeface="Arial" pitchFamily="34" charset="0"/>
                <a:cs typeface="Arial" pitchFamily="34" charset="0"/>
                <a:sym typeface="Symbol"/>
              </a:rPr>
              <a:t>      2Cr</a:t>
            </a:r>
            <a:r>
              <a:rPr lang="en-US" sz="2000" baseline="30000" dirty="0">
                <a:latin typeface="Arial" pitchFamily="34" charset="0"/>
                <a:cs typeface="Arial" pitchFamily="34" charset="0"/>
                <a:sym typeface="Symbol"/>
              </a:rPr>
              <a:t>3+</a:t>
            </a:r>
            <a:r>
              <a:rPr lang="en-US" sz="2000" dirty="0">
                <a:latin typeface="Arial" pitchFamily="34" charset="0"/>
                <a:cs typeface="Arial" pitchFamily="34" charset="0"/>
                <a:sym typeface="Symbol"/>
              </a:rPr>
              <a:t>   +  7H</a:t>
            </a:r>
            <a:r>
              <a:rPr lang="en-US" sz="2000" baseline="-25000" dirty="0">
                <a:latin typeface="Arial" pitchFamily="34" charset="0"/>
                <a:cs typeface="Arial" pitchFamily="34" charset="0"/>
                <a:sym typeface="Symbol"/>
              </a:rPr>
              <a:t>2</a:t>
            </a:r>
            <a:r>
              <a:rPr lang="en-US" sz="2000" dirty="0">
                <a:latin typeface="Arial" pitchFamily="34" charset="0"/>
                <a:cs typeface="Arial" pitchFamily="34" charset="0"/>
                <a:sym typeface="Symbol"/>
              </a:rPr>
              <a:t>O</a:t>
            </a:r>
          </a:p>
          <a:p>
            <a:pPr marL="0" lvl="1" indent="0">
              <a:lnSpc>
                <a:spcPct val="120000"/>
              </a:lnSpc>
            </a:pPr>
            <a:r>
              <a:rPr lang="en-US" sz="2000" dirty="0">
                <a:latin typeface="Arial" pitchFamily="34" charset="0"/>
                <a:cs typeface="Arial" pitchFamily="34" charset="0"/>
                <a:sym typeface="Symbol"/>
              </a:rPr>
              <a:t>                                    Da cam                      </a:t>
            </a:r>
            <a:r>
              <a:rPr lang="en-US" sz="2000" dirty="0" err="1">
                <a:latin typeface="Arial" pitchFamily="34" charset="0"/>
                <a:cs typeface="Arial" pitchFamily="34" charset="0"/>
                <a:sym typeface="Symbol"/>
              </a:rPr>
              <a:t>xanh</a:t>
            </a:r>
            <a:r>
              <a:rPr lang="en-US" sz="2000" dirty="0">
                <a:latin typeface="Arial" pitchFamily="34" charset="0"/>
                <a:cs typeface="Arial" pitchFamily="34" charset="0"/>
                <a:sym typeface="Symbol"/>
              </a:rPr>
              <a:t> </a:t>
            </a:r>
            <a:r>
              <a:rPr lang="en-US" sz="2000" dirty="0" err="1">
                <a:latin typeface="Arial" pitchFamily="34" charset="0"/>
                <a:cs typeface="Arial" pitchFamily="34" charset="0"/>
                <a:sym typeface="Symbol"/>
              </a:rPr>
              <a:t>lục</a:t>
            </a:r>
            <a:endParaRPr lang="en-US" sz="2000" dirty="0">
              <a:latin typeface="Arial" pitchFamily="34" charset="0"/>
              <a:cs typeface="Arial" pitchFamily="34" charset="0"/>
            </a:endParaRPr>
          </a:p>
          <a:p>
            <a:pPr marL="342900" indent="-342900" algn="just">
              <a:lnSpc>
                <a:spcPct val="120000"/>
              </a:lnSpc>
              <a:buFont typeface="Wingdings" pitchFamily="2" charset="2"/>
              <a:buChar char="v"/>
            </a:pPr>
            <a:r>
              <a:rPr lang="en-US" sz="2000" i="1" dirty="0" err="1" smtClean="0">
                <a:latin typeface="Arial" pitchFamily="34" charset="0"/>
                <a:cs typeface="Arial" pitchFamily="34" charset="0"/>
              </a:rPr>
              <a:t>Đặc</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điểm</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của</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phương</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pháp</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marL="342900" lvl="1" indent="-342900" algn="just">
              <a:lnSpc>
                <a:spcPct val="120000"/>
              </a:lnSpc>
              <a:buFont typeface="Arial" pitchFamily="34" charset="0"/>
              <a:buChar char="-"/>
            </a:pP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đưa</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ngoài</a:t>
            </a:r>
            <a:r>
              <a:rPr lang="en-US" sz="2000" dirty="0">
                <a:latin typeface="Arial" pitchFamily="34" charset="0"/>
                <a:cs typeface="Arial" pitchFamily="34" charset="0"/>
              </a:rPr>
              <a:t> </a:t>
            </a:r>
            <a:r>
              <a:rPr lang="en-US" sz="2000" dirty="0" err="1">
                <a:latin typeface="Arial" pitchFamily="34" charset="0"/>
                <a:cs typeface="Arial" pitchFamily="34" charset="0"/>
              </a:rPr>
              <a:t>vào</a:t>
            </a:r>
            <a:r>
              <a:rPr lang="en-US" sz="2000" dirty="0">
                <a:latin typeface="Arial" pitchFamily="34" charset="0"/>
                <a:cs typeface="Arial" pitchFamily="34" charset="0"/>
              </a:rPr>
              <a:t>: </a:t>
            </a:r>
            <a:r>
              <a:rPr lang="en-US" sz="2000" dirty="0" err="1">
                <a:latin typeface="Arial" pitchFamily="34" charset="0"/>
                <a:cs typeface="Arial" pitchFamily="34" charset="0"/>
              </a:rPr>
              <a:t>diphenyl</a:t>
            </a:r>
            <a:r>
              <a:rPr lang="en-US" sz="2000" dirty="0">
                <a:latin typeface="Arial" pitchFamily="34" charset="0"/>
                <a:cs typeface="Arial" pitchFamily="34" charset="0"/>
              </a:rPr>
              <a:t> </a:t>
            </a:r>
            <a:r>
              <a:rPr lang="en-US" sz="2000" dirty="0" err="1">
                <a:latin typeface="Arial" pitchFamily="34" charset="0"/>
                <a:cs typeface="Arial" pitchFamily="34" charset="0"/>
              </a:rPr>
              <a:t>amin</a:t>
            </a:r>
            <a:r>
              <a:rPr lang="en-US" sz="2000" dirty="0" smtClean="0">
                <a:latin typeface="Arial" pitchFamily="34" charset="0"/>
                <a:cs typeface="Arial" pitchFamily="34" charset="0"/>
              </a:rPr>
              <a:t>. </a:t>
            </a:r>
          </a:p>
          <a:p>
            <a:pPr marL="342900" lvl="1" indent="-342900" algn="just">
              <a:lnSpc>
                <a:spcPct val="120000"/>
              </a:lnSpc>
              <a:buFont typeface="Arial" pitchFamily="34" charset="0"/>
              <a:buChar char="-"/>
            </a:pPr>
            <a:r>
              <a:rPr lang="en-US" sz="2000" dirty="0">
                <a:latin typeface="Arial" pitchFamily="34" charset="0"/>
                <a:cs typeface="Arial" pitchFamily="34" charset="0"/>
              </a:rPr>
              <a:t>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K</a:t>
            </a:r>
            <a:r>
              <a:rPr lang="en-US" sz="2000" baseline="-25000" dirty="0">
                <a:latin typeface="Arial" pitchFamily="34" charset="0"/>
                <a:cs typeface="Arial" pitchFamily="34" charset="0"/>
              </a:rPr>
              <a:t>2</a:t>
            </a:r>
            <a:r>
              <a:rPr lang="en-US" sz="2000" dirty="0">
                <a:latin typeface="Arial" pitchFamily="34" charset="0"/>
                <a:cs typeface="Arial" pitchFamily="34" charset="0"/>
              </a:rPr>
              <a:t>Cr</a:t>
            </a:r>
            <a:r>
              <a:rPr lang="en-US" sz="2000" baseline="-25000" dirty="0">
                <a:latin typeface="Arial" pitchFamily="34" charset="0"/>
                <a:cs typeface="Arial" pitchFamily="34" charset="0"/>
              </a:rPr>
              <a:t>2</a:t>
            </a:r>
            <a:r>
              <a:rPr lang="en-US" sz="2000" dirty="0">
                <a:latin typeface="Arial" pitchFamily="34" charset="0"/>
                <a:cs typeface="Arial" pitchFamily="34" charset="0"/>
              </a:rPr>
              <a:t>O</a:t>
            </a:r>
            <a:r>
              <a:rPr lang="en-US" sz="2000" baseline="-25000" dirty="0">
                <a:latin typeface="Arial" pitchFamily="34" charset="0"/>
                <a:cs typeface="Arial" pitchFamily="34" charset="0"/>
              </a:rPr>
              <a:t>7</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gốc</a:t>
            </a:r>
            <a:r>
              <a:rPr lang="en-US" sz="2000" dirty="0">
                <a:latin typeface="Arial" pitchFamily="34" charset="0"/>
                <a:cs typeface="Arial" pitchFamily="34" charset="0"/>
              </a:rPr>
              <a:t>: </a:t>
            </a:r>
            <a:r>
              <a:rPr lang="en-US" sz="2000" dirty="0" err="1">
                <a:latin typeface="Arial" pitchFamily="34" charset="0"/>
                <a:cs typeface="Arial" pitchFamily="34" charset="0"/>
              </a:rPr>
              <a:t>dễ</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tinh</a:t>
            </a:r>
            <a:r>
              <a:rPr lang="en-US" sz="2000" dirty="0">
                <a:latin typeface="Arial" pitchFamily="34" charset="0"/>
                <a:cs typeface="Arial" pitchFamily="34" charset="0"/>
              </a:rPr>
              <a:t>, </a:t>
            </a:r>
            <a:r>
              <a:rPr lang="en-US" sz="2000" dirty="0" err="1">
                <a:latin typeface="Arial" pitchFamily="34" charset="0"/>
                <a:cs typeface="Arial" pitchFamily="34" charset="0"/>
              </a:rPr>
              <a:t>rẻ</a:t>
            </a:r>
            <a:r>
              <a:rPr lang="en-US" sz="2000" dirty="0">
                <a:latin typeface="Arial" pitchFamily="34" charset="0"/>
                <a:cs typeface="Arial" pitchFamily="34" charset="0"/>
              </a:rPr>
              <a:t> </a:t>
            </a:r>
            <a:r>
              <a:rPr lang="en-US" sz="2000" dirty="0" err="1">
                <a:latin typeface="Arial" pitchFamily="34" charset="0"/>
                <a:cs typeface="Arial" pitchFamily="34" charset="0"/>
              </a:rPr>
              <a:t>tiền</a:t>
            </a:r>
            <a:r>
              <a:rPr lang="en-US" sz="2000" dirty="0">
                <a:latin typeface="Arial" pitchFamily="34" charset="0"/>
                <a:cs typeface="Arial" pitchFamily="34" charset="0"/>
              </a:rPr>
              <a:t>.</a:t>
            </a:r>
          </a:p>
          <a:p>
            <a:pPr marL="342900" lvl="1" indent="-342900" algn="just">
              <a:lnSpc>
                <a:spcPct val="120000"/>
              </a:lnSpc>
              <a:buFont typeface="Arial" pitchFamily="34" charset="0"/>
              <a:buChar char="-"/>
            </a:pP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ôxi</a:t>
            </a:r>
            <a:r>
              <a:rPr lang="en-US" sz="2000" dirty="0">
                <a:latin typeface="Arial" pitchFamily="34" charset="0"/>
                <a:cs typeface="Arial" pitchFamily="34" charset="0"/>
              </a:rPr>
              <a:t> </a:t>
            </a:r>
            <a:r>
              <a:rPr lang="en-US" sz="2000" dirty="0" err="1">
                <a:latin typeface="Arial" pitchFamily="34" charset="0"/>
                <a:cs typeface="Arial" pitchFamily="34" charset="0"/>
              </a:rPr>
              <a:t>hoá</a:t>
            </a:r>
            <a:r>
              <a:rPr lang="en-US" sz="2000" dirty="0">
                <a:latin typeface="Arial" pitchFamily="34" charset="0"/>
                <a:cs typeface="Arial" pitchFamily="34" charset="0"/>
              </a:rPr>
              <a:t> </a:t>
            </a:r>
            <a:r>
              <a:rPr lang="en-US" sz="2000" dirty="0" err="1">
                <a:latin typeface="Arial" pitchFamily="34" charset="0"/>
                <a:cs typeface="Arial" pitchFamily="34" charset="0"/>
              </a:rPr>
              <a:t>kém</a:t>
            </a:r>
            <a:r>
              <a:rPr lang="en-US" sz="2000" dirty="0">
                <a:latin typeface="Arial" pitchFamily="34" charset="0"/>
                <a:cs typeface="Arial" pitchFamily="34" charset="0"/>
              </a:rPr>
              <a:t> </a:t>
            </a:r>
            <a:r>
              <a:rPr lang="en-US" sz="2000" dirty="0" err="1">
                <a:latin typeface="Arial" pitchFamily="34" charset="0"/>
                <a:cs typeface="Arial" pitchFamily="34" charset="0"/>
              </a:rPr>
              <a:t>hơn</a:t>
            </a:r>
            <a:r>
              <a:rPr lang="en-US" sz="2000" dirty="0">
                <a:latin typeface="Arial" pitchFamily="34" charset="0"/>
                <a:cs typeface="Arial" pitchFamily="34" charset="0"/>
              </a:rPr>
              <a:t> KMnO</a:t>
            </a:r>
            <a:r>
              <a:rPr lang="en-US" sz="2000" baseline="-25000" dirty="0">
                <a:latin typeface="Arial" pitchFamily="34" charset="0"/>
                <a:cs typeface="Arial" pitchFamily="34" charset="0"/>
              </a:rPr>
              <a:t>4</a:t>
            </a:r>
            <a:r>
              <a:rPr lang="en-US" sz="2000" dirty="0">
                <a:latin typeface="Arial" pitchFamily="34" charset="0"/>
                <a:cs typeface="Arial" pitchFamily="34" charset="0"/>
              </a:rPr>
              <a:t> </a:t>
            </a:r>
            <a:r>
              <a:rPr lang="en-US" sz="2000" dirty="0">
                <a:latin typeface="Arial" pitchFamily="34" charset="0"/>
                <a:cs typeface="Arial" pitchFamily="34" charset="0"/>
                <a:sym typeface="Symbol"/>
              </a:rPr>
              <a:t> </a:t>
            </a:r>
            <a:r>
              <a:rPr lang="en-US" sz="2000" dirty="0" err="1">
                <a:latin typeface="Arial" pitchFamily="34" charset="0"/>
                <a:cs typeface="Arial" pitchFamily="34" charset="0"/>
              </a:rPr>
              <a:t>phạm</a:t>
            </a:r>
            <a:r>
              <a:rPr lang="en-US" sz="2000" dirty="0">
                <a:latin typeface="Arial" pitchFamily="34" charset="0"/>
                <a:cs typeface="Arial" pitchFamily="34" charset="0"/>
              </a:rPr>
              <a:t> vi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hẹp</a:t>
            </a:r>
            <a:r>
              <a:rPr lang="en-US" sz="2000" dirty="0">
                <a:latin typeface="Arial" pitchFamily="34" charset="0"/>
                <a:cs typeface="Arial" pitchFamily="34" charset="0"/>
              </a:rPr>
              <a:t> </a:t>
            </a:r>
            <a:r>
              <a:rPr lang="en-US" sz="2000" dirty="0" err="1">
                <a:latin typeface="Arial" pitchFamily="34" charset="0"/>
                <a:cs typeface="Arial" pitchFamily="34" charset="0"/>
              </a:rPr>
              <a:t>hơn</a:t>
            </a:r>
            <a:r>
              <a:rPr lang="en-US" sz="2000" dirty="0" smtClean="0">
                <a:latin typeface="Arial" pitchFamily="34" charset="0"/>
                <a:cs typeface="Arial" pitchFamily="34" charset="0"/>
              </a:rPr>
              <a:t>.</a:t>
            </a:r>
          </a:p>
          <a:p>
            <a:pPr marL="342900" lvl="1" indent="-342900" algn="just">
              <a:lnSpc>
                <a:spcPct val="120000"/>
              </a:lnSpc>
              <a:buFont typeface="Arial" pitchFamily="34" charset="0"/>
              <a:buChar char="-"/>
            </a:pP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SO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PO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nồng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&gt;2M </a:t>
            </a:r>
            <a:r>
              <a:rPr lang="en-US" sz="2000" dirty="0" err="1" smtClean="0">
                <a:latin typeface="Arial" pitchFamily="34" charset="0"/>
                <a:cs typeface="Arial" pitchFamily="34" charset="0"/>
              </a:rPr>
              <a:t>vì</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8" name="Rectangle 2"/>
          <p:cNvSpPr txBox="1">
            <a:spLocks noChangeArrowheads="1"/>
          </p:cNvSpPr>
          <p:nvPr/>
        </p:nvSpPr>
        <p:spPr bwMode="black">
          <a:xfrm>
            <a:off x="266700" y="1219200"/>
            <a:ext cx="857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13143689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64225" y="1964353"/>
            <a:ext cx="8686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nồng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Clo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lớn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thì</a:t>
            </a:r>
            <a:r>
              <a:rPr lang="en-US" sz="2000" dirty="0" smtClean="0">
                <a:latin typeface="Arial" pitchFamily="34" charset="0"/>
                <a:cs typeface="Arial" pitchFamily="34" charset="0"/>
              </a:rPr>
              <a:t> </a:t>
            </a:r>
            <a:r>
              <a:rPr lang="en-US" sz="2000" dirty="0">
                <a:latin typeface="Arial" pitchFamily="34" charset="0"/>
                <a:cs typeface="Arial" pitchFamily="34" charset="0"/>
                <a:sym typeface="Symbol"/>
              </a:rPr>
              <a:t>Cr</a:t>
            </a:r>
            <a:r>
              <a:rPr lang="en-US" sz="2000" baseline="-25000" dirty="0">
                <a:latin typeface="Arial" pitchFamily="34" charset="0"/>
                <a:cs typeface="Arial" pitchFamily="34" charset="0"/>
                <a:sym typeface="Symbol"/>
              </a:rPr>
              <a:t>2</a:t>
            </a:r>
            <a:r>
              <a:rPr lang="en-US" sz="2000" dirty="0">
                <a:latin typeface="Arial" pitchFamily="34" charset="0"/>
                <a:cs typeface="Arial" pitchFamily="34" charset="0"/>
                <a:sym typeface="Symbol"/>
              </a:rPr>
              <a:t>O</a:t>
            </a:r>
            <a:r>
              <a:rPr lang="en-US" sz="2000" baseline="-25000" dirty="0">
                <a:latin typeface="Arial" pitchFamily="34" charset="0"/>
                <a:cs typeface="Arial" pitchFamily="34" charset="0"/>
                <a:sym typeface="Symbol"/>
              </a:rPr>
              <a:t>7</a:t>
            </a:r>
            <a:r>
              <a:rPr lang="en-US" sz="2000" baseline="30000" dirty="0">
                <a:latin typeface="Arial" pitchFamily="34" charset="0"/>
                <a:cs typeface="Arial" pitchFamily="34" charset="0"/>
                <a:sym typeface="Symbol"/>
              </a:rPr>
              <a:t>2-</a:t>
            </a:r>
            <a:r>
              <a:rPr lang="en-US" sz="2000" dirty="0">
                <a:latin typeface="Arial" pitchFamily="34" charset="0"/>
                <a:cs typeface="Arial" pitchFamily="34" charset="0"/>
                <a:sym typeface="Symbol"/>
              </a:rPr>
              <a:t> </a:t>
            </a:r>
            <a:r>
              <a:rPr lang="en-US" sz="2000" dirty="0" err="1" smtClean="0">
                <a:latin typeface="Arial" pitchFamily="34" charset="0"/>
                <a:cs typeface="Arial" pitchFamily="34" charset="0"/>
                <a:sym typeface="Symbol"/>
              </a:rPr>
              <a:t>sẽ</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ôxi</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hóa</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được</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một</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phần</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Cl</a:t>
            </a:r>
            <a:r>
              <a:rPr lang="en-US" sz="2000" baseline="30000" dirty="0" smtClean="0">
                <a:latin typeface="Arial" pitchFamily="34" charset="0"/>
                <a:cs typeface="Arial" pitchFamily="34" charset="0"/>
                <a:sym typeface="Symbol"/>
              </a:rPr>
              <a:t>-</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thành</a:t>
            </a:r>
            <a:r>
              <a:rPr lang="en-US" sz="2000" dirty="0" smtClean="0">
                <a:latin typeface="Arial" pitchFamily="34" charset="0"/>
                <a:cs typeface="Arial" pitchFamily="34" charset="0"/>
                <a:sym typeface="Symbol"/>
              </a:rPr>
              <a:t> Cl</a:t>
            </a:r>
            <a:r>
              <a:rPr lang="en-US" sz="2000" baseline="-25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 </a:t>
            </a:r>
            <a:endParaRPr lang="en-US" sz="2000" dirty="0" smtClean="0">
              <a:latin typeface="Arial" pitchFamily="34" charset="0"/>
              <a:cs typeface="Arial" pitchFamily="34" charset="0"/>
            </a:endParaRPr>
          </a:p>
          <a:p>
            <a:pPr marL="342900" lvl="1" indent="-342900" algn="just">
              <a:lnSpc>
                <a:spcPct val="120000"/>
              </a:lnSpc>
              <a:buFont typeface="Wingdings" pitchFamily="2" charset="2"/>
              <a:buChar char="v"/>
            </a:pPr>
            <a:r>
              <a:rPr lang="en-US" sz="2000" i="1" dirty="0" err="1" smtClean="0">
                <a:latin typeface="Arial" pitchFamily="34" charset="0"/>
                <a:cs typeface="Arial" pitchFamily="34" charset="0"/>
              </a:rPr>
              <a:t>Phương</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pháp</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này</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dùng</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để</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xác</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định</a:t>
            </a:r>
            <a:r>
              <a:rPr lang="en-US" sz="2000" i="1"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a:latin typeface="Arial" pitchFamily="34" charset="0"/>
                <a:cs typeface="Arial" pitchFamily="34" charset="0"/>
              </a:rPr>
              <a:t> </a:t>
            </a:r>
            <a:r>
              <a:rPr lang="en-US" sz="2000" dirty="0" err="1" smtClean="0">
                <a:latin typeface="Arial" pitchFamily="34" charset="0"/>
                <a:cs typeface="Arial" pitchFamily="34" charset="0"/>
              </a:rPr>
              <a:t>như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quặng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sắt</a:t>
            </a:r>
            <a:r>
              <a:rPr lang="en-US" sz="2000" dirty="0" smtClean="0">
                <a:latin typeface="Arial" pitchFamily="34" charset="0"/>
                <a:cs typeface="Arial" pitchFamily="34" charset="0"/>
              </a:rPr>
              <a:t>:</a:t>
            </a:r>
          </a:p>
          <a:p>
            <a:pPr marL="0" lvl="1" indent="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quặng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sắt</a:t>
            </a:r>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Symbol"/>
              </a:rPr>
              <a:t> dung </a:t>
            </a:r>
            <a:r>
              <a:rPr lang="en-US" sz="2000" dirty="0" err="1" smtClean="0">
                <a:latin typeface="Arial" pitchFamily="34" charset="0"/>
                <a:cs typeface="Arial" pitchFamily="34" charset="0"/>
                <a:sym typeface="Symbol"/>
              </a:rPr>
              <a:t>dịch</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chứa</a:t>
            </a:r>
            <a:r>
              <a:rPr lang="en-US" sz="2000" dirty="0" smtClean="0">
                <a:latin typeface="Arial" pitchFamily="34" charset="0"/>
                <a:cs typeface="Arial" pitchFamily="34" charset="0"/>
                <a:sym typeface="Symbol"/>
              </a:rPr>
              <a:t> Fe</a:t>
            </a:r>
            <a:r>
              <a:rPr lang="en-US" sz="2000" baseline="30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bằng</a:t>
            </a:r>
            <a:r>
              <a:rPr lang="en-US" sz="2000" dirty="0" smtClean="0">
                <a:latin typeface="Arial" pitchFamily="34" charset="0"/>
                <a:cs typeface="Arial" pitchFamily="34" charset="0"/>
                <a:sym typeface="Symbol"/>
              </a:rPr>
              <a:t> dung </a:t>
            </a:r>
            <a:r>
              <a:rPr lang="en-US" sz="2000" dirty="0" err="1" smtClean="0">
                <a:latin typeface="Arial" pitchFamily="34" charset="0"/>
                <a:cs typeface="Arial" pitchFamily="34" charset="0"/>
                <a:sym typeface="Symbol"/>
              </a:rPr>
              <a:t>dịch</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HCl</a:t>
            </a:r>
            <a:r>
              <a:rPr lang="en-US" sz="2000" dirty="0" smtClean="0">
                <a:latin typeface="Arial" pitchFamily="34" charset="0"/>
                <a:cs typeface="Arial" pitchFamily="34" charset="0"/>
                <a:sym typeface="Symbol"/>
              </a:rPr>
              <a:t>.</a:t>
            </a:r>
          </a:p>
          <a:p>
            <a:pPr marL="0" lvl="1" indent="0" algn="just">
              <a:lnSpc>
                <a:spcPct val="120000"/>
              </a:lnSpc>
            </a:pP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Chuẩn</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độ</a:t>
            </a:r>
            <a:r>
              <a:rPr lang="en-US" sz="2000" dirty="0" smtClean="0">
                <a:latin typeface="Arial" pitchFamily="34" charset="0"/>
                <a:cs typeface="Arial" pitchFamily="34" charset="0"/>
                <a:sym typeface="Symbol"/>
              </a:rPr>
              <a:t> dung </a:t>
            </a:r>
            <a:r>
              <a:rPr lang="en-US" sz="2000" dirty="0" err="1" smtClean="0">
                <a:latin typeface="Arial" pitchFamily="34" charset="0"/>
                <a:cs typeface="Arial" pitchFamily="34" charset="0"/>
                <a:sym typeface="Symbol"/>
              </a:rPr>
              <a:t>dịch</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chứa</a:t>
            </a:r>
            <a:r>
              <a:rPr lang="en-US" sz="2000" dirty="0" smtClean="0">
                <a:latin typeface="Arial" pitchFamily="34" charset="0"/>
                <a:cs typeface="Arial" pitchFamily="34" charset="0"/>
                <a:sym typeface="Symbol"/>
              </a:rPr>
              <a:t> </a:t>
            </a:r>
            <a:r>
              <a:rPr lang="en-US" sz="2000" dirty="0">
                <a:latin typeface="Arial" pitchFamily="34" charset="0"/>
                <a:cs typeface="Arial" pitchFamily="34" charset="0"/>
                <a:sym typeface="Symbol"/>
              </a:rPr>
              <a:t>Fe</a:t>
            </a:r>
            <a:r>
              <a:rPr lang="en-US" sz="2000" baseline="30000" dirty="0">
                <a:latin typeface="Arial" pitchFamily="34" charset="0"/>
                <a:cs typeface="Arial" pitchFamily="34" charset="0"/>
                <a:sym typeface="Symbol"/>
              </a:rPr>
              <a:t>2+</a:t>
            </a:r>
            <a:r>
              <a:rPr lang="en-US" sz="2000" dirty="0">
                <a:latin typeface="Arial" pitchFamily="34" charset="0"/>
                <a:cs typeface="Arial" pitchFamily="34" charset="0"/>
                <a:sym typeface="Symbol"/>
              </a:rPr>
              <a:t> </a:t>
            </a:r>
            <a:r>
              <a:rPr lang="en-US" sz="2000" dirty="0" err="1">
                <a:latin typeface="Arial" pitchFamily="34" charset="0"/>
                <a:cs typeface="Arial" pitchFamily="34" charset="0"/>
                <a:sym typeface="Symbol"/>
              </a:rPr>
              <a:t>bằng</a:t>
            </a:r>
            <a:r>
              <a:rPr lang="en-US" sz="2000" dirty="0">
                <a:latin typeface="Arial" pitchFamily="34" charset="0"/>
                <a:cs typeface="Arial" pitchFamily="34" charset="0"/>
                <a:sym typeface="Symbol"/>
              </a:rPr>
              <a:t> </a:t>
            </a:r>
            <a:r>
              <a:rPr lang="en-US" sz="2000" dirty="0" smtClean="0">
                <a:latin typeface="Arial" pitchFamily="34" charset="0"/>
                <a:cs typeface="Arial" pitchFamily="34" charset="0"/>
                <a:sym typeface="Symbol"/>
              </a:rPr>
              <a:t>dung </a:t>
            </a:r>
            <a:r>
              <a:rPr lang="en-US" sz="2000" dirty="0" err="1" smtClean="0">
                <a:latin typeface="Arial" pitchFamily="34" charset="0"/>
                <a:cs typeface="Arial" pitchFamily="34" charset="0"/>
                <a:sym typeface="Symbol"/>
              </a:rPr>
              <a:t>dịch</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chuẩn</a:t>
            </a:r>
            <a:r>
              <a:rPr lang="en-US" sz="2000" dirty="0" smtClean="0">
                <a:latin typeface="Arial" pitchFamily="34" charset="0"/>
                <a:cs typeface="Arial" pitchFamily="34" charset="0"/>
                <a:sym typeface="Symbol"/>
              </a:rPr>
              <a:t> K</a:t>
            </a:r>
            <a:r>
              <a:rPr lang="en-US" sz="2000" baseline="-25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Cr</a:t>
            </a:r>
            <a:r>
              <a:rPr lang="en-US" sz="2000" baseline="-25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O</a:t>
            </a:r>
            <a:r>
              <a:rPr lang="en-US" sz="2000" baseline="-25000" dirty="0" smtClean="0">
                <a:latin typeface="Arial" pitchFamily="34" charset="0"/>
                <a:cs typeface="Arial" pitchFamily="34" charset="0"/>
                <a:sym typeface="Symbol"/>
              </a:rPr>
              <a:t>7</a:t>
            </a:r>
            <a:r>
              <a:rPr lang="en-US" sz="2000" dirty="0" smtClean="0">
                <a:latin typeface="Arial" pitchFamily="34" charset="0"/>
                <a:cs typeface="Arial" pitchFamily="34" charset="0"/>
                <a:sym typeface="Symbol"/>
              </a:rPr>
              <a:t>:</a:t>
            </a:r>
          </a:p>
          <a:p>
            <a:pPr marL="0" lvl="1" indent="0" algn="ctr">
              <a:lnSpc>
                <a:spcPct val="120000"/>
              </a:lnSpc>
            </a:pPr>
            <a:r>
              <a:rPr lang="en-US" sz="2000" dirty="0" smtClean="0">
                <a:latin typeface="Arial" pitchFamily="34" charset="0"/>
                <a:cs typeface="Arial" pitchFamily="34" charset="0"/>
                <a:sym typeface="Symbol"/>
              </a:rPr>
              <a:t>6Fe</a:t>
            </a:r>
            <a:r>
              <a:rPr lang="en-US" sz="2000" baseline="30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  + Cr</a:t>
            </a:r>
            <a:r>
              <a:rPr lang="en-US" sz="2000" baseline="-25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O</a:t>
            </a:r>
            <a:r>
              <a:rPr lang="en-US" sz="2000" baseline="-25000" dirty="0" smtClean="0">
                <a:latin typeface="Arial" pitchFamily="34" charset="0"/>
                <a:cs typeface="Arial" pitchFamily="34" charset="0"/>
                <a:sym typeface="Symbol"/>
              </a:rPr>
              <a:t>7</a:t>
            </a:r>
            <a:r>
              <a:rPr lang="en-US" sz="2000" baseline="30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  +  14H</a:t>
            </a:r>
            <a:r>
              <a:rPr lang="en-US" sz="2000" baseline="30000" dirty="0" smtClean="0">
                <a:latin typeface="Arial" pitchFamily="34" charset="0"/>
                <a:cs typeface="Arial" pitchFamily="34" charset="0"/>
                <a:sym typeface="Symbol"/>
              </a:rPr>
              <a:t>+</a:t>
            </a:r>
            <a:r>
              <a:rPr lang="en-US" sz="2000" dirty="0" smtClean="0">
                <a:latin typeface="Arial" pitchFamily="34" charset="0"/>
                <a:cs typeface="Arial" pitchFamily="34" charset="0"/>
                <a:sym typeface="Symbol"/>
              </a:rPr>
              <a:t>     6Fe</a:t>
            </a:r>
            <a:r>
              <a:rPr lang="en-US" sz="2000" baseline="30000" dirty="0" smtClean="0">
                <a:latin typeface="Arial" pitchFamily="34" charset="0"/>
                <a:cs typeface="Arial" pitchFamily="34" charset="0"/>
                <a:sym typeface="Symbol"/>
              </a:rPr>
              <a:t>3+</a:t>
            </a:r>
            <a:r>
              <a:rPr lang="en-US" sz="2000" dirty="0" smtClean="0">
                <a:latin typeface="Arial" pitchFamily="34" charset="0"/>
                <a:cs typeface="Arial" pitchFamily="34" charset="0"/>
                <a:sym typeface="Symbol"/>
              </a:rPr>
              <a:t>  +  2Cr</a:t>
            </a:r>
            <a:r>
              <a:rPr lang="en-US" sz="2000" baseline="30000" dirty="0" smtClean="0">
                <a:latin typeface="Arial" pitchFamily="34" charset="0"/>
                <a:cs typeface="Arial" pitchFamily="34" charset="0"/>
                <a:sym typeface="Symbol"/>
              </a:rPr>
              <a:t>3+</a:t>
            </a:r>
            <a:r>
              <a:rPr lang="en-US" sz="2000" dirty="0" smtClean="0">
                <a:latin typeface="Arial" pitchFamily="34" charset="0"/>
                <a:cs typeface="Arial" pitchFamily="34" charset="0"/>
                <a:sym typeface="Symbol"/>
              </a:rPr>
              <a:t>   +  7H</a:t>
            </a:r>
            <a:r>
              <a:rPr lang="en-US" sz="2000" baseline="-25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O.</a:t>
            </a:r>
          </a:p>
          <a:p>
            <a:pPr marL="0" lvl="1" indent="0" algn="just">
              <a:lnSpc>
                <a:spcPct val="120000"/>
              </a:lnSpc>
            </a:pPr>
            <a:r>
              <a:rPr lang="en-US" sz="2000" dirty="0" smtClean="0">
                <a:latin typeface="Arial" pitchFamily="34" charset="0"/>
                <a:cs typeface="Arial" pitchFamily="34" charset="0"/>
                <a:sym typeface="Symbol"/>
              </a:rPr>
              <a:t>- </a:t>
            </a:r>
            <a:r>
              <a:rPr lang="en-US" sz="2000" dirty="0">
                <a:latin typeface="Arial" pitchFamily="34" charset="0"/>
                <a:cs typeface="Arial" pitchFamily="34" charset="0"/>
              </a:rPr>
              <a:t>K</a:t>
            </a:r>
            <a:r>
              <a:rPr lang="en-US" sz="2000" baseline="-25000" dirty="0">
                <a:latin typeface="Arial" pitchFamily="34" charset="0"/>
                <a:cs typeface="Arial" pitchFamily="34" charset="0"/>
              </a:rPr>
              <a:t>2</a:t>
            </a:r>
            <a:r>
              <a:rPr lang="en-US" sz="2000" dirty="0">
                <a:latin typeface="Arial" pitchFamily="34" charset="0"/>
                <a:cs typeface="Arial" pitchFamily="34" charset="0"/>
              </a:rPr>
              <a:t>Cr</a:t>
            </a:r>
            <a:r>
              <a:rPr lang="en-US" sz="2000" baseline="-25000" dirty="0">
                <a:latin typeface="Arial" pitchFamily="34" charset="0"/>
                <a:cs typeface="Arial" pitchFamily="34" charset="0"/>
              </a:rPr>
              <a:t>2</a:t>
            </a:r>
            <a:r>
              <a:rPr lang="en-US" sz="2000" dirty="0">
                <a:latin typeface="Arial" pitchFamily="34" charset="0"/>
                <a:cs typeface="Arial" pitchFamily="34" charset="0"/>
              </a:rPr>
              <a:t>O</a:t>
            </a:r>
            <a:r>
              <a:rPr lang="en-US" sz="2000" baseline="-25000" dirty="0">
                <a:latin typeface="Arial" pitchFamily="34" charset="0"/>
                <a:cs typeface="Arial" pitchFamily="34" charset="0"/>
              </a:rPr>
              <a:t>7</a:t>
            </a:r>
            <a:r>
              <a:rPr lang="en-US" sz="2000" dirty="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da cam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trung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dạng</a:t>
            </a:r>
            <a:r>
              <a:rPr lang="en-US" sz="2000" dirty="0" smtClean="0">
                <a:latin typeface="Arial" pitchFamily="34" charset="0"/>
                <a:cs typeface="Arial" pitchFamily="34" charset="0"/>
              </a:rPr>
              <a:t> K</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CrO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vàng</a:t>
            </a:r>
            <a:r>
              <a:rPr lang="en-US" sz="2000" dirty="0" smtClean="0">
                <a:latin typeface="Arial" pitchFamily="34" charset="0"/>
                <a:cs typeface="Arial" pitchFamily="34" charset="0"/>
              </a:rPr>
              <a:t>: </a:t>
            </a:r>
            <a:r>
              <a:rPr lang="en-US" sz="2000" dirty="0">
                <a:latin typeface="Arial" pitchFamily="34" charset="0"/>
                <a:cs typeface="Arial" pitchFamily="34" charset="0"/>
                <a:sym typeface="Symbol"/>
              </a:rPr>
              <a:t>Cr</a:t>
            </a:r>
            <a:r>
              <a:rPr lang="en-US" sz="2000" baseline="-25000" dirty="0">
                <a:latin typeface="Arial" pitchFamily="34" charset="0"/>
                <a:cs typeface="Arial" pitchFamily="34" charset="0"/>
                <a:sym typeface="Symbol"/>
              </a:rPr>
              <a:t>2</a:t>
            </a:r>
            <a:r>
              <a:rPr lang="en-US" sz="2000" dirty="0">
                <a:latin typeface="Arial" pitchFamily="34" charset="0"/>
                <a:cs typeface="Arial" pitchFamily="34" charset="0"/>
                <a:sym typeface="Symbol"/>
              </a:rPr>
              <a:t>O</a:t>
            </a:r>
            <a:r>
              <a:rPr lang="en-US" sz="2000" baseline="-25000" dirty="0">
                <a:latin typeface="Arial" pitchFamily="34" charset="0"/>
                <a:cs typeface="Arial" pitchFamily="34" charset="0"/>
                <a:sym typeface="Symbol"/>
              </a:rPr>
              <a:t>7</a:t>
            </a:r>
            <a:r>
              <a:rPr lang="en-US" sz="2000" baseline="30000" dirty="0">
                <a:latin typeface="Arial" pitchFamily="34" charset="0"/>
                <a:cs typeface="Arial" pitchFamily="34" charset="0"/>
                <a:sym typeface="Symbol"/>
              </a:rPr>
              <a:t>2-</a:t>
            </a:r>
            <a:r>
              <a:rPr lang="en-US" sz="2000" dirty="0">
                <a:latin typeface="Arial" pitchFamily="34" charset="0"/>
                <a:cs typeface="Arial" pitchFamily="34" charset="0"/>
                <a:sym typeface="Symbol"/>
              </a:rPr>
              <a:t>  + </a:t>
            </a:r>
            <a:r>
              <a:rPr lang="en-US" sz="2000" dirty="0" smtClean="0">
                <a:latin typeface="Arial" pitchFamily="34" charset="0"/>
                <a:cs typeface="Arial" pitchFamily="34" charset="0"/>
                <a:sym typeface="Symbol"/>
              </a:rPr>
              <a:t>H</a:t>
            </a:r>
            <a:r>
              <a:rPr lang="en-US" sz="2000" baseline="-25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O  </a:t>
            </a:r>
            <a:r>
              <a:rPr lang="en-US" sz="2000" dirty="0">
                <a:latin typeface="Arial" pitchFamily="34" charset="0"/>
                <a:cs typeface="Arial" pitchFamily="34" charset="0"/>
                <a:sym typeface="Symbol"/>
              </a:rPr>
              <a:t>  </a:t>
            </a:r>
            <a:r>
              <a:rPr lang="en-US" sz="2000" dirty="0" smtClean="0">
                <a:latin typeface="Arial" pitchFamily="34" charset="0"/>
                <a:cs typeface="Arial" pitchFamily="34" charset="0"/>
                <a:sym typeface="Symbol"/>
              </a:rPr>
              <a:t>2CrO</a:t>
            </a:r>
            <a:r>
              <a:rPr lang="en-US" sz="2000" baseline="-25000" dirty="0" smtClean="0">
                <a:latin typeface="Arial" pitchFamily="34" charset="0"/>
                <a:cs typeface="Arial" pitchFamily="34" charset="0"/>
                <a:sym typeface="Symbol"/>
              </a:rPr>
              <a:t>4</a:t>
            </a:r>
            <a:r>
              <a:rPr lang="en-US" sz="2000" baseline="30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  </a:t>
            </a:r>
            <a:r>
              <a:rPr lang="en-US" sz="2000" dirty="0">
                <a:latin typeface="Arial" pitchFamily="34" charset="0"/>
                <a:cs typeface="Arial" pitchFamily="34" charset="0"/>
                <a:sym typeface="Symbol"/>
              </a:rPr>
              <a:t>+  </a:t>
            </a:r>
            <a:r>
              <a:rPr lang="en-US" sz="2000" dirty="0" smtClean="0">
                <a:latin typeface="Arial" pitchFamily="34" charset="0"/>
                <a:cs typeface="Arial" pitchFamily="34" charset="0"/>
                <a:sym typeface="Symbol"/>
              </a:rPr>
              <a:t>2H</a:t>
            </a:r>
            <a:r>
              <a:rPr lang="en-US" sz="2000" baseline="30000" dirty="0" smtClean="0">
                <a:latin typeface="Arial" pitchFamily="34" charset="0"/>
                <a:cs typeface="Arial" pitchFamily="34" charset="0"/>
                <a:sym typeface="Symbol"/>
              </a:rPr>
              <a:t>+</a:t>
            </a:r>
            <a:r>
              <a:rPr lang="en-US" sz="2000" dirty="0" smtClean="0">
                <a:latin typeface="Arial" pitchFamily="34" charset="0"/>
                <a:cs typeface="Arial" pitchFamily="34" charset="0"/>
                <a:sym typeface="Symbol"/>
              </a:rPr>
              <a:t> </a:t>
            </a:r>
            <a:endParaRPr lang="en-US" sz="2000" dirty="0">
              <a:latin typeface="Arial" pitchFamily="34" charset="0"/>
              <a:cs typeface="Arial" pitchFamily="34" charset="0"/>
            </a:endParaRPr>
          </a:p>
        </p:txBody>
      </p:sp>
      <p:sp>
        <p:nvSpPr>
          <p:cNvPr id="8" name="Rectangle 2"/>
          <p:cNvSpPr txBox="1">
            <a:spLocks noChangeArrowheads="1"/>
          </p:cNvSpPr>
          <p:nvPr/>
        </p:nvSpPr>
        <p:spPr bwMode="black">
          <a:xfrm>
            <a:off x="266700" y="1219200"/>
            <a:ext cx="857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16932151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66700" y="1964353"/>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b="1" dirty="0">
                <a:latin typeface="Arial" pitchFamily="34" charset="0"/>
                <a:cs typeface="Arial" pitchFamily="34" charset="0"/>
                <a:sym typeface="Wingdings"/>
              </a:rPr>
              <a:t>4.4.3. </a:t>
            </a:r>
            <a:r>
              <a:rPr lang="en-US" sz="2000" b="1" dirty="0" err="1">
                <a:latin typeface="Arial" pitchFamily="34" charset="0"/>
                <a:cs typeface="Arial" pitchFamily="34" charset="0"/>
              </a:rPr>
              <a:t>Phương</a:t>
            </a:r>
            <a:r>
              <a:rPr lang="en-US" sz="2000" b="1" dirty="0">
                <a:latin typeface="Arial" pitchFamily="34" charset="0"/>
                <a:cs typeface="Arial" pitchFamily="34" charset="0"/>
              </a:rPr>
              <a:t> </a:t>
            </a:r>
            <a:r>
              <a:rPr lang="en-US" sz="2000" b="1" dirty="0" err="1">
                <a:latin typeface="Arial" pitchFamily="34" charset="0"/>
                <a:cs typeface="Arial" pitchFamily="34" charset="0"/>
              </a:rPr>
              <a:t>pháp</a:t>
            </a:r>
            <a:r>
              <a:rPr lang="en-US" sz="2000" b="1" dirty="0">
                <a:latin typeface="Arial" pitchFamily="34" charset="0"/>
                <a:cs typeface="Arial" pitchFamily="34" charset="0"/>
              </a:rPr>
              <a:t> </a:t>
            </a:r>
            <a:r>
              <a:rPr lang="en-US" sz="2000" b="1" dirty="0" err="1">
                <a:latin typeface="Arial" pitchFamily="34" charset="0"/>
                <a:cs typeface="Arial" pitchFamily="34" charset="0"/>
              </a:rPr>
              <a:t>i</a:t>
            </a:r>
            <a:r>
              <a:rPr lang="en-US" sz="2000" b="1" dirty="0" err="1" smtClean="0">
                <a:latin typeface="Arial" pitchFamily="34" charset="0"/>
                <a:cs typeface="Arial" pitchFamily="34" charset="0"/>
              </a:rPr>
              <a:t>ốt</a:t>
            </a:r>
            <a:r>
              <a:rPr lang="en-US" sz="2000" dirty="0" smtClean="0">
                <a:latin typeface="Arial" pitchFamily="34" charset="0"/>
                <a:cs typeface="Arial" pitchFamily="34" charset="0"/>
              </a:rPr>
              <a:t>: </a:t>
            </a:r>
          </a:p>
          <a:p>
            <a:pPr marL="342900" lvl="1" indent="-342900" algn="just">
              <a:lnSpc>
                <a:spcPct val="120000"/>
              </a:lnSpc>
              <a:buFont typeface="Wingdings" pitchFamily="2" charset="2"/>
              <a:buChar char="v"/>
            </a:pPr>
            <a:r>
              <a:rPr lang="en-US" sz="2000" i="1" dirty="0" err="1" smtClean="0">
                <a:latin typeface="Arial" pitchFamily="34" charset="0"/>
                <a:cs typeface="Arial" pitchFamily="34" charset="0"/>
              </a:rPr>
              <a:t>Nguyên</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tắc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I</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I</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I</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     2e    </a:t>
            </a:r>
            <a:r>
              <a:rPr lang="en-US" sz="2000" dirty="0" smtClean="0">
                <a:latin typeface="Times New Roman"/>
                <a:cs typeface="Times New Roman"/>
              </a:rPr>
              <a:t>→     2I</a:t>
            </a:r>
            <a:r>
              <a:rPr lang="en-US" sz="2000" baseline="30000" dirty="0" smtClean="0">
                <a:latin typeface="Times New Roman"/>
                <a:cs typeface="Times New Roman"/>
              </a:rPr>
              <a:t>-</a:t>
            </a:r>
            <a:r>
              <a:rPr lang="en-US" sz="2000" dirty="0" smtClean="0">
                <a:latin typeface="Times New Roman"/>
                <a:cs typeface="Times New Roman"/>
              </a:rPr>
              <a:t> .</a:t>
            </a:r>
          </a:p>
          <a:p>
            <a:pPr marL="342900" lvl="1" indent="-342900" algn="just">
              <a:lnSpc>
                <a:spcPct val="120000"/>
              </a:lnSpc>
              <a:buFont typeface="Wingdings" pitchFamily="2" charset="2"/>
              <a:buChar char="v"/>
            </a:pPr>
            <a:r>
              <a:rPr lang="en-US" sz="2000" i="1" dirty="0" err="1">
                <a:latin typeface="Arial" pitchFamily="34" charset="0"/>
                <a:cs typeface="Arial" pitchFamily="34" charset="0"/>
              </a:rPr>
              <a:t>Đặc</a:t>
            </a:r>
            <a:r>
              <a:rPr lang="en-US" sz="2000" i="1" dirty="0">
                <a:latin typeface="Arial" pitchFamily="34" charset="0"/>
                <a:cs typeface="Arial" pitchFamily="34" charset="0"/>
              </a:rPr>
              <a:t> </a:t>
            </a:r>
            <a:r>
              <a:rPr lang="en-US" sz="2000" i="1" dirty="0" err="1">
                <a:latin typeface="Arial" pitchFamily="34" charset="0"/>
                <a:cs typeface="Arial" pitchFamily="34" charset="0"/>
              </a:rPr>
              <a:t>điểm</a:t>
            </a:r>
            <a:r>
              <a:rPr lang="en-US" sz="2000" i="1" dirty="0">
                <a:latin typeface="Arial" pitchFamily="34" charset="0"/>
                <a:cs typeface="Arial" pitchFamily="34" charset="0"/>
              </a:rPr>
              <a:t> </a:t>
            </a:r>
            <a:r>
              <a:rPr lang="en-US" sz="2000" i="1" dirty="0" err="1">
                <a:latin typeface="Arial" pitchFamily="34" charset="0"/>
                <a:cs typeface="Arial" pitchFamily="34" charset="0"/>
              </a:rPr>
              <a:t>của</a:t>
            </a:r>
            <a:r>
              <a:rPr lang="en-US" sz="2000" i="1" dirty="0">
                <a:latin typeface="Arial" pitchFamily="34" charset="0"/>
                <a:cs typeface="Arial" pitchFamily="34" charset="0"/>
              </a:rPr>
              <a:t> </a:t>
            </a:r>
            <a:r>
              <a:rPr lang="en-US" sz="2000" i="1" dirty="0" err="1">
                <a:latin typeface="Arial" pitchFamily="34" charset="0"/>
                <a:cs typeface="Arial" pitchFamily="34" charset="0"/>
              </a:rPr>
              <a:t>phương</a:t>
            </a:r>
            <a:r>
              <a:rPr lang="en-US" sz="2000" i="1" dirty="0">
                <a:latin typeface="Arial" pitchFamily="34" charset="0"/>
                <a:cs typeface="Arial" pitchFamily="34" charset="0"/>
              </a:rPr>
              <a:t> </a:t>
            </a:r>
            <a:r>
              <a:rPr lang="en-US" sz="2000" i="1" dirty="0" err="1">
                <a:latin typeface="Arial" pitchFamily="34" charset="0"/>
                <a:cs typeface="Arial" pitchFamily="34" charset="0"/>
              </a:rPr>
              <a:t>pháp</a:t>
            </a:r>
            <a:r>
              <a:rPr lang="en-US" sz="2000" dirty="0">
                <a:latin typeface="Arial" pitchFamily="34" charset="0"/>
                <a:cs typeface="Arial" pitchFamily="34" charset="0"/>
              </a:rPr>
              <a:t>.</a:t>
            </a:r>
          </a:p>
          <a:p>
            <a:pPr marL="342900" lvl="1" indent="-342900" algn="just">
              <a:lnSpc>
                <a:spcPct val="120000"/>
              </a:lnSpc>
              <a:buFont typeface="Arial" pitchFamily="34" charset="0"/>
              <a:buChar char="-"/>
            </a:pP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bột</a:t>
            </a:r>
            <a:r>
              <a:rPr lang="en-US" sz="2000" dirty="0" smtClean="0">
                <a:latin typeface="Arial" pitchFamily="34" charset="0"/>
                <a:cs typeface="Arial" pitchFamily="34" charset="0"/>
              </a:rPr>
              <a:t>.</a:t>
            </a:r>
          </a:p>
          <a:p>
            <a:pPr marL="342900" lvl="1" indent="-342900" algn="just">
              <a:lnSpc>
                <a:spcPct val="120000"/>
              </a:lnSpc>
              <a:buFont typeface="Arial" pitchFamily="34" charset="0"/>
              <a:buChar char="-"/>
            </a:pPr>
            <a:r>
              <a:rPr lang="en-US" sz="2000" dirty="0" smtClean="0">
                <a:latin typeface="Arial" pitchFamily="34" charset="0"/>
                <a:cs typeface="Arial" pitchFamily="34" charset="0"/>
              </a:rPr>
              <a:t>I</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ô</a:t>
            </a:r>
            <a:r>
              <a:rPr lang="en-US" sz="2000" dirty="0" err="1" smtClean="0">
                <a:latin typeface="Arial" pitchFamily="34" charset="0"/>
                <a:cs typeface="Arial" pitchFamily="34" charset="0"/>
              </a:rPr>
              <a:t>xi</a:t>
            </a:r>
            <a:r>
              <a:rPr lang="en-US" sz="2000" dirty="0" smtClean="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smtClean="0">
                <a:latin typeface="Arial" pitchFamily="34" charset="0"/>
                <a:cs typeface="Arial" pitchFamily="34" charset="0"/>
              </a:rPr>
              <a:t>ngược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I</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mạnh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hơn</a:t>
            </a:r>
            <a:r>
              <a:rPr lang="en-US" sz="2000" dirty="0" smtClean="0">
                <a:latin typeface="Arial" pitchFamily="34" charset="0"/>
                <a:cs typeface="Arial" pitchFamily="34" charset="0"/>
              </a:rPr>
              <a:t> Mn</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Cr</a:t>
            </a:r>
            <a:r>
              <a:rPr lang="en-US" sz="2000" baseline="30000" dirty="0" smtClean="0">
                <a:latin typeface="Arial" pitchFamily="34" charset="0"/>
                <a:cs typeface="Arial" pitchFamily="34" charset="0"/>
              </a:rPr>
              <a:t>3+</a:t>
            </a:r>
            <a:r>
              <a:rPr lang="en-US" sz="2000" dirty="0" smtClean="0">
                <a:latin typeface="Arial" pitchFamily="34" charset="0"/>
                <a:cs typeface="Arial" pitchFamily="34" charset="0"/>
              </a:rPr>
              <a:t> do </a:t>
            </a:r>
            <a:r>
              <a:rPr lang="en-US" sz="2000" dirty="0" err="1" smtClean="0">
                <a:latin typeface="Arial" pitchFamily="34" charset="0"/>
                <a:cs typeface="Arial" pitchFamily="34" charset="0"/>
              </a:rPr>
              <a:t>vậy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phạm</a:t>
            </a:r>
            <a:r>
              <a:rPr lang="en-US" sz="2000" dirty="0" smtClean="0">
                <a:latin typeface="Arial" pitchFamily="34" charset="0"/>
                <a:cs typeface="Arial" pitchFamily="34" charset="0"/>
              </a:rPr>
              <a:t> </a:t>
            </a:r>
            <a:r>
              <a:rPr lang="en-US" sz="2000" dirty="0">
                <a:latin typeface="Arial" pitchFamily="34" charset="0"/>
                <a:cs typeface="Arial" pitchFamily="34" charset="0"/>
              </a:rPr>
              <a:t>vi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rộng</a:t>
            </a:r>
            <a:r>
              <a:rPr lang="en-US" sz="2000" dirty="0">
                <a:latin typeface="Arial" pitchFamily="34" charset="0"/>
                <a:cs typeface="Arial" pitchFamily="34" charset="0"/>
              </a:rPr>
              <a:t> </a:t>
            </a:r>
            <a:r>
              <a:rPr lang="en-US" sz="2000" dirty="0" err="1">
                <a:latin typeface="Arial" pitchFamily="34" charset="0"/>
                <a:cs typeface="Arial" pitchFamily="34" charset="0"/>
              </a:rPr>
              <a:t>rãi</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hai</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trên</a:t>
            </a:r>
            <a:r>
              <a:rPr lang="en-US" sz="2000" dirty="0">
                <a:latin typeface="Arial" pitchFamily="34" charset="0"/>
                <a:cs typeface="Arial" pitchFamily="34" charset="0"/>
              </a:rPr>
              <a:t>, </a:t>
            </a:r>
            <a:r>
              <a:rPr lang="en-US" sz="2000" dirty="0" err="1">
                <a:latin typeface="Arial" pitchFamily="34" charset="0"/>
                <a:cs typeface="Arial" pitchFamily="34" charset="0"/>
              </a:rPr>
              <a:t>nhưng</a:t>
            </a:r>
            <a:r>
              <a:rPr lang="en-US" sz="2000" dirty="0">
                <a:latin typeface="Arial" pitchFamily="34" charset="0"/>
                <a:cs typeface="Arial" pitchFamily="34" charset="0"/>
              </a:rPr>
              <a:t> </a:t>
            </a:r>
            <a:r>
              <a:rPr lang="en-US" sz="2000" dirty="0" err="1">
                <a:latin typeface="Arial" pitchFamily="34" charset="0"/>
                <a:cs typeface="Arial" pitchFamily="34" charset="0"/>
              </a:rPr>
              <a:t>người</a:t>
            </a:r>
            <a:r>
              <a:rPr lang="en-US" sz="2000" dirty="0">
                <a:latin typeface="Arial" pitchFamily="34" charset="0"/>
                <a:cs typeface="Arial" pitchFamily="34" charset="0"/>
              </a:rPr>
              <a:t> ta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cả</a:t>
            </a:r>
            <a:r>
              <a:rPr lang="en-US" sz="2000" dirty="0">
                <a:latin typeface="Arial" pitchFamily="34" charset="0"/>
                <a:cs typeface="Arial" pitchFamily="34" charset="0"/>
              </a:rPr>
              <a:t> </a:t>
            </a:r>
            <a:r>
              <a:rPr lang="en-US" sz="2000" dirty="0" err="1">
                <a:latin typeface="Arial" pitchFamily="34" charset="0"/>
                <a:cs typeface="Arial" pitchFamily="34" charset="0"/>
              </a:rPr>
              <a:t>hai</a:t>
            </a:r>
            <a:r>
              <a:rPr lang="en-US" sz="2000" dirty="0">
                <a:latin typeface="Arial" pitchFamily="34" charset="0"/>
                <a:cs typeface="Arial" pitchFamily="34" charset="0"/>
              </a:rPr>
              <a:t> </a:t>
            </a:r>
            <a:r>
              <a:rPr lang="en-US" sz="2000" dirty="0" err="1">
                <a:latin typeface="Arial" pitchFamily="34" charset="0"/>
                <a:cs typeface="Arial" pitchFamily="34" charset="0"/>
              </a:rPr>
              <a:t>mặt</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ô</a:t>
            </a:r>
            <a:r>
              <a:rPr lang="en-US" sz="2000" dirty="0" err="1" smtClean="0">
                <a:latin typeface="Arial" pitchFamily="34" charset="0"/>
                <a:cs typeface="Arial" pitchFamily="34" charset="0"/>
              </a:rPr>
              <a:t>xi</a:t>
            </a:r>
            <a:r>
              <a:rPr lang="en-US" sz="2000" dirty="0" smtClean="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a:t>
            </a:r>
          </a:p>
          <a:p>
            <a:pPr marL="342900" lvl="1" indent="-342900" algn="just">
              <a:lnSpc>
                <a:spcPct val="120000"/>
              </a:lnSpc>
              <a:buFont typeface="Arial" pitchFamily="34" charset="0"/>
              <a:buChar char="-"/>
            </a:pPr>
            <a:r>
              <a:rPr lang="en-US" sz="2000" dirty="0">
                <a:latin typeface="Arial" pitchFamily="34" charset="0"/>
                <a:cs typeface="Arial" pitchFamily="34" charset="0"/>
              </a:rPr>
              <a:t>I</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dễ</a:t>
            </a:r>
            <a:r>
              <a:rPr lang="en-US" sz="2000" dirty="0">
                <a:latin typeface="Arial" pitchFamily="34" charset="0"/>
                <a:cs typeface="Arial" pitchFamily="34" charset="0"/>
              </a:rPr>
              <a:t> </a:t>
            </a:r>
            <a:r>
              <a:rPr lang="en-US" sz="2000" dirty="0" err="1">
                <a:latin typeface="Arial" pitchFamily="34" charset="0"/>
                <a:cs typeface="Arial" pitchFamily="34" charset="0"/>
              </a:rPr>
              <a:t>thăng</a:t>
            </a:r>
            <a:r>
              <a:rPr lang="en-US" sz="2000" dirty="0">
                <a:latin typeface="Arial" pitchFamily="34" charset="0"/>
                <a:cs typeface="Arial" pitchFamily="34" charset="0"/>
              </a:rPr>
              <a:t> </a:t>
            </a:r>
            <a:r>
              <a:rPr lang="en-US" sz="2000" dirty="0" err="1">
                <a:latin typeface="Arial" pitchFamily="34" charset="0"/>
                <a:cs typeface="Arial" pitchFamily="34" charset="0"/>
              </a:rPr>
              <a:t>hoa</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đậy</a:t>
            </a:r>
            <a:r>
              <a:rPr lang="en-US" sz="2000" dirty="0">
                <a:latin typeface="Arial" pitchFamily="34" charset="0"/>
                <a:cs typeface="Arial" pitchFamily="34" charset="0"/>
              </a:rPr>
              <a:t> </a:t>
            </a:r>
            <a:r>
              <a:rPr lang="en-US" sz="2000" dirty="0" err="1">
                <a:latin typeface="Arial" pitchFamily="34" charset="0"/>
                <a:cs typeface="Arial" pitchFamily="34" charset="0"/>
              </a:rPr>
              <a:t>nắp</a:t>
            </a:r>
            <a:r>
              <a:rPr lang="en-US" sz="2000" dirty="0">
                <a:latin typeface="Arial" pitchFamily="34" charset="0"/>
                <a:cs typeface="Arial" pitchFamily="34" charset="0"/>
              </a:rPr>
              <a:t> </a:t>
            </a:r>
            <a:r>
              <a:rPr lang="en-US" sz="2000" dirty="0" err="1">
                <a:latin typeface="Arial" pitchFamily="34" charset="0"/>
                <a:cs typeface="Arial" pitchFamily="34" charset="0"/>
              </a:rPr>
              <a:t>kín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nóng</a:t>
            </a:r>
            <a:r>
              <a:rPr lang="en-US" sz="2000" dirty="0">
                <a:latin typeface="Arial" pitchFamily="34" charset="0"/>
                <a:cs typeface="Arial" pitchFamily="34" charset="0"/>
              </a:rPr>
              <a:t>, </a:t>
            </a:r>
            <a:r>
              <a:rPr lang="en-US" sz="2000" dirty="0" err="1">
                <a:latin typeface="Arial" pitchFamily="34" charset="0"/>
                <a:cs typeface="Arial" pitchFamily="34" charset="0"/>
              </a:rPr>
              <a:t>chờ</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gian</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xảy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toàn</a:t>
            </a:r>
            <a:r>
              <a:rPr lang="en-US" sz="2000" dirty="0" smtClean="0">
                <a:latin typeface="Arial" pitchFamily="34" charset="0"/>
                <a:cs typeface="Arial" pitchFamily="34" charset="0"/>
              </a:rPr>
              <a:t>.</a:t>
            </a:r>
          </a:p>
          <a:p>
            <a:pPr marL="342900" lvl="1" indent="-342900" algn="just">
              <a:lnSpc>
                <a:spcPct val="120000"/>
              </a:lnSpc>
              <a:buFont typeface="Arial" pitchFamily="34" charset="0"/>
              <a:buChar char="-"/>
            </a:pPr>
            <a:r>
              <a:rPr lang="en-US" sz="2000" dirty="0" smtClean="0">
                <a:latin typeface="Arial" pitchFamily="34" charset="0"/>
                <a:cs typeface="Arial" pitchFamily="34" charset="0"/>
              </a:rPr>
              <a:t>I</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ít</a:t>
            </a:r>
            <a:r>
              <a:rPr lang="en-US" sz="2000" dirty="0" smtClean="0">
                <a:latin typeface="Arial" pitchFamily="34" charset="0"/>
                <a:cs typeface="Arial" pitchFamily="34" charset="0"/>
              </a:rPr>
              <a:t> tan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nước</a:t>
            </a:r>
            <a:r>
              <a:rPr lang="en-US" sz="2000" dirty="0" smtClean="0">
                <a:latin typeface="Arial" pitchFamily="34" charset="0"/>
                <a:cs typeface="Arial" pitchFamily="34" charset="0"/>
              </a:rPr>
              <a:t>, tan </a:t>
            </a:r>
            <a:r>
              <a:rPr lang="en-US" sz="2000" dirty="0" err="1" smtClean="0">
                <a:latin typeface="Arial" pitchFamily="34" charset="0"/>
                <a:cs typeface="Arial" pitchFamily="34" charset="0"/>
              </a:rPr>
              <a:t>nhiều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KI</a:t>
            </a:r>
            <a:r>
              <a:rPr lang="en-US" sz="2000" dirty="0" smtClean="0">
                <a:latin typeface="Times New Roman"/>
                <a:cs typeface="Times New Roman"/>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KI </a:t>
            </a:r>
            <a:r>
              <a:rPr lang="en-US" sz="2000" dirty="0" err="1">
                <a:latin typeface="Arial" pitchFamily="34" charset="0"/>
                <a:cs typeface="Arial" pitchFamily="34" charset="0"/>
              </a:rPr>
              <a:t>dư</a:t>
            </a:r>
            <a:endParaRPr lang="fr-FR" sz="2000" dirty="0">
              <a:latin typeface="Arial" pitchFamily="34" charset="0"/>
              <a:cs typeface="Arial" pitchFamily="34" charset="0"/>
            </a:endParaRPr>
          </a:p>
        </p:txBody>
      </p:sp>
      <p:sp>
        <p:nvSpPr>
          <p:cNvPr id="8" name="Rectangle 2"/>
          <p:cNvSpPr txBox="1">
            <a:spLocks noChangeArrowheads="1"/>
          </p:cNvSpPr>
          <p:nvPr/>
        </p:nvSpPr>
        <p:spPr bwMode="black">
          <a:xfrm>
            <a:off x="266700" y="1219200"/>
            <a:ext cx="857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20545827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2" name="Rectangle 1"/>
          <p:cNvSpPr/>
          <p:nvPr/>
        </p:nvSpPr>
        <p:spPr>
          <a:xfrm>
            <a:off x="252350" y="1969325"/>
            <a:ext cx="8739250" cy="4524315"/>
          </a:xfrm>
          <a:prstGeom prst="rect">
            <a:avLst/>
          </a:prstGeom>
        </p:spPr>
        <p:txBody>
          <a:bodyPr wrap="square">
            <a:spAutoFit/>
          </a:bodyPr>
          <a:lstStyle/>
          <a:p>
            <a:pPr marL="342900" lvl="1" indent="-342900" algn="just">
              <a:lnSpc>
                <a:spcPct val="120000"/>
              </a:lnSpc>
              <a:buFont typeface="Wingdings" pitchFamily="2" charset="2"/>
              <a:buChar char="v"/>
            </a:pPr>
            <a:r>
              <a:rPr lang="en-US" sz="2000" i="1" dirty="0" err="1">
                <a:latin typeface="Arial" pitchFamily="34" charset="0"/>
                <a:cs typeface="Arial" pitchFamily="34" charset="0"/>
              </a:rPr>
              <a:t>Đặc</a:t>
            </a:r>
            <a:r>
              <a:rPr lang="en-US" sz="2000" i="1" dirty="0">
                <a:latin typeface="Arial" pitchFamily="34" charset="0"/>
                <a:cs typeface="Arial" pitchFamily="34" charset="0"/>
              </a:rPr>
              <a:t> </a:t>
            </a:r>
            <a:r>
              <a:rPr lang="en-US" sz="2000" i="1" dirty="0" err="1">
                <a:latin typeface="Arial" pitchFamily="34" charset="0"/>
                <a:cs typeface="Arial" pitchFamily="34" charset="0"/>
              </a:rPr>
              <a:t>điểm</a:t>
            </a:r>
            <a:r>
              <a:rPr lang="en-US" sz="2000" i="1" dirty="0">
                <a:latin typeface="Arial" pitchFamily="34" charset="0"/>
                <a:cs typeface="Arial" pitchFamily="34" charset="0"/>
              </a:rPr>
              <a:t> </a:t>
            </a:r>
            <a:r>
              <a:rPr lang="en-US" sz="2000" i="1" dirty="0" err="1">
                <a:latin typeface="Arial" pitchFamily="34" charset="0"/>
                <a:cs typeface="Arial" pitchFamily="34" charset="0"/>
              </a:rPr>
              <a:t>của</a:t>
            </a:r>
            <a:r>
              <a:rPr lang="en-US" sz="2000" i="1" dirty="0">
                <a:latin typeface="Arial" pitchFamily="34" charset="0"/>
                <a:cs typeface="Arial" pitchFamily="34" charset="0"/>
              </a:rPr>
              <a:t> </a:t>
            </a:r>
            <a:r>
              <a:rPr lang="en-US" sz="2000" i="1" dirty="0" err="1">
                <a:latin typeface="Arial" pitchFamily="34" charset="0"/>
                <a:cs typeface="Arial" pitchFamily="34" charset="0"/>
              </a:rPr>
              <a:t>phương</a:t>
            </a:r>
            <a:r>
              <a:rPr lang="en-US" sz="2000" i="1" dirty="0">
                <a:latin typeface="Arial" pitchFamily="34" charset="0"/>
                <a:cs typeface="Arial" pitchFamily="34" charset="0"/>
              </a:rPr>
              <a:t> </a:t>
            </a:r>
            <a:r>
              <a:rPr lang="en-US" sz="2000" i="1" dirty="0" err="1">
                <a:latin typeface="Arial" pitchFamily="34" charset="0"/>
                <a:cs typeface="Arial" pitchFamily="34" charset="0"/>
              </a:rPr>
              <a:t>pháp</a:t>
            </a:r>
            <a:r>
              <a:rPr lang="en-US" sz="2000" dirty="0">
                <a:latin typeface="Arial" pitchFamily="34" charset="0"/>
                <a:cs typeface="Arial" pitchFamily="34" charset="0"/>
              </a:rPr>
              <a:t>.</a:t>
            </a:r>
          </a:p>
          <a:p>
            <a:pPr marL="342900" lvl="1" indent="-342900" algn="just">
              <a:lnSpc>
                <a:spcPct val="120000"/>
              </a:lnSpc>
              <a:buFont typeface="Arial" pitchFamily="34" charset="0"/>
              <a:buChar char="-"/>
            </a:pPr>
            <a:r>
              <a:rPr lang="en-US" sz="2000" dirty="0">
                <a:latin typeface="Arial" pitchFamily="34" charset="0"/>
                <a:cs typeface="Arial" pitchFamily="34" charset="0"/>
              </a:rPr>
              <a:t>I</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xảy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hủy</a:t>
            </a:r>
            <a:r>
              <a:rPr lang="en-US" sz="2000" dirty="0">
                <a:latin typeface="Arial" pitchFamily="34" charset="0"/>
                <a:cs typeface="Arial" pitchFamily="34" charset="0"/>
              </a:rPr>
              <a:t> </a:t>
            </a:r>
            <a:r>
              <a:rPr lang="en-US" sz="2000" dirty="0" err="1">
                <a:latin typeface="Arial" pitchFamily="34" charset="0"/>
                <a:cs typeface="Arial" pitchFamily="34" charset="0"/>
              </a:rPr>
              <a:t>ngoài</a:t>
            </a:r>
            <a:r>
              <a:rPr lang="en-US" sz="2000" dirty="0">
                <a:latin typeface="Arial" pitchFamily="34" charset="0"/>
                <a:cs typeface="Arial" pitchFamily="34" charset="0"/>
              </a:rPr>
              <a:t> </a:t>
            </a:r>
            <a:r>
              <a:rPr lang="en-US" sz="2000" dirty="0" err="1">
                <a:latin typeface="Arial" pitchFamily="34" charset="0"/>
                <a:cs typeface="Arial" pitchFamily="34" charset="0"/>
              </a:rPr>
              <a:t>ánh</a:t>
            </a:r>
            <a:r>
              <a:rPr lang="en-US" sz="2000" dirty="0">
                <a:latin typeface="Arial" pitchFamily="34" charset="0"/>
                <a:cs typeface="Arial" pitchFamily="34" charset="0"/>
              </a:rPr>
              <a:t> </a:t>
            </a:r>
            <a:r>
              <a:rPr lang="en-US" sz="2000" dirty="0" err="1">
                <a:latin typeface="Arial" pitchFamily="34" charset="0"/>
                <a:cs typeface="Arial" pitchFamily="34" charset="0"/>
              </a:rPr>
              <a:t>sáng</a:t>
            </a:r>
            <a:r>
              <a:rPr lang="en-US" sz="2000" dirty="0">
                <a:latin typeface="Arial" pitchFamily="34" charset="0"/>
                <a:cs typeface="Arial" pitchFamily="34" charset="0"/>
              </a:rPr>
              <a:t>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bảo</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bóng</a:t>
            </a:r>
            <a:r>
              <a:rPr lang="en-US" sz="2000" dirty="0">
                <a:latin typeface="Arial" pitchFamily="34" charset="0"/>
                <a:cs typeface="Arial" pitchFamily="34" charset="0"/>
              </a:rPr>
              <a:t> </a:t>
            </a:r>
            <a:r>
              <a:rPr lang="en-US" sz="2000" dirty="0" err="1">
                <a:latin typeface="Arial" pitchFamily="34" charset="0"/>
                <a:cs typeface="Arial" pitchFamily="34" charset="0"/>
              </a:rPr>
              <a:t>tối</a:t>
            </a:r>
            <a:r>
              <a:rPr lang="en-US" sz="2000" dirty="0">
                <a:latin typeface="Arial" pitchFamily="34" charset="0"/>
                <a:cs typeface="Arial" pitchFamily="34" charset="0"/>
              </a:rPr>
              <a:t>.</a:t>
            </a:r>
            <a:endParaRPr lang="fr-FR" sz="2000" dirty="0">
              <a:latin typeface="Arial" pitchFamily="34" charset="0"/>
              <a:cs typeface="Arial" pitchFamily="34" charset="0"/>
            </a:endParaRPr>
          </a:p>
          <a:p>
            <a:pPr marL="342900" lvl="1" indent="-342900" algn="just">
              <a:lnSpc>
                <a:spcPct val="120000"/>
              </a:lnSpc>
              <a:buFont typeface="Arial" pitchFamily="34" charset="0"/>
              <a:buChar char="-"/>
            </a:pP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giữa</a:t>
            </a:r>
            <a:r>
              <a:rPr lang="en-US" sz="2000" dirty="0">
                <a:latin typeface="Arial" pitchFamily="34" charset="0"/>
                <a:cs typeface="Arial" pitchFamily="34" charset="0"/>
              </a:rPr>
              <a:t> I</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khử</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I</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oxi</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 </a:t>
            </a:r>
            <a:r>
              <a:rPr lang="en-US" sz="2000" dirty="0" err="1">
                <a:latin typeface="Arial" pitchFamily="34" charset="0"/>
                <a:cs typeface="Arial" pitchFamily="34" charset="0"/>
              </a:rPr>
              <a:t>xảy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toàn</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vậy</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 </a:t>
            </a: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smtClean="0">
                <a:latin typeface="Arial" pitchFamily="34" charset="0"/>
                <a:cs typeface="Arial" pitchFamily="34" charset="0"/>
              </a:rPr>
              <a:t>kỹ</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thuật</a:t>
            </a:r>
            <a:r>
              <a:rPr lang="en-US" sz="2000" dirty="0" smtClean="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gián</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ngược</a:t>
            </a:r>
            <a:r>
              <a:rPr lang="en-US" sz="2000" dirty="0">
                <a:latin typeface="Arial" pitchFamily="34" charset="0"/>
                <a:cs typeface="Arial" pitchFamily="34" charset="0"/>
              </a:rPr>
              <a:t>), </a:t>
            </a:r>
            <a:r>
              <a:rPr lang="en-US" sz="2000" dirty="0" err="1">
                <a:latin typeface="Arial" pitchFamily="34" charset="0"/>
                <a:cs typeface="Arial" pitchFamily="34" charset="0"/>
              </a:rPr>
              <a:t>ít</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trực</a:t>
            </a:r>
            <a:r>
              <a:rPr lang="en-US" sz="2000" dirty="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marL="342900" indent="-342900" algn="just">
              <a:lnSpc>
                <a:spcPct val="120000"/>
              </a:lnSpc>
              <a:buFont typeface="Arial" pitchFamily="34" charset="0"/>
              <a:buChar char="-"/>
            </a:pP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p</a:t>
            </a:r>
            <a:r>
              <a:rPr lang="vi-VN" sz="2000" dirty="0" smtClean="0">
                <a:latin typeface="Arial" pitchFamily="34" charset="0"/>
                <a:cs typeface="Arial" pitchFamily="34" charset="0"/>
              </a:rPr>
              <a:t>hương </a:t>
            </a:r>
            <a:r>
              <a:rPr lang="vi-VN" sz="2000" dirty="0">
                <a:latin typeface="Arial" pitchFamily="34" charset="0"/>
                <a:cs typeface="Arial" pitchFamily="34" charset="0"/>
              </a:rPr>
              <a:t>pháp </a:t>
            </a:r>
            <a:r>
              <a:rPr lang="vi-VN" sz="2000" dirty="0" smtClean="0">
                <a:latin typeface="Arial" pitchFamily="34" charset="0"/>
                <a:cs typeface="Arial" pitchFamily="34" charset="0"/>
              </a:rPr>
              <a:t>này </a:t>
            </a:r>
            <a:r>
              <a:rPr lang="vi-VN" sz="2000" dirty="0">
                <a:latin typeface="Arial" pitchFamily="34" charset="0"/>
                <a:cs typeface="Arial" pitchFamily="34" charset="0"/>
              </a:rPr>
              <a:t>người </a:t>
            </a:r>
            <a:r>
              <a:rPr lang="vi-VN" sz="2000" dirty="0" smtClean="0">
                <a:latin typeface="Arial" pitchFamily="34" charset="0"/>
                <a:cs typeface="Arial" pitchFamily="34" charset="0"/>
              </a:rPr>
              <a:t>ta</a:t>
            </a:r>
            <a:r>
              <a:rPr lang="en-US" sz="2000" dirty="0">
                <a:latin typeface="Arial" pitchFamily="34" charset="0"/>
                <a:cs typeface="Arial" pitchFamily="34" charset="0"/>
              </a:rPr>
              <a:t> </a:t>
            </a:r>
            <a:r>
              <a:rPr lang="vi-VN" sz="2000" dirty="0" smtClean="0">
                <a:latin typeface="Arial" pitchFamily="34" charset="0"/>
                <a:cs typeface="Arial" pitchFamily="34" charset="0"/>
              </a:rPr>
              <a:t>thường </a:t>
            </a:r>
            <a:r>
              <a:rPr lang="vi-VN" sz="2000" dirty="0">
                <a:latin typeface="Arial" pitchFamily="34" charset="0"/>
                <a:cs typeface="Arial" pitchFamily="34" charset="0"/>
              </a:rPr>
              <a:t>dùng phản ứng của thiosunfat (</a:t>
            </a:r>
            <a:r>
              <a:rPr lang="vi-VN" sz="2000" dirty="0" smtClean="0">
                <a:latin typeface="Arial" pitchFamily="34" charset="0"/>
                <a:cs typeface="Arial" pitchFamily="34" charset="0"/>
              </a:rPr>
              <a:t>S</a:t>
            </a:r>
            <a:r>
              <a:rPr lang="vi-VN" sz="2000" baseline="-25000" dirty="0" smtClean="0">
                <a:latin typeface="Arial" pitchFamily="34" charset="0"/>
                <a:cs typeface="Arial" pitchFamily="34" charset="0"/>
              </a:rPr>
              <a:t>2</a:t>
            </a:r>
            <a:r>
              <a:rPr lang="vi-VN" sz="2000" dirty="0" smtClean="0">
                <a:latin typeface="Arial" pitchFamily="34" charset="0"/>
                <a:cs typeface="Arial" pitchFamily="34" charset="0"/>
              </a:rPr>
              <a:t>O</a:t>
            </a:r>
            <a:r>
              <a:rPr lang="vi-VN" sz="2000" baseline="-25000" dirty="0" smtClean="0">
                <a:latin typeface="Arial" pitchFamily="34" charset="0"/>
                <a:cs typeface="Arial" pitchFamily="34" charset="0"/>
              </a:rPr>
              <a:t>3</a:t>
            </a:r>
            <a:r>
              <a:rPr lang="vi-VN" sz="2000" baseline="30000" dirty="0" smtClean="0">
                <a:latin typeface="Arial" pitchFamily="34" charset="0"/>
                <a:cs typeface="Arial" pitchFamily="34" charset="0"/>
              </a:rPr>
              <a:t>2-</a:t>
            </a:r>
            <a:r>
              <a:rPr lang="vi-VN" sz="2000" dirty="0">
                <a:latin typeface="Arial" pitchFamily="34" charset="0"/>
                <a:cs typeface="Arial" pitchFamily="34" charset="0"/>
              </a:rPr>
              <a:t>) với iot nên phương pháp này có tên </a:t>
            </a:r>
            <a:r>
              <a:rPr lang="vi-VN" sz="2000" dirty="0" smtClean="0">
                <a:latin typeface="Arial" pitchFamily="34" charset="0"/>
                <a:cs typeface="Arial" pitchFamily="34" charset="0"/>
              </a:rPr>
              <a:t>là</a:t>
            </a:r>
            <a:r>
              <a:rPr lang="en-US" sz="2000" dirty="0" smtClean="0">
                <a:latin typeface="Arial" pitchFamily="34" charset="0"/>
                <a:cs typeface="Arial" pitchFamily="34" charset="0"/>
              </a:rPr>
              <a:t> </a:t>
            </a:r>
            <a:r>
              <a:rPr lang="vi-VN" sz="2000" dirty="0" smtClean="0">
                <a:latin typeface="Arial" pitchFamily="34" charset="0"/>
                <a:cs typeface="Arial" pitchFamily="34" charset="0"/>
              </a:rPr>
              <a:t>phương </a:t>
            </a:r>
            <a:r>
              <a:rPr lang="vi-VN" sz="2000" dirty="0">
                <a:latin typeface="Arial" pitchFamily="34" charset="0"/>
                <a:cs typeface="Arial" pitchFamily="34" charset="0"/>
              </a:rPr>
              <a:t>pháp iot-thiosunfat, phản ứng như sau:</a:t>
            </a:r>
            <a:r>
              <a:rPr lang="en-US" sz="2000" dirty="0">
                <a:latin typeface="Arial" pitchFamily="34" charset="0"/>
                <a:cs typeface="Arial" pitchFamily="34" charset="0"/>
              </a:rPr>
              <a:t> </a:t>
            </a:r>
            <a:r>
              <a:rPr lang="en-US" sz="2000" dirty="0" smtClean="0">
                <a:latin typeface="Arial" pitchFamily="34" charset="0"/>
                <a:cs typeface="Arial" pitchFamily="34" charset="0"/>
              </a:rPr>
              <a:t>    2S</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3</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 I</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r>
              <a:rPr lang="en-US" sz="2000" dirty="0" smtClean="0">
                <a:latin typeface="Times New Roman"/>
                <a:cs typeface="Times New Roman"/>
              </a:rPr>
              <a:t>→ </a:t>
            </a:r>
            <a:r>
              <a:rPr lang="en-US" sz="2000" dirty="0" smtClean="0">
                <a:latin typeface="Arial" pitchFamily="34" charset="0"/>
                <a:cs typeface="Arial" pitchFamily="34" charset="0"/>
              </a:rPr>
              <a:t>S</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6</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 </a:t>
            </a:r>
            <a:r>
              <a:rPr lang="en-US" sz="2000" dirty="0" smtClean="0">
                <a:latin typeface="Arial" pitchFamily="34" charset="0"/>
                <a:cs typeface="Arial" pitchFamily="34" charset="0"/>
              </a:rPr>
              <a:t>2I</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a:t>
            </a:r>
          </a:p>
          <a:p>
            <a:pPr marL="342900" indent="-342900" algn="just">
              <a:lnSpc>
                <a:spcPct val="120000"/>
              </a:lnSpc>
              <a:buFont typeface="Arial" pitchFamily="34" charset="0"/>
              <a:buChar char="-"/>
            </a:pPr>
            <a:r>
              <a:rPr lang="en-US" sz="2000" dirty="0" err="1" smtClean="0">
                <a:latin typeface="Arial" pitchFamily="34" charset="0"/>
                <a:cs typeface="Arial" pitchFamily="34" charset="0"/>
              </a:rPr>
              <a:t>Quá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kiềm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yếu</a:t>
            </a:r>
            <a:r>
              <a:rPr lang="en-US" sz="2000" dirty="0" smtClean="0">
                <a:latin typeface="Arial" pitchFamily="34" charset="0"/>
                <a:cs typeface="Arial" pitchFamily="34" charset="0"/>
              </a:rPr>
              <a:t> (pH&lt;9), </a:t>
            </a:r>
            <a:r>
              <a:rPr lang="en-US" sz="2000" dirty="0" err="1" smtClean="0">
                <a:latin typeface="Arial" pitchFamily="34" charset="0"/>
                <a:cs typeface="Arial" pitchFamily="34" charset="0"/>
              </a:rPr>
              <a:t>nếu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kiềm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mạnh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thành</a:t>
            </a:r>
            <a:r>
              <a:rPr lang="en-US" sz="2000" dirty="0" smtClean="0">
                <a:latin typeface="Arial" pitchFamily="34" charset="0"/>
                <a:cs typeface="Arial" pitchFamily="34" charset="0"/>
              </a:rPr>
              <a:t> IO</a:t>
            </a:r>
            <a:r>
              <a:rPr lang="en-US" sz="2000" baseline="30000" dirty="0" smtClean="0">
                <a:latin typeface="Arial" pitchFamily="34" charset="0"/>
                <a:cs typeface="Arial" pitchFamily="34" charset="0"/>
              </a:rPr>
              <a:t>-</a:t>
            </a:r>
            <a:r>
              <a:rPr lang="en-US" sz="2000" dirty="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mạnh</a:t>
            </a:r>
            <a:r>
              <a:rPr lang="en-US" sz="2000" dirty="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a:latin typeface="Arial" pitchFamily="34" charset="0"/>
                <a:cs typeface="Arial" pitchFamily="34" charset="0"/>
              </a:rPr>
              <a:t>S</a:t>
            </a:r>
            <a:r>
              <a:rPr lang="en-US" sz="2000" baseline="-25000" dirty="0">
                <a:latin typeface="Arial" pitchFamily="34" charset="0"/>
                <a:cs typeface="Arial" pitchFamily="34" charset="0"/>
              </a:rPr>
              <a:t>2</a:t>
            </a:r>
            <a:r>
              <a:rPr lang="en-US" sz="2000" dirty="0">
                <a:latin typeface="Arial" pitchFamily="34" charset="0"/>
                <a:cs typeface="Arial" pitchFamily="34" charset="0"/>
              </a:rPr>
              <a:t>O</a:t>
            </a:r>
            <a:r>
              <a:rPr lang="en-US" sz="2000" baseline="-25000" dirty="0">
                <a:latin typeface="Arial" pitchFamily="34" charset="0"/>
                <a:cs typeface="Arial" pitchFamily="34" charset="0"/>
              </a:rPr>
              <a:t>3</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smtClean="0">
                <a:latin typeface="Arial" pitchFamily="34" charset="0"/>
                <a:cs typeface="Arial" pitchFamily="34" charset="0"/>
              </a:rPr>
              <a:t>thành</a:t>
            </a:r>
            <a:r>
              <a:rPr lang="en-US" sz="2000" dirty="0" smtClean="0">
                <a:latin typeface="Arial" pitchFamily="34" charset="0"/>
                <a:cs typeface="Arial" pitchFamily="34" charset="0"/>
              </a:rPr>
              <a:t> SO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9" name="Rectangle 2"/>
          <p:cNvSpPr txBox="1">
            <a:spLocks noChangeArrowheads="1"/>
          </p:cNvSpPr>
          <p:nvPr/>
        </p:nvSpPr>
        <p:spPr bwMode="black">
          <a:xfrm>
            <a:off x="266700" y="1219200"/>
            <a:ext cx="857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10592230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2" name="Rectangle 1"/>
          <p:cNvSpPr/>
          <p:nvPr/>
        </p:nvSpPr>
        <p:spPr>
          <a:xfrm>
            <a:off x="252350" y="1905000"/>
            <a:ext cx="8763000" cy="3724096"/>
          </a:xfrm>
          <a:prstGeom prst="rect">
            <a:avLst/>
          </a:prstGeom>
        </p:spPr>
        <p:txBody>
          <a:bodyPr wrap="square">
            <a:spAutoFit/>
          </a:bodyPr>
          <a:lstStyle/>
          <a:p>
            <a:pPr marL="342900" lvl="1" indent="-342900" algn="just">
              <a:lnSpc>
                <a:spcPct val="120000"/>
              </a:lnSpc>
              <a:buFont typeface="Wingdings" pitchFamily="2" charset="2"/>
              <a:buChar char="v"/>
            </a:pPr>
            <a:r>
              <a:rPr lang="en-US" sz="2000" i="1" dirty="0" err="1" smtClean="0">
                <a:latin typeface="Arial" pitchFamily="34" charset="0"/>
                <a:cs typeface="Arial" pitchFamily="34" charset="0"/>
              </a:rPr>
              <a:t>Phương</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pháp</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này</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dùng</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để</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xác</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định</a:t>
            </a:r>
            <a:r>
              <a:rPr lang="en-US" sz="2000" i="1" dirty="0" smtClean="0">
                <a:latin typeface="Arial" pitchFamily="34" charset="0"/>
                <a:cs typeface="Arial" pitchFamily="34" charset="0"/>
              </a:rPr>
              <a:t>: </a:t>
            </a:r>
            <a:endParaRPr lang="en-US" sz="2000" dirty="0">
              <a:latin typeface="Arial" pitchFamily="34" charset="0"/>
              <a:cs typeface="Arial" pitchFamily="34" charset="0"/>
            </a:endParaRPr>
          </a:p>
          <a:p>
            <a:pPr marL="0" lvl="1"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khử</a:t>
            </a:r>
            <a:r>
              <a:rPr lang="en-US" sz="2000" dirty="0" smtClean="0">
                <a:latin typeface="Arial" pitchFamily="34" charset="0"/>
                <a:cs typeface="Arial" pitchFamily="34" charset="0"/>
              </a:rPr>
              <a:t>:</a:t>
            </a:r>
          </a:p>
          <a:p>
            <a:pPr algn="just">
              <a:lnSpc>
                <a:spcPct val="120000"/>
              </a:lnSpc>
            </a:pPr>
            <a:r>
              <a:rPr lang="en-US" sz="2000" dirty="0" err="1" smtClean="0">
                <a:latin typeface="Arial" pitchFamily="34" charset="0"/>
                <a:cs typeface="Arial" pitchFamily="34" charset="0"/>
              </a:rPr>
              <a:t>Ví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a:t>
            </a:r>
            <a:r>
              <a:rPr lang="en-US" sz="2000" dirty="0" smtClean="0">
                <a:latin typeface="Arial" pitchFamily="34" charset="0"/>
                <a:cs typeface="Arial" pitchFamily="34" charset="0"/>
              </a:rPr>
              <a:t>:    SO</a:t>
            </a:r>
            <a:r>
              <a:rPr lang="en-US" sz="2000" baseline="-25000" dirty="0" smtClean="0">
                <a:latin typeface="Arial" pitchFamily="34" charset="0"/>
                <a:cs typeface="Arial" pitchFamily="34" charset="0"/>
              </a:rPr>
              <a:t>3</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   I</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  →  SO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+ 2I</a:t>
            </a:r>
            <a:r>
              <a:rPr lang="en-US" sz="2000" baseline="30000" dirty="0">
                <a:latin typeface="Arial" pitchFamily="34" charset="0"/>
                <a:cs typeface="Arial" pitchFamily="34" charset="0"/>
              </a:rPr>
              <a:t>-</a:t>
            </a:r>
            <a:r>
              <a:rPr lang="en-US" sz="2000" dirty="0">
                <a:latin typeface="Arial" pitchFamily="34" charset="0"/>
                <a:cs typeface="Arial" pitchFamily="34" charset="0"/>
              </a:rPr>
              <a:t> + 2H</a:t>
            </a:r>
            <a:r>
              <a:rPr lang="en-US" sz="2000" baseline="30000" dirty="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                          Sn</a:t>
            </a:r>
            <a:r>
              <a:rPr lang="en-US" sz="2000" baseline="30000" dirty="0" smtClean="0">
                <a:latin typeface="Arial" pitchFamily="34" charset="0"/>
                <a:cs typeface="Arial" pitchFamily="34" charset="0"/>
              </a:rPr>
              <a:t>2</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  I</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   Sn</a:t>
            </a:r>
            <a:r>
              <a:rPr lang="en-US" sz="2000" baseline="30000" dirty="0" smtClean="0">
                <a:latin typeface="Arial" pitchFamily="34" charset="0"/>
                <a:cs typeface="Arial" pitchFamily="34" charset="0"/>
              </a:rPr>
              <a:t>2</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  2I</a:t>
            </a:r>
            <a:r>
              <a:rPr lang="en-US" sz="2000" baseline="30000" dirty="0" smtClean="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vi-VN" sz="2000" dirty="0">
                <a:latin typeface="Arial" pitchFamily="34" charset="0"/>
                <a:cs typeface="Arial" pitchFamily="34" charset="0"/>
              </a:rPr>
              <a:t>bằng phương pháp chuẩn độ thay </a:t>
            </a:r>
            <a:r>
              <a:rPr lang="vi-VN" sz="2000" dirty="0" smtClean="0">
                <a:latin typeface="Arial" pitchFamily="34" charset="0"/>
                <a:cs typeface="Arial" pitchFamily="34" charset="0"/>
              </a:rPr>
              <a:t>thế</a:t>
            </a:r>
            <a:r>
              <a:rPr lang="en-US" sz="2000" dirty="0" smtClean="0">
                <a:latin typeface="Arial" pitchFamily="34" charset="0"/>
                <a:cs typeface="Arial" pitchFamily="34" charset="0"/>
              </a:rPr>
              <a:t>.</a:t>
            </a:r>
            <a:r>
              <a:rPr lang="vi-VN" sz="2000" dirty="0" smtClean="0">
                <a:latin typeface="Arial" pitchFamily="34" charset="0"/>
                <a:cs typeface="Arial" pitchFamily="34" charset="0"/>
              </a:rPr>
              <a:t> </a:t>
            </a:r>
            <a:r>
              <a:rPr lang="en-US" sz="2000" dirty="0">
                <a:latin typeface="Arial" pitchFamily="34" charset="0"/>
                <a:cs typeface="Arial" pitchFamily="34" charset="0"/>
              </a:rPr>
              <a:t>P</a:t>
            </a:r>
            <a:r>
              <a:rPr lang="vi-VN" sz="2000" dirty="0" smtClean="0">
                <a:latin typeface="Arial" pitchFamily="34" charset="0"/>
                <a:cs typeface="Arial" pitchFamily="34" charset="0"/>
              </a:rPr>
              <a:t>hương pháp</a:t>
            </a:r>
            <a:r>
              <a:rPr lang="en-US" sz="2000" dirty="0" smtClean="0">
                <a:latin typeface="Arial" pitchFamily="34" charset="0"/>
                <a:cs typeface="Arial" pitchFamily="34" charset="0"/>
              </a:rPr>
              <a:t> </a:t>
            </a:r>
            <a:r>
              <a:rPr lang="vi-VN" sz="2000" dirty="0" smtClean="0">
                <a:latin typeface="Arial" pitchFamily="34" charset="0"/>
                <a:cs typeface="Arial" pitchFamily="34" charset="0"/>
              </a:rPr>
              <a:t>này </a:t>
            </a:r>
            <a:r>
              <a:rPr lang="vi-VN" sz="2000" dirty="0">
                <a:latin typeface="Arial" pitchFamily="34" charset="0"/>
                <a:cs typeface="Arial" pitchFamily="34" charset="0"/>
              </a:rPr>
              <a:t>tiến hành theo nguyên tắc: thêm vào dung dịch chất oxy hoá 1 lượng KI dư, </a:t>
            </a:r>
            <a:r>
              <a:rPr lang="vi-VN" sz="2000" dirty="0" smtClean="0">
                <a:latin typeface="Arial" pitchFamily="34" charset="0"/>
                <a:cs typeface="Arial" pitchFamily="34" charset="0"/>
              </a:rPr>
              <a:t>rồi</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tạo </a:t>
            </a:r>
            <a:r>
              <a:rPr lang="vi-VN" sz="2000" dirty="0">
                <a:latin typeface="Arial" pitchFamily="34" charset="0"/>
                <a:cs typeface="Arial" pitchFamily="34" charset="0"/>
              </a:rPr>
              <a:t>điều kiện thích hợp để phản ứng giữa I</a:t>
            </a:r>
            <a:r>
              <a:rPr lang="vi-VN" sz="2000" baseline="30000" dirty="0">
                <a:latin typeface="Arial" pitchFamily="34" charset="0"/>
                <a:cs typeface="Arial" pitchFamily="34" charset="0"/>
              </a:rPr>
              <a:t>-</a:t>
            </a:r>
            <a:r>
              <a:rPr lang="vi-VN" sz="2000" dirty="0">
                <a:latin typeface="Arial" pitchFamily="34" charset="0"/>
                <a:cs typeface="Arial" pitchFamily="34" charset="0"/>
              </a:rPr>
              <a:t> và chất oxy hoá xảy ra hoàn toàn. I</a:t>
            </a:r>
            <a:r>
              <a:rPr lang="vi-VN" sz="2000" baseline="30000" dirty="0">
                <a:latin typeface="Arial" pitchFamily="34" charset="0"/>
                <a:cs typeface="Arial" pitchFamily="34" charset="0"/>
              </a:rPr>
              <a:t>-</a:t>
            </a:r>
            <a:r>
              <a:rPr lang="vi-VN" sz="2000" dirty="0">
                <a:latin typeface="Arial" pitchFamily="34" charset="0"/>
                <a:cs typeface="Arial" pitchFamily="34" charset="0"/>
              </a:rPr>
              <a:t> </a:t>
            </a:r>
            <a:r>
              <a:rPr lang="vi-VN" sz="2000" dirty="0" smtClean="0">
                <a:latin typeface="Arial" pitchFamily="34" charset="0"/>
                <a:cs typeface="Arial" pitchFamily="34" charset="0"/>
              </a:rPr>
              <a:t>bị</a:t>
            </a:r>
            <a:r>
              <a:rPr lang="en-US" sz="2000" dirty="0" smtClean="0">
                <a:latin typeface="Arial" pitchFamily="34" charset="0"/>
                <a:cs typeface="Arial" pitchFamily="34" charset="0"/>
              </a:rPr>
              <a:t> </a:t>
            </a:r>
            <a:r>
              <a:rPr lang="vi-VN" sz="2000" dirty="0" smtClean="0">
                <a:latin typeface="Arial" pitchFamily="34" charset="0"/>
                <a:cs typeface="Arial" pitchFamily="34" charset="0"/>
              </a:rPr>
              <a:t>oxy </a:t>
            </a:r>
            <a:r>
              <a:rPr lang="vi-VN" sz="2000" dirty="0">
                <a:latin typeface="Arial" pitchFamily="34" charset="0"/>
                <a:cs typeface="Arial" pitchFamily="34" charset="0"/>
              </a:rPr>
              <a:t>hoá thành I</a:t>
            </a:r>
            <a:r>
              <a:rPr lang="vi-VN" sz="2000" baseline="-25000" dirty="0">
                <a:latin typeface="Arial" pitchFamily="34" charset="0"/>
                <a:cs typeface="Arial" pitchFamily="34" charset="0"/>
              </a:rPr>
              <a:t>2</a:t>
            </a:r>
            <a:r>
              <a:rPr lang="vi-VN" sz="2000" dirty="0">
                <a:latin typeface="Arial" pitchFamily="34" charset="0"/>
                <a:cs typeface="Arial" pitchFamily="34" charset="0"/>
              </a:rPr>
              <a:t> (tan nhiều trong KI nên phải dùng dư KI), chuẩn lượng I</a:t>
            </a:r>
            <a:r>
              <a:rPr lang="vi-VN" sz="2000" baseline="-25000" dirty="0">
                <a:latin typeface="Arial" pitchFamily="34" charset="0"/>
                <a:cs typeface="Arial" pitchFamily="34" charset="0"/>
              </a:rPr>
              <a:t>2</a:t>
            </a:r>
            <a:r>
              <a:rPr lang="vi-VN" sz="2000" dirty="0">
                <a:latin typeface="Arial" pitchFamily="34" charset="0"/>
                <a:cs typeface="Arial" pitchFamily="34" charset="0"/>
              </a:rPr>
              <a:t> thoát </a:t>
            </a:r>
            <a:r>
              <a:rPr lang="vi-VN" sz="2000" dirty="0" smtClean="0">
                <a:latin typeface="Arial" pitchFamily="34" charset="0"/>
                <a:cs typeface="Arial" pitchFamily="34" charset="0"/>
              </a:rPr>
              <a:t>ra</a:t>
            </a:r>
            <a:r>
              <a:rPr lang="en-US" sz="2000" dirty="0" smtClean="0">
                <a:latin typeface="Arial" pitchFamily="34" charset="0"/>
                <a:cs typeface="Arial" pitchFamily="34" charset="0"/>
              </a:rPr>
              <a:t> </a:t>
            </a:r>
            <a:r>
              <a:rPr lang="pl-PL" sz="2000" dirty="0" smtClean="0">
                <a:latin typeface="Arial" pitchFamily="34" charset="0"/>
                <a:cs typeface="Arial" pitchFamily="34" charset="0"/>
              </a:rPr>
              <a:t>bằng </a:t>
            </a:r>
            <a:r>
              <a:rPr lang="pl-PL" sz="2000" dirty="0">
                <a:latin typeface="Arial" pitchFamily="34" charset="0"/>
                <a:cs typeface="Arial" pitchFamily="34" charset="0"/>
              </a:rPr>
              <a:t>dung dịch chuẩn Na</a:t>
            </a:r>
            <a:r>
              <a:rPr lang="pl-PL" sz="2000" baseline="-25000" dirty="0">
                <a:latin typeface="Arial" pitchFamily="34" charset="0"/>
                <a:cs typeface="Arial" pitchFamily="34" charset="0"/>
              </a:rPr>
              <a:t>2</a:t>
            </a:r>
            <a:r>
              <a:rPr lang="pl-PL" sz="2000" dirty="0">
                <a:latin typeface="Arial" pitchFamily="34" charset="0"/>
                <a:cs typeface="Arial" pitchFamily="34" charset="0"/>
              </a:rPr>
              <a:t>S</a:t>
            </a:r>
            <a:r>
              <a:rPr lang="pl-PL" sz="2000" baseline="-25000" dirty="0">
                <a:latin typeface="Arial" pitchFamily="34" charset="0"/>
                <a:cs typeface="Arial" pitchFamily="34" charset="0"/>
              </a:rPr>
              <a:t>2</a:t>
            </a:r>
            <a:r>
              <a:rPr lang="pl-PL" sz="2000" dirty="0">
                <a:latin typeface="Arial" pitchFamily="34" charset="0"/>
                <a:cs typeface="Arial" pitchFamily="34" charset="0"/>
              </a:rPr>
              <a:t>O</a:t>
            </a:r>
            <a:r>
              <a:rPr lang="pl-PL" sz="2000" baseline="-25000" dirty="0">
                <a:latin typeface="Arial" pitchFamily="34" charset="0"/>
                <a:cs typeface="Arial" pitchFamily="34" charset="0"/>
              </a:rPr>
              <a:t>3</a:t>
            </a:r>
            <a:r>
              <a:rPr lang="pl-PL" sz="2000" dirty="0" smtClean="0">
                <a:latin typeface="Arial" pitchFamily="34" charset="0"/>
                <a:cs typeface="Arial" pitchFamily="34" charset="0"/>
              </a:rPr>
              <a:t>.</a:t>
            </a:r>
            <a:endParaRPr lang="en-US" sz="2000" dirty="0" smtClean="0">
              <a:latin typeface="Arial" pitchFamily="34" charset="0"/>
              <a:cs typeface="Arial" pitchFamily="34" charset="0"/>
            </a:endParaRPr>
          </a:p>
          <a:p>
            <a:pPr>
              <a:lnSpc>
                <a:spcPct val="120000"/>
              </a:lnSpc>
            </a:pPr>
            <a:r>
              <a:rPr lang="vi-VN" sz="2000" dirty="0">
                <a:latin typeface="Arial" pitchFamily="34" charset="0"/>
                <a:cs typeface="Arial" pitchFamily="34" charset="0"/>
              </a:rPr>
              <a:t>Các chất oxy hoá </a:t>
            </a:r>
            <a:r>
              <a:rPr lang="en-US" sz="2000" dirty="0" err="1" smtClean="0">
                <a:latin typeface="Arial" pitchFamily="34" charset="0"/>
                <a:cs typeface="Arial" pitchFamily="34" charset="0"/>
              </a:rPr>
              <a:t>thường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như </a:t>
            </a:r>
            <a:r>
              <a:rPr lang="vi-VN" sz="2000" dirty="0">
                <a:latin typeface="Arial" pitchFamily="34" charset="0"/>
                <a:cs typeface="Arial" pitchFamily="34" charset="0"/>
              </a:rPr>
              <a:t>: Br</a:t>
            </a:r>
            <a:r>
              <a:rPr lang="vi-VN" sz="2000" baseline="-25000" dirty="0">
                <a:latin typeface="Arial" pitchFamily="34" charset="0"/>
                <a:cs typeface="Arial" pitchFamily="34" charset="0"/>
              </a:rPr>
              <a:t>2</a:t>
            </a:r>
            <a:r>
              <a:rPr lang="vi-VN" sz="2000" dirty="0">
                <a:latin typeface="Arial" pitchFamily="34" charset="0"/>
                <a:cs typeface="Arial" pitchFamily="34" charset="0"/>
              </a:rPr>
              <a:t>, </a:t>
            </a:r>
            <a:r>
              <a:rPr lang="vi-VN" sz="2000" dirty="0" smtClean="0">
                <a:latin typeface="Arial" pitchFamily="34" charset="0"/>
                <a:cs typeface="Arial" pitchFamily="34" charset="0"/>
              </a:rPr>
              <a:t>MnO</a:t>
            </a:r>
            <a:r>
              <a:rPr lang="vi-VN"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Cr</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7</a:t>
            </a:r>
            <a:r>
              <a:rPr lang="en-US" sz="2000" baseline="30000" dirty="0" smtClean="0">
                <a:latin typeface="Arial" pitchFamily="34" charset="0"/>
                <a:cs typeface="Arial" pitchFamily="34" charset="0"/>
              </a:rPr>
              <a:t>2-</a:t>
            </a:r>
            <a:r>
              <a:rPr lang="en-US" sz="2000" dirty="0">
                <a:latin typeface="Arial" pitchFamily="34" charset="0"/>
                <a:cs typeface="Arial" pitchFamily="34" charset="0"/>
              </a:rPr>
              <a:t>, Fe</a:t>
            </a:r>
            <a:r>
              <a:rPr lang="en-US" sz="2000" baseline="30000" dirty="0">
                <a:latin typeface="Arial" pitchFamily="34" charset="0"/>
                <a:cs typeface="Arial" pitchFamily="34" charset="0"/>
              </a:rPr>
              <a:t>3+</a:t>
            </a:r>
            <a:r>
              <a:rPr lang="en-US" sz="2000" dirty="0">
                <a:latin typeface="Arial" pitchFamily="34" charset="0"/>
                <a:cs typeface="Arial" pitchFamily="34" charset="0"/>
              </a:rPr>
              <a:t>,...</a:t>
            </a:r>
            <a:endParaRPr lang="fr-FR" sz="2000" dirty="0">
              <a:latin typeface="Arial" pitchFamily="34" charset="0"/>
              <a:cs typeface="Arial" pitchFamily="34" charset="0"/>
            </a:endParaRPr>
          </a:p>
        </p:txBody>
      </p:sp>
      <p:sp>
        <p:nvSpPr>
          <p:cNvPr id="9" name="Rectangle 2"/>
          <p:cNvSpPr txBox="1">
            <a:spLocks noChangeArrowheads="1"/>
          </p:cNvSpPr>
          <p:nvPr/>
        </p:nvSpPr>
        <p:spPr bwMode="black">
          <a:xfrm>
            <a:off x="266700" y="1219200"/>
            <a:ext cx="857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4089656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2" name="Rectangle 1"/>
          <p:cNvSpPr/>
          <p:nvPr/>
        </p:nvSpPr>
        <p:spPr>
          <a:xfrm>
            <a:off x="252350" y="3429000"/>
            <a:ext cx="8763000" cy="2677656"/>
          </a:xfrm>
          <a:prstGeom prst="rect">
            <a:avLst/>
          </a:prstGeom>
        </p:spPr>
        <p:txBody>
          <a:bodyPr wrap="square">
            <a:spAutoFit/>
          </a:bodyPr>
          <a:lstStyle/>
          <a:p>
            <a:pPr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a:t>
            </a:r>
            <a:r>
              <a:rPr lang="vi-VN" sz="2000" dirty="0">
                <a:latin typeface="Arial" pitchFamily="34" charset="0"/>
                <a:cs typeface="Arial" pitchFamily="34" charset="0"/>
              </a:rPr>
              <a:t>cách này dùng để xác định nồng độ ion H</a:t>
            </a:r>
            <a:r>
              <a:rPr lang="vi-VN"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của </a:t>
            </a:r>
            <a:r>
              <a:rPr lang="vi-VN" sz="2000" dirty="0">
                <a:latin typeface="Arial" pitchFamily="34" charset="0"/>
                <a:cs typeface="Arial" pitchFamily="34" charset="0"/>
              </a:rPr>
              <a:t>môi </a:t>
            </a:r>
            <a:r>
              <a:rPr lang="vi-VN" sz="2000" dirty="0" smtClean="0">
                <a:latin typeface="Arial" pitchFamily="34" charset="0"/>
                <a:cs typeface="Arial" pitchFamily="34" charset="0"/>
              </a:rPr>
              <a:t>trường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và </a:t>
            </a:r>
            <a:r>
              <a:rPr lang="vi-VN" sz="2000" dirty="0">
                <a:latin typeface="Arial" pitchFamily="34" charset="0"/>
                <a:cs typeface="Arial" pitchFamily="34" charset="0"/>
              </a:rPr>
              <a:t>ở đây người ta căn cứ vào phản ứng </a:t>
            </a:r>
            <a:r>
              <a:rPr lang="vi-VN" sz="2000" dirty="0" smtClean="0">
                <a:latin typeface="Arial" pitchFamily="34" charset="0"/>
                <a:cs typeface="Arial" pitchFamily="34" charset="0"/>
              </a:rPr>
              <a:t>:</a:t>
            </a:r>
            <a:endParaRPr lang="en-US" sz="2000" dirty="0" smtClean="0">
              <a:latin typeface="Arial" pitchFamily="34" charset="0"/>
              <a:cs typeface="Arial" pitchFamily="34" charset="0"/>
            </a:endParaRPr>
          </a:p>
          <a:p>
            <a:pPr algn="ctr">
              <a:lnSpc>
                <a:spcPct val="120000"/>
              </a:lnSpc>
            </a:pPr>
            <a:r>
              <a:rPr lang="vi-VN" sz="2000" dirty="0" smtClean="0">
                <a:latin typeface="Arial" pitchFamily="34" charset="0"/>
                <a:cs typeface="Arial" pitchFamily="34" charset="0"/>
              </a:rPr>
              <a:t> </a:t>
            </a:r>
            <a:r>
              <a:rPr lang="vi-VN" sz="2000" dirty="0">
                <a:latin typeface="Arial" pitchFamily="34" charset="0"/>
                <a:cs typeface="Arial" pitchFamily="34" charset="0"/>
              </a:rPr>
              <a:t>5I</a:t>
            </a:r>
            <a:r>
              <a:rPr lang="vi-VN" sz="2000" baseline="30000" dirty="0">
                <a:latin typeface="Arial" pitchFamily="34" charset="0"/>
                <a:cs typeface="Arial" pitchFamily="34" charset="0"/>
              </a:rPr>
              <a:t>-</a:t>
            </a:r>
            <a:r>
              <a:rPr lang="vi-VN" sz="2000" dirty="0">
                <a:latin typeface="Arial" pitchFamily="34" charset="0"/>
                <a:cs typeface="Arial" pitchFamily="34" charset="0"/>
              </a:rPr>
              <a:t> </a:t>
            </a:r>
            <a:r>
              <a:rPr lang="en-US" sz="2000" dirty="0" smtClean="0">
                <a:latin typeface="Arial" pitchFamily="34" charset="0"/>
                <a:cs typeface="Arial" pitchFamily="34" charset="0"/>
              </a:rPr>
              <a:t> </a:t>
            </a:r>
            <a:r>
              <a:rPr lang="vi-VN" sz="2000" dirty="0" smtClean="0">
                <a:latin typeface="Arial" pitchFamily="34" charset="0"/>
                <a:cs typeface="Arial" pitchFamily="34" charset="0"/>
              </a:rPr>
              <a: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 IO</a:t>
            </a:r>
            <a:r>
              <a:rPr lang="vi-VN" sz="2000" baseline="30000" dirty="0" smtClean="0">
                <a:latin typeface="Arial" pitchFamily="34" charset="0"/>
                <a:cs typeface="Arial" pitchFamily="34" charset="0"/>
              </a:rPr>
              <a:t>3</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6H</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smtClean="0">
                <a:latin typeface="Times New Roman"/>
                <a:cs typeface="Times New Roman"/>
              </a:rPr>
              <a:t>→   </a:t>
            </a:r>
            <a:r>
              <a:rPr lang="en-US" sz="2000" dirty="0" smtClean="0">
                <a:latin typeface="Arial" pitchFamily="34" charset="0"/>
                <a:cs typeface="Arial" pitchFamily="34" charset="0"/>
              </a:rPr>
              <a:t>3I</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   3H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endParaRPr lang="en-US" sz="2000" dirty="0">
              <a:latin typeface="Arial" pitchFamily="34" charset="0"/>
              <a:cs typeface="Arial" pitchFamily="34" charset="0"/>
            </a:endParaRPr>
          </a:p>
          <a:p>
            <a:pPr algn="just">
              <a:lnSpc>
                <a:spcPct val="120000"/>
              </a:lnSpc>
            </a:pPr>
            <a:r>
              <a:rPr lang="vi-VN" sz="2000" dirty="0" smtClean="0">
                <a:latin typeface="Arial" pitchFamily="34" charset="0"/>
                <a:cs typeface="Arial" pitchFamily="34" charset="0"/>
              </a:rPr>
              <a:t>Từ </a:t>
            </a:r>
            <a:r>
              <a:rPr lang="vi-VN" sz="2000" dirty="0">
                <a:latin typeface="Arial" pitchFamily="34" charset="0"/>
                <a:cs typeface="Arial" pitchFamily="34" charset="0"/>
              </a:rPr>
              <a:t>phương trình ta thấy lượng ion H</a:t>
            </a:r>
            <a:r>
              <a:rPr lang="vi-VN" sz="2000" baseline="30000" dirty="0">
                <a:latin typeface="Arial" pitchFamily="34" charset="0"/>
                <a:cs typeface="Arial" pitchFamily="34" charset="0"/>
              </a:rPr>
              <a:t>+</a:t>
            </a:r>
            <a:r>
              <a:rPr lang="vi-VN" sz="2000" dirty="0">
                <a:latin typeface="Arial" pitchFamily="34" charset="0"/>
                <a:cs typeface="Arial" pitchFamily="34" charset="0"/>
              </a:rPr>
              <a:t> tham gia phản ứng tương đương </a:t>
            </a:r>
            <a:r>
              <a:rPr lang="vi-VN" sz="2000" dirty="0" smtClean="0">
                <a:latin typeface="Arial" pitchFamily="34" charset="0"/>
                <a:cs typeface="Arial" pitchFamily="34" charset="0"/>
              </a:rPr>
              <a:t>lượng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I</a:t>
            </a:r>
            <a:r>
              <a:rPr lang="vi-VN" sz="2000" baseline="-25000" dirty="0" smtClean="0">
                <a:latin typeface="Arial" pitchFamily="34" charset="0"/>
                <a:cs typeface="Arial" pitchFamily="34" charset="0"/>
              </a:rPr>
              <a:t>2</a:t>
            </a:r>
            <a:r>
              <a:rPr lang="vi-VN" sz="2000" dirty="0" smtClean="0">
                <a:latin typeface="Arial" pitchFamily="34" charset="0"/>
                <a:cs typeface="Arial" pitchFamily="34" charset="0"/>
              </a:rPr>
              <a:t> </a:t>
            </a:r>
            <a:r>
              <a:rPr lang="vi-VN" sz="2000" dirty="0">
                <a:latin typeface="Arial" pitchFamily="34" charset="0"/>
                <a:cs typeface="Arial" pitchFamily="34" charset="0"/>
              </a:rPr>
              <a:t>giải phóng ra. Do đó, sau khi phản ứng đã hoàn toàn, ta chuẩn lượng I</a:t>
            </a:r>
            <a:r>
              <a:rPr lang="vi-VN" sz="2000" baseline="-25000" dirty="0">
                <a:latin typeface="Arial" pitchFamily="34" charset="0"/>
                <a:cs typeface="Arial" pitchFamily="34" charset="0"/>
              </a:rPr>
              <a:t>2</a:t>
            </a:r>
            <a:r>
              <a:rPr lang="vi-VN" sz="2000" dirty="0">
                <a:latin typeface="Arial" pitchFamily="34" charset="0"/>
                <a:cs typeface="Arial" pitchFamily="34" charset="0"/>
              </a:rPr>
              <a:t> thoát </a:t>
            </a:r>
            <a:r>
              <a:rPr lang="vi-VN" sz="2000" dirty="0" smtClean="0">
                <a:latin typeface="Arial" pitchFamily="34" charset="0"/>
                <a:cs typeface="Arial" pitchFamily="34" charset="0"/>
              </a:rPr>
              <a:t>ra</a:t>
            </a:r>
            <a:r>
              <a:rPr lang="en-US" sz="2000" dirty="0" smtClean="0">
                <a:latin typeface="Arial" pitchFamily="34" charset="0"/>
                <a:cs typeface="Arial" pitchFamily="34" charset="0"/>
              </a:rPr>
              <a:t> </a:t>
            </a:r>
            <a:r>
              <a:rPr lang="vi-VN" sz="2000" dirty="0" smtClean="0">
                <a:latin typeface="Arial" pitchFamily="34" charset="0"/>
                <a:cs typeface="Arial" pitchFamily="34" charset="0"/>
              </a:rPr>
              <a:t>bằng </a:t>
            </a:r>
            <a:r>
              <a:rPr lang="vi-VN" sz="2000" dirty="0">
                <a:latin typeface="Arial" pitchFamily="34" charset="0"/>
                <a:cs typeface="Arial" pitchFamily="34" charset="0"/>
              </a:rPr>
              <a:t>dung dịch chuẩn Na</a:t>
            </a:r>
            <a:r>
              <a:rPr lang="vi-VN" sz="2000" baseline="-25000" dirty="0">
                <a:latin typeface="Arial" pitchFamily="34" charset="0"/>
                <a:cs typeface="Arial" pitchFamily="34" charset="0"/>
              </a:rPr>
              <a:t>2</a:t>
            </a:r>
            <a:r>
              <a:rPr lang="vi-VN" sz="2000" dirty="0">
                <a:latin typeface="Arial" pitchFamily="34" charset="0"/>
                <a:cs typeface="Arial" pitchFamily="34" charset="0"/>
              </a:rPr>
              <a:t>S</a:t>
            </a:r>
            <a:r>
              <a:rPr lang="vi-VN" sz="2000" baseline="-25000" dirty="0">
                <a:latin typeface="Arial" pitchFamily="34" charset="0"/>
                <a:cs typeface="Arial" pitchFamily="34" charset="0"/>
              </a:rPr>
              <a:t>2</a:t>
            </a:r>
            <a:r>
              <a:rPr lang="vi-VN" sz="2000" dirty="0">
                <a:latin typeface="Arial" pitchFamily="34" charset="0"/>
                <a:cs typeface="Arial" pitchFamily="34" charset="0"/>
              </a:rPr>
              <a:t>O</a:t>
            </a:r>
            <a:r>
              <a:rPr lang="vi-VN" sz="2000" baseline="-25000" dirty="0">
                <a:latin typeface="Arial" pitchFamily="34" charset="0"/>
                <a:cs typeface="Arial" pitchFamily="34" charset="0"/>
              </a:rPr>
              <a:t>3</a:t>
            </a:r>
            <a:r>
              <a:rPr lang="vi-VN" sz="2000" dirty="0">
                <a:latin typeface="Arial" pitchFamily="34" charset="0"/>
                <a:cs typeface="Arial" pitchFamily="34" charset="0"/>
              </a:rPr>
              <a:t>. </a:t>
            </a:r>
            <a:endParaRPr lang="en-US" sz="2000" dirty="0" smtClean="0">
              <a:latin typeface="Arial" pitchFamily="34" charset="0"/>
              <a:cs typeface="Arial" pitchFamily="34" charset="0"/>
            </a:endParaRPr>
          </a:p>
          <a:p>
            <a:pPr algn="just">
              <a:lnSpc>
                <a:spcPct val="120000"/>
              </a:lnSpc>
            </a:pPr>
            <a:r>
              <a:rPr lang="vi-VN" sz="2000" dirty="0" smtClean="0">
                <a:latin typeface="Arial" pitchFamily="34" charset="0"/>
                <a:cs typeface="Arial" pitchFamily="34" charset="0"/>
              </a:rPr>
              <a:t>Từ </a:t>
            </a:r>
            <a:r>
              <a:rPr lang="vi-VN" sz="2000" dirty="0">
                <a:latin typeface="Arial" pitchFamily="34" charset="0"/>
                <a:cs typeface="Arial" pitchFamily="34" charset="0"/>
              </a:rPr>
              <a:t>đó tính được lượng ion H</a:t>
            </a:r>
            <a:r>
              <a:rPr lang="vi-VN" sz="2000" baseline="30000" dirty="0">
                <a:latin typeface="Arial" pitchFamily="34" charset="0"/>
                <a:cs typeface="Arial" pitchFamily="34" charset="0"/>
              </a:rPr>
              <a:t>+</a:t>
            </a:r>
            <a:r>
              <a:rPr lang="vi-VN" sz="2000" dirty="0">
                <a:latin typeface="Arial" pitchFamily="34" charset="0"/>
                <a:cs typeface="Arial" pitchFamily="34" charset="0"/>
              </a:rPr>
              <a:t> trong dung dịch.</a:t>
            </a:r>
            <a:endParaRPr lang="fr-FR" sz="2000" dirty="0">
              <a:latin typeface="Arial" pitchFamily="34" charset="0"/>
              <a:cs typeface="Arial" pitchFamily="34" charset="0"/>
            </a:endParaRPr>
          </a:p>
        </p:txBody>
      </p:sp>
      <p:sp>
        <p:nvSpPr>
          <p:cNvPr id="9" name="Rectangle 2"/>
          <p:cNvSpPr txBox="1">
            <a:spLocks noChangeArrowheads="1"/>
          </p:cNvSpPr>
          <p:nvPr/>
        </p:nvSpPr>
        <p:spPr bwMode="black">
          <a:xfrm>
            <a:off x="266700" y="1219200"/>
            <a:ext cx="857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
        <p:nvSpPr>
          <p:cNvPr id="10" name="Rectangle 9"/>
          <p:cNvSpPr/>
          <p:nvPr/>
        </p:nvSpPr>
        <p:spPr>
          <a:xfrm>
            <a:off x="352301" y="1905000"/>
            <a:ext cx="8763000" cy="1535741"/>
          </a:xfrm>
          <a:prstGeom prst="rect">
            <a:avLst/>
          </a:prstGeom>
        </p:spPr>
        <p:txBody>
          <a:bodyPr wrap="square">
            <a:spAutoFit/>
          </a:bodyPr>
          <a:lstStyle/>
          <a:p>
            <a:pPr algn="ctr">
              <a:lnSpc>
                <a:spcPct val="120000"/>
              </a:lnSpc>
            </a:pPr>
            <a:r>
              <a:rPr lang="en-US" sz="2000" dirty="0">
                <a:latin typeface="Arial" pitchFamily="34" charset="0"/>
                <a:cs typeface="Arial" pitchFamily="34" charset="0"/>
              </a:rPr>
              <a:t>Br</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r>
              <a:rPr lang="en-US" sz="2000" dirty="0" smtClean="0">
                <a:latin typeface="Arial" pitchFamily="34" charset="0"/>
                <a:cs typeface="Arial" pitchFamily="34" charset="0"/>
              </a:rPr>
              <a:t> +   </a:t>
            </a:r>
            <a:r>
              <a:rPr lang="en-US" sz="2000" dirty="0">
                <a:latin typeface="Arial" pitchFamily="34" charset="0"/>
                <a:cs typeface="Arial" pitchFamily="34" charset="0"/>
              </a:rPr>
              <a:t>4I</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smtClean="0">
                <a:latin typeface="Times New Roman"/>
                <a:cs typeface="Times New Roman"/>
              </a:rPr>
              <a:t>→   </a:t>
            </a:r>
            <a:r>
              <a:rPr lang="en-US" sz="2000" dirty="0" smtClean="0">
                <a:latin typeface="Arial" pitchFamily="34" charset="0"/>
                <a:cs typeface="Arial" pitchFamily="34" charset="0"/>
              </a:rPr>
              <a:t>2Br</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I</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p>
          <a:p>
            <a:pPr algn="ctr">
              <a:lnSpc>
                <a:spcPct val="120000"/>
              </a:lnSpc>
            </a:pPr>
            <a:r>
              <a:rPr lang="en-US" sz="2000" dirty="0" smtClean="0">
                <a:latin typeface="Arial" pitchFamily="34" charset="0"/>
                <a:cs typeface="Arial" pitchFamily="34" charset="0"/>
              </a:rPr>
              <a:t>2MnO</a:t>
            </a:r>
            <a:r>
              <a:rPr lang="en-US" sz="2000" baseline="-25000" dirty="0" smtClean="0">
                <a:latin typeface="Arial" pitchFamily="34" charset="0"/>
                <a:cs typeface="Arial" pitchFamily="34" charset="0"/>
              </a:rPr>
              <a:t>4</a:t>
            </a:r>
            <a:r>
              <a:rPr lang="pt-BR" sz="2000" baseline="30000" dirty="0" smtClean="0">
                <a:latin typeface="Arial" pitchFamily="34" charset="0"/>
                <a:cs typeface="Arial" pitchFamily="34" charset="0"/>
              </a:rPr>
              <a:t>-</a:t>
            </a:r>
            <a:r>
              <a:rPr lang="pt-BR" sz="2000" dirty="0" smtClean="0">
                <a:latin typeface="Arial" pitchFamily="34" charset="0"/>
                <a:cs typeface="Arial" pitchFamily="34" charset="0"/>
              </a:rPr>
              <a:t>  + </a:t>
            </a:r>
            <a:r>
              <a:rPr lang="pt-BR" sz="2000" dirty="0">
                <a:latin typeface="Arial" pitchFamily="34" charset="0"/>
                <a:cs typeface="Arial" pitchFamily="34" charset="0"/>
              </a:rPr>
              <a:t>10I</a:t>
            </a:r>
            <a:r>
              <a:rPr lang="pt-BR" sz="2000" baseline="30000" dirty="0">
                <a:latin typeface="Arial" pitchFamily="34" charset="0"/>
                <a:cs typeface="Arial" pitchFamily="34" charset="0"/>
              </a:rPr>
              <a:t>-</a:t>
            </a:r>
            <a:r>
              <a:rPr lang="pt-BR" sz="2000" dirty="0">
                <a:latin typeface="Arial" pitchFamily="34" charset="0"/>
                <a:cs typeface="Arial" pitchFamily="34" charset="0"/>
              </a:rPr>
              <a:t> </a:t>
            </a:r>
            <a:r>
              <a:rPr lang="pt-BR" sz="2000" dirty="0" smtClean="0">
                <a:latin typeface="Arial" pitchFamily="34" charset="0"/>
                <a:cs typeface="Arial" pitchFamily="34" charset="0"/>
              </a:rPr>
              <a:t> + 16H</a:t>
            </a:r>
            <a:r>
              <a:rPr lang="pt-BR" sz="2000" baseline="30000" dirty="0">
                <a:latin typeface="Arial" pitchFamily="34" charset="0"/>
                <a:cs typeface="Arial" pitchFamily="34" charset="0"/>
              </a:rPr>
              <a:t>+</a:t>
            </a:r>
            <a:r>
              <a:rPr lang="pt-BR" sz="2000" dirty="0">
                <a:latin typeface="Arial" pitchFamily="34" charset="0"/>
                <a:cs typeface="Arial" pitchFamily="34" charset="0"/>
              </a:rPr>
              <a:t> </a:t>
            </a:r>
            <a:r>
              <a:rPr lang="pt-BR" sz="2000" dirty="0" smtClean="0">
                <a:latin typeface="Times New Roman"/>
                <a:cs typeface="Times New Roman"/>
              </a:rPr>
              <a:t>→  </a:t>
            </a:r>
            <a:r>
              <a:rPr lang="pt-BR" sz="2000" dirty="0" smtClean="0">
                <a:latin typeface="Arial" pitchFamily="34" charset="0"/>
                <a:cs typeface="Arial" pitchFamily="34" charset="0"/>
              </a:rPr>
              <a:t>2Mn</a:t>
            </a:r>
            <a:r>
              <a:rPr lang="pt-BR" sz="2000" baseline="30000" dirty="0" smtClean="0">
                <a:latin typeface="Arial" pitchFamily="34" charset="0"/>
                <a:cs typeface="Arial" pitchFamily="34" charset="0"/>
              </a:rPr>
              <a:t>2</a:t>
            </a:r>
            <a:r>
              <a:rPr lang="pt-BR" sz="2000" baseline="30000" dirty="0">
                <a:latin typeface="Arial" pitchFamily="34" charset="0"/>
                <a:cs typeface="Arial" pitchFamily="34" charset="0"/>
              </a:rPr>
              <a:t>+</a:t>
            </a:r>
            <a:r>
              <a:rPr lang="pt-BR" sz="2000" dirty="0">
                <a:latin typeface="Arial" pitchFamily="34" charset="0"/>
                <a:cs typeface="Arial" pitchFamily="34" charset="0"/>
              </a:rPr>
              <a:t> </a:t>
            </a:r>
            <a:r>
              <a:rPr lang="pt-BR" sz="2000" dirty="0" smtClean="0">
                <a:latin typeface="Arial" pitchFamily="34" charset="0"/>
                <a:cs typeface="Arial" pitchFamily="34" charset="0"/>
              </a:rPr>
              <a:t> +  5I</a:t>
            </a:r>
            <a:r>
              <a:rPr lang="pt-BR" sz="2000" baseline="-25000" dirty="0" smtClean="0">
                <a:latin typeface="Arial" pitchFamily="34" charset="0"/>
                <a:cs typeface="Arial" pitchFamily="34" charset="0"/>
              </a:rPr>
              <a:t>2</a:t>
            </a:r>
            <a:r>
              <a:rPr lang="pt-BR" sz="2000" dirty="0" smtClean="0">
                <a:latin typeface="Arial" pitchFamily="34" charset="0"/>
                <a:cs typeface="Arial" pitchFamily="34" charset="0"/>
              </a:rPr>
              <a:t>  +  8H</a:t>
            </a:r>
            <a:r>
              <a:rPr lang="pt-BR" sz="2000" baseline="-25000" dirty="0" smtClean="0">
                <a:latin typeface="Arial" pitchFamily="34" charset="0"/>
                <a:cs typeface="Arial" pitchFamily="34" charset="0"/>
              </a:rPr>
              <a:t>2</a:t>
            </a:r>
            <a:r>
              <a:rPr lang="pt-BR" sz="2000" dirty="0" smtClean="0">
                <a:latin typeface="Arial" pitchFamily="34" charset="0"/>
                <a:cs typeface="Arial" pitchFamily="34" charset="0"/>
              </a:rPr>
              <a:t>O</a:t>
            </a:r>
            <a:endParaRPr lang="pt-BR" sz="2000" dirty="0">
              <a:latin typeface="Arial" pitchFamily="34" charset="0"/>
              <a:cs typeface="Arial" pitchFamily="34" charset="0"/>
            </a:endParaRPr>
          </a:p>
          <a:p>
            <a:pPr algn="ctr">
              <a:lnSpc>
                <a:spcPct val="120000"/>
              </a:lnSpc>
            </a:pPr>
            <a:r>
              <a:rPr lang="pt-BR" sz="2000" dirty="0">
                <a:latin typeface="Arial" pitchFamily="34" charset="0"/>
                <a:cs typeface="Arial" pitchFamily="34" charset="0"/>
              </a:rPr>
              <a:t>Cr</a:t>
            </a:r>
            <a:r>
              <a:rPr lang="pt-BR" sz="2000" baseline="-25000" dirty="0">
                <a:latin typeface="Arial" pitchFamily="34" charset="0"/>
                <a:cs typeface="Arial" pitchFamily="34" charset="0"/>
              </a:rPr>
              <a:t>2</a:t>
            </a:r>
            <a:r>
              <a:rPr lang="pt-BR" sz="2000" dirty="0">
                <a:latin typeface="Arial" pitchFamily="34" charset="0"/>
                <a:cs typeface="Arial" pitchFamily="34" charset="0"/>
              </a:rPr>
              <a:t>O</a:t>
            </a:r>
            <a:r>
              <a:rPr lang="pt-BR" sz="2000" baseline="-25000" dirty="0">
                <a:latin typeface="Arial" pitchFamily="34" charset="0"/>
                <a:cs typeface="Arial" pitchFamily="34" charset="0"/>
              </a:rPr>
              <a:t>7</a:t>
            </a:r>
            <a:r>
              <a:rPr lang="pt-BR" sz="2000" baseline="30000" dirty="0">
                <a:latin typeface="Arial" pitchFamily="34" charset="0"/>
                <a:cs typeface="Arial" pitchFamily="34" charset="0"/>
              </a:rPr>
              <a:t>2-</a:t>
            </a:r>
            <a:r>
              <a:rPr lang="pt-BR" sz="2000" dirty="0">
                <a:latin typeface="Arial" pitchFamily="34" charset="0"/>
                <a:cs typeface="Arial" pitchFamily="34" charset="0"/>
              </a:rPr>
              <a:t> </a:t>
            </a:r>
            <a:r>
              <a:rPr lang="pt-BR" sz="2000" dirty="0" smtClean="0">
                <a:latin typeface="Arial" pitchFamily="34" charset="0"/>
                <a:cs typeface="Arial" pitchFamily="34" charset="0"/>
              </a:rPr>
              <a:t> +  10I</a:t>
            </a:r>
            <a:r>
              <a:rPr lang="pt-BR" sz="2000" baseline="30000" dirty="0" smtClean="0">
                <a:latin typeface="Arial" pitchFamily="34" charset="0"/>
                <a:cs typeface="Arial" pitchFamily="34" charset="0"/>
              </a:rPr>
              <a:t>-</a:t>
            </a:r>
            <a:r>
              <a:rPr lang="pt-BR" sz="2000" dirty="0" smtClean="0">
                <a:latin typeface="Arial" pitchFamily="34" charset="0"/>
                <a:cs typeface="Arial" pitchFamily="34" charset="0"/>
              </a:rPr>
              <a:t>   +  16H</a:t>
            </a:r>
            <a:r>
              <a:rPr lang="pt-BR" sz="2000" baseline="30000" dirty="0">
                <a:latin typeface="Arial" pitchFamily="34" charset="0"/>
                <a:cs typeface="Arial" pitchFamily="34" charset="0"/>
              </a:rPr>
              <a:t>+</a:t>
            </a:r>
            <a:r>
              <a:rPr lang="pt-BR" sz="2000" dirty="0">
                <a:latin typeface="Arial" pitchFamily="34" charset="0"/>
                <a:cs typeface="Arial" pitchFamily="34" charset="0"/>
              </a:rPr>
              <a:t> </a:t>
            </a:r>
            <a:r>
              <a:rPr lang="pt-BR" sz="2000" dirty="0" smtClean="0">
                <a:latin typeface="Times New Roman"/>
                <a:cs typeface="Times New Roman"/>
              </a:rPr>
              <a:t>→   </a:t>
            </a:r>
            <a:r>
              <a:rPr lang="pt-BR" sz="2000" dirty="0" smtClean="0">
                <a:latin typeface="Arial" pitchFamily="34" charset="0"/>
                <a:cs typeface="Arial" pitchFamily="34" charset="0"/>
              </a:rPr>
              <a:t>2Cr</a:t>
            </a:r>
            <a:r>
              <a:rPr lang="pt-BR" sz="2000" baseline="30000" dirty="0" smtClean="0">
                <a:latin typeface="Arial" pitchFamily="34" charset="0"/>
                <a:cs typeface="Arial" pitchFamily="34" charset="0"/>
              </a:rPr>
              <a:t>3</a:t>
            </a:r>
            <a:r>
              <a:rPr lang="pt-BR" sz="2000" baseline="30000" dirty="0">
                <a:latin typeface="Arial" pitchFamily="34" charset="0"/>
                <a:cs typeface="Arial" pitchFamily="34" charset="0"/>
              </a:rPr>
              <a:t>+</a:t>
            </a:r>
            <a:r>
              <a:rPr lang="pt-BR" sz="2000" dirty="0">
                <a:latin typeface="Arial" pitchFamily="34" charset="0"/>
                <a:cs typeface="Arial" pitchFamily="34" charset="0"/>
              </a:rPr>
              <a:t> </a:t>
            </a:r>
            <a:r>
              <a:rPr lang="pt-BR" sz="2000" dirty="0" smtClean="0">
                <a:latin typeface="Arial" pitchFamily="34" charset="0"/>
                <a:cs typeface="Arial" pitchFamily="34" charset="0"/>
              </a:rPr>
              <a:t> +  3I</a:t>
            </a:r>
            <a:r>
              <a:rPr lang="pt-BR" sz="2000" baseline="-25000" dirty="0" smtClean="0">
                <a:latin typeface="Arial" pitchFamily="34" charset="0"/>
                <a:cs typeface="Arial" pitchFamily="34" charset="0"/>
              </a:rPr>
              <a:t>2</a:t>
            </a:r>
            <a:r>
              <a:rPr lang="pt-BR" sz="2000" dirty="0" smtClean="0">
                <a:latin typeface="Arial" pitchFamily="34" charset="0"/>
                <a:cs typeface="Arial" pitchFamily="34" charset="0"/>
              </a:rPr>
              <a:t>   +  </a:t>
            </a:r>
            <a:r>
              <a:rPr lang="pt-BR" sz="2000" dirty="0">
                <a:latin typeface="Arial" pitchFamily="34" charset="0"/>
                <a:cs typeface="Arial" pitchFamily="34" charset="0"/>
              </a:rPr>
              <a:t>7H</a:t>
            </a:r>
            <a:r>
              <a:rPr lang="pt-BR" sz="2000" baseline="-25000" dirty="0">
                <a:latin typeface="Arial" pitchFamily="34" charset="0"/>
                <a:cs typeface="Arial" pitchFamily="34" charset="0"/>
              </a:rPr>
              <a:t>2</a:t>
            </a:r>
            <a:r>
              <a:rPr lang="pt-BR" sz="2000" dirty="0">
                <a:latin typeface="Arial" pitchFamily="34" charset="0"/>
                <a:cs typeface="Arial" pitchFamily="34" charset="0"/>
              </a:rPr>
              <a:t>O</a:t>
            </a:r>
          </a:p>
          <a:p>
            <a:pPr algn="ctr">
              <a:lnSpc>
                <a:spcPct val="120000"/>
              </a:lnSpc>
            </a:pPr>
            <a:r>
              <a:rPr lang="en-US" sz="2000" dirty="0">
                <a:latin typeface="Arial" pitchFamily="34" charset="0"/>
                <a:cs typeface="Arial" pitchFamily="34" charset="0"/>
              </a:rPr>
              <a:t>2Fe</a:t>
            </a:r>
            <a:r>
              <a:rPr lang="en-US" sz="2000" baseline="30000" dirty="0">
                <a:latin typeface="Arial" pitchFamily="34" charset="0"/>
                <a:cs typeface="Arial" pitchFamily="34" charset="0"/>
              </a:rPr>
              <a:t>3+</a:t>
            </a:r>
            <a:r>
              <a:rPr lang="en-US" sz="2000" dirty="0">
                <a:latin typeface="Arial" pitchFamily="34" charset="0"/>
                <a:cs typeface="Arial" pitchFamily="34" charset="0"/>
              </a:rPr>
              <a:t> </a:t>
            </a:r>
            <a:r>
              <a:rPr lang="en-US" sz="2000" dirty="0" smtClean="0">
                <a:latin typeface="Arial" pitchFamily="34" charset="0"/>
                <a:cs typeface="Arial" pitchFamily="34" charset="0"/>
              </a:rPr>
              <a:t>  +   </a:t>
            </a:r>
            <a:r>
              <a:rPr lang="en-US" sz="2000" dirty="0">
                <a:latin typeface="Arial" pitchFamily="34" charset="0"/>
                <a:cs typeface="Arial" pitchFamily="34" charset="0"/>
              </a:rPr>
              <a:t>4I</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smtClean="0">
                <a:latin typeface="Times New Roman"/>
                <a:cs typeface="Times New Roman"/>
              </a:rPr>
              <a:t>→  </a:t>
            </a:r>
            <a:r>
              <a:rPr lang="en-US" sz="2000" dirty="0" smtClean="0">
                <a:latin typeface="Arial" pitchFamily="34" charset="0"/>
                <a:cs typeface="Arial" pitchFamily="34" charset="0"/>
              </a:rPr>
              <a:t>2Fe</a:t>
            </a:r>
            <a:r>
              <a:rPr lang="en-US" sz="2000" baseline="30000" dirty="0" smtClean="0">
                <a:latin typeface="Arial" pitchFamily="34" charset="0"/>
                <a:cs typeface="Arial" pitchFamily="34" charset="0"/>
              </a:rPr>
              <a:t>2+ </a:t>
            </a:r>
            <a:r>
              <a:rPr lang="en-US" sz="2000" dirty="0" smtClean="0">
                <a:latin typeface="Arial" pitchFamily="34" charset="0"/>
                <a:cs typeface="Arial" pitchFamily="34" charset="0"/>
              </a:rPr>
              <a:t> +  </a:t>
            </a:r>
            <a:r>
              <a:rPr lang="en-US" sz="2000" dirty="0">
                <a:latin typeface="Arial" pitchFamily="34" charset="0"/>
                <a:cs typeface="Arial" pitchFamily="34" charset="0"/>
              </a:rPr>
              <a:t>I</a:t>
            </a:r>
            <a:r>
              <a:rPr lang="en-US" sz="2000" baseline="-25000" dirty="0">
                <a:latin typeface="Arial" pitchFamily="34" charset="0"/>
                <a:cs typeface="Arial" pitchFamily="34" charset="0"/>
              </a:rPr>
              <a:t>2</a:t>
            </a:r>
            <a:endParaRPr lang="fr-FR" sz="2000" baseline="-25000" dirty="0">
              <a:latin typeface="Arial" pitchFamily="34" charset="0"/>
              <a:cs typeface="Arial" pitchFamily="34" charset="0"/>
            </a:endParaRPr>
          </a:p>
        </p:txBody>
      </p:sp>
    </p:spTree>
    <p:extLst>
      <p:ext uri="{BB962C8B-B14F-4D97-AF65-F5344CB8AC3E}">
        <p14:creationId xmlns:p14="http://schemas.microsoft.com/office/powerpoint/2010/main" val="15196387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4.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ÔXIT HÓA KHỬ</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66700" y="2057400"/>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b="1" dirty="0" smtClean="0">
                <a:latin typeface="Arial" pitchFamily="34" charset="0"/>
                <a:cs typeface="Arial" pitchFamily="34" charset="0"/>
              </a:rPr>
              <a:t>4.4.4. </a:t>
            </a:r>
            <a:r>
              <a:rPr lang="en-US" sz="2000" b="1" dirty="0" err="1" smtClean="0">
                <a:latin typeface="Arial" pitchFamily="34" charset="0"/>
                <a:cs typeface="Arial" pitchFamily="34" charset="0"/>
              </a:rPr>
              <a:t>Phương</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pháp</a:t>
            </a:r>
            <a:r>
              <a:rPr lang="en-US" sz="2000" b="1" dirty="0">
                <a:latin typeface="Arial" pitchFamily="34" charset="0"/>
                <a:cs typeface="Arial" pitchFamily="34" charset="0"/>
              </a:rPr>
              <a:t> </a:t>
            </a:r>
            <a:r>
              <a:rPr lang="en-US" sz="2000" b="1" dirty="0" err="1">
                <a:latin typeface="Arial" pitchFamily="34" charset="0"/>
                <a:cs typeface="Arial" pitchFamily="34" charset="0"/>
              </a:rPr>
              <a:t>bromat</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KBrO</a:t>
            </a:r>
            <a:r>
              <a:rPr lang="en-US" sz="2000" baseline="-25000" dirty="0">
                <a:latin typeface="Arial" pitchFamily="34" charset="0"/>
                <a:cs typeface="Arial" pitchFamily="34" charset="0"/>
              </a:rPr>
              <a:t>3</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gốc</a:t>
            </a:r>
            <a:r>
              <a:rPr lang="en-US" sz="2000" dirty="0" smtClean="0">
                <a:latin typeface="Arial" pitchFamily="34" charset="0"/>
                <a:cs typeface="Arial" pitchFamily="34" charset="0"/>
              </a:rPr>
              <a:t>)</a:t>
            </a:r>
            <a:r>
              <a:rPr lang="fr-FR" sz="2000" dirty="0" smtClean="0">
                <a:latin typeface="Arial" pitchFamily="34" charset="0"/>
                <a:cs typeface="Arial" pitchFamily="34" charset="0"/>
              </a:rPr>
              <a:t>.</a:t>
            </a:r>
          </a:p>
          <a:p>
            <a:pPr marL="0" lvl="1" indent="0" algn="just">
              <a:lnSpc>
                <a:spcPct val="120000"/>
              </a:lnSpc>
            </a:pPr>
            <a:r>
              <a:rPr lang="en-US" sz="2000" b="1" dirty="0" smtClean="0">
                <a:latin typeface="Arial" pitchFamily="34" charset="0"/>
                <a:cs typeface="Arial" pitchFamily="34" charset="0"/>
              </a:rPr>
              <a:t>4.4.5. </a:t>
            </a:r>
            <a:r>
              <a:rPr lang="en-US" sz="2000" b="1" dirty="0" err="1" smtClean="0">
                <a:latin typeface="Arial" pitchFamily="34" charset="0"/>
                <a:cs typeface="Arial" pitchFamily="34" charset="0"/>
              </a:rPr>
              <a:t>Phương</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pháp</a:t>
            </a:r>
            <a:r>
              <a:rPr lang="en-US" sz="2000" b="1" dirty="0">
                <a:latin typeface="Arial" pitchFamily="34" charset="0"/>
                <a:cs typeface="Arial" pitchFamily="34" charset="0"/>
              </a:rPr>
              <a:t> </a:t>
            </a:r>
            <a:r>
              <a:rPr lang="en-US" sz="2000" b="1" dirty="0" err="1">
                <a:latin typeface="Arial" pitchFamily="34" charset="0"/>
                <a:cs typeface="Arial" pitchFamily="34" charset="0"/>
              </a:rPr>
              <a:t>ceri</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Ce</a:t>
            </a:r>
            <a:r>
              <a:rPr lang="en-US" sz="2000" baseline="30000" dirty="0">
                <a:latin typeface="Arial" pitchFamily="34" charset="0"/>
                <a:cs typeface="Arial" pitchFamily="34" charset="0"/>
              </a:rPr>
              <a:t>4</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khử</a:t>
            </a:r>
            <a:r>
              <a:rPr lang="en-US" sz="2000" dirty="0">
                <a:latin typeface="Arial" pitchFamily="34" charset="0"/>
                <a:cs typeface="Arial" pitchFamily="34" charset="0"/>
              </a:rPr>
              <a:t>. </a:t>
            </a:r>
          </a:p>
        </p:txBody>
      </p:sp>
      <p:sp>
        <p:nvSpPr>
          <p:cNvPr id="9" name="Rectangle 2"/>
          <p:cNvSpPr txBox="1">
            <a:spLocks noChangeArrowheads="1"/>
          </p:cNvSpPr>
          <p:nvPr/>
        </p:nvSpPr>
        <p:spPr bwMode="black">
          <a:xfrm>
            <a:off x="266700" y="1219200"/>
            <a:ext cx="857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lnSpc>
                <a:spcPct val="120000"/>
              </a:lnSpc>
            </a:pPr>
            <a:r>
              <a:rPr lang="en-US" altLang="ko-KR" sz="2200" b="1" dirty="0" smtClean="0">
                <a:solidFill>
                  <a:srgbClr val="000000"/>
                </a:solidFill>
                <a:ea typeface="굴림" pitchFamily="34" charset="-127"/>
              </a:rPr>
              <a:t>4.4. </a:t>
            </a:r>
            <a:r>
              <a:rPr lang="en-US" altLang="ko-KR" sz="2200" b="1" dirty="0" err="1" smtClean="0">
                <a:solidFill>
                  <a:srgbClr val="000000"/>
                </a:solidFill>
                <a:ea typeface="굴림" pitchFamily="34" charset="-127"/>
              </a:rPr>
              <a:t>Ứng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dụng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ôxi</a:t>
            </a:r>
            <a:r>
              <a:rPr lang="en-US" altLang="ko-KR" sz="2200" b="1" dirty="0" smtClean="0">
                <a:solidFill>
                  <a:srgbClr val="000000"/>
                </a:solidFill>
                <a:ea typeface="굴림" pitchFamily="34" charset="-127"/>
              </a:rPr>
              <a:t> hóa-khử</a:t>
            </a:r>
            <a:endParaRPr lang="en-US" altLang="fr-FR" sz="2200" b="1" dirty="0" smtClean="0">
              <a:solidFill>
                <a:srgbClr val="000000"/>
              </a:solidFill>
              <a:ea typeface="굴림" pitchFamily="34" charset="-127"/>
            </a:endParaRPr>
          </a:p>
        </p:txBody>
      </p:sp>
    </p:spTree>
    <p:extLst>
      <p:ext uri="{BB962C8B-B14F-4D97-AF65-F5344CB8AC3E}">
        <p14:creationId xmlns:p14="http://schemas.microsoft.com/office/powerpoint/2010/main" val="29548011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0726" name="TextBox 9"/>
          <p:cNvSpPr txBox="1">
            <a:spLocks noChangeArrowheads="1"/>
          </p:cNvSpPr>
          <p:nvPr/>
        </p:nvSpPr>
        <p:spPr bwMode="auto">
          <a:xfrm>
            <a:off x="252350" y="1957450"/>
            <a:ext cx="8815450" cy="37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lvl="0" algn="just">
              <a:lnSpc>
                <a:spcPct val="120000"/>
              </a:lnSpc>
            </a:pPr>
            <a:r>
              <a:rPr lang="en-US" sz="2000" b="1" dirty="0" smtClean="0">
                <a:latin typeface="Arial" pitchFamily="34" charset="0"/>
                <a:cs typeface="Arial" pitchFamily="34" charset="0"/>
                <a:sym typeface="Wingdings"/>
              </a:rPr>
              <a:t>5.1.1. </a:t>
            </a:r>
            <a:r>
              <a:rPr lang="en-US" sz="2000" b="1" dirty="0" err="1" smtClean="0">
                <a:latin typeface="Arial" pitchFamily="34" charset="0"/>
                <a:cs typeface="Arial" pitchFamily="34" charset="0"/>
                <a:sym typeface="Wingdings"/>
              </a:rPr>
              <a:t>Phương</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pháp</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thủy</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ngân</a:t>
            </a:r>
            <a:r>
              <a:rPr lang="en-US" sz="2000" b="1" dirty="0" smtClean="0">
                <a:latin typeface="Arial" pitchFamily="34" charset="0"/>
                <a:cs typeface="Arial" pitchFamily="34" charset="0"/>
                <a:sym typeface="Wingdings"/>
              </a:rPr>
              <a:t> (Hg</a:t>
            </a:r>
            <a:r>
              <a:rPr lang="en-US" sz="2000" b="1" baseline="30000" dirty="0" smtClean="0">
                <a:latin typeface="Arial" pitchFamily="34" charset="0"/>
                <a:cs typeface="Arial" pitchFamily="34" charset="0"/>
                <a:sym typeface="Wingdings"/>
              </a:rPr>
              <a:t>2+</a:t>
            </a:r>
            <a:r>
              <a:rPr lang="en-US" sz="2000" b="1" dirty="0" smtClean="0">
                <a:latin typeface="Arial" pitchFamily="34" charset="0"/>
                <a:cs typeface="Arial" pitchFamily="34" charset="0"/>
                <a:sym typeface="Wingdings"/>
              </a:rPr>
              <a:t>)</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dùng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xác</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định</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các</a:t>
            </a:r>
            <a:r>
              <a:rPr lang="en-US" sz="2000" dirty="0" smtClean="0">
                <a:latin typeface="Arial" pitchFamily="34" charset="0"/>
                <a:cs typeface="Arial" pitchFamily="34" charset="0"/>
                <a:sym typeface="Wingdings"/>
              </a:rPr>
              <a:t> ion halogen (</a:t>
            </a:r>
            <a:r>
              <a:rPr lang="en-US" sz="2000" dirty="0" err="1" smtClean="0">
                <a:latin typeface="Arial" pitchFamily="34" charset="0"/>
                <a:cs typeface="Arial" pitchFamily="34" charset="0"/>
                <a:sym typeface="Wingdings"/>
              </a:rPr>
              <a:t>Cl</a:t>
            </a:r>
            <a:r>
              <a:rPr lang="en-US" sz="2000" baseline="30000" dirty="0" smtClean="0">
                <a:latin typeface="Arial" pitchFamily="34" charset="0"/>
                <a:cs typeface="Arial" pitchFamily="34" charset="0"/>
                <a:sym typeface="Wingdings"/>
              </a:rPr>
              <a:t>-</a:t>
            </a:r>
            <a:r>
              <a:rPr lang="en-US" sz="2000" dirty="0" smtClean="0">
                <a:latin typeface="Arial" pitchFamily="34" charset="0"/>
                <a:cs typeface="Arial" pitchFamily="34" charset="0"/>
                <a:sym typeface="Wingdings"/>
              </a:rPr>
              <a:t>).</a:t>
            </a:r>
          </a:p>
          <a:p>
            <a:pPr algn="ctr">
              <a:lnSpc>
                <a:spcPct val="120000"/>
              </a:lnSpc>
            </a:pPr>
            <a:r>
              <a:rPr lang="en-US" sz="2000" dirty="0">
                <a:latin typeface="Arial" pitchFamily="34" charset="0"/>
                <a:cs typeface="Arial" pitchFamily="34" charset="0"/>
              </a:rPr>
              <a:t>Hg</a:t>
            </a:r>
            <a:r>
              <a:rPr lang="en-US" sz="2000" baseline="30000" dirty="0">
                <a:latin typeface="Arial" pitchFamily="34" charset="0"/>
                <a:cs typeface="Arial" pitchFamily="34" charset="0"/>
              </a:rPr>
              <a:t>2+</a:t>
            </a:r>
            <a:r>
              <a:rPr lang="en-US" sz="2000" dirty="0">
                <a:latin typeface="Arial" pitchFamily="34" charset="0"/>
                <a:cs typeface="Arial" pitchFamily="34" charset="0"/>
              </a:rPr>
              <a:t> + </a:t>
            </a:r>
            <a:r>
              <a:rPr lang="en-US" sz="2000" dirty="0" err="1">
                <a:latin typeface="Arial" pitchFamily="34" charset="0"/>
                <a:cs typeface="Arial" pitchFamily="34" charset="0"/>
              </a:rPr>
              <a:t>Cl</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a:latin typeface="Arial" pitchFamily="34" charset="0"/>
                <a:cs typeface="Arial" pitchFamily="34" charset="0"/>
                <a:sym typeface="Wingdings 3"/>
              </a:rPr>
              <a:t></a:t>
            </a:r>
            <a:r>
              <a:rPr lang="en-US" sz="2000" dirty="0">
                <a:latin typeface="Arial" pitchFamily="34" charset="0"/>
                <a:cs typeface="Arial" pitchFamily="34" charset="0"/>
              </a:rPr>
              <a:t> </a:t>
            </a:r>
            <a:r>
              <a:rPr lang="en-US" sz="2000" dirty="0" err="1">
                <a:latin typeface="Arial" pitchFamily="34" charset="0"/>
                <a:cs typeface="Arial" pitchFamily="34" charset="0"/>
              </a:rPr>
              <a:t>HgCl</a:t>
            </a:r>
            <a:r>
              <a:rPr lang="en-US" sz="2000" baseline="30000" dirty="0">
                <a:latin typeface="Arial" pitchFamily="34" charset="0"/>
                <a:cs typeface="Arial" pitchFamily="34" charset="0"/>
              </a:rPr>
              <a:t>+</a:t>
            </a:r>
            <a:endParaRPr lang="en-US" sz="2000" dirty="0">
              <a:latin typeface="Arial" pitchFamily="34" charset="0"/>
              <a:cs typeface="Arial" pitchFamily="34" charset="0"/>
            </a:endParaRPr>
          </a:p>
          <a:p>
            <a:pPr algn="ctr">
              <a:lnSpc>
                <a:spcPct val="120000"/>
              </a:lnSpc>
            </a:pPr>
            <a:r>
              <a:rPr lang="en-US" sz="2000" dirty="0" err="1">
                <a:latin typeface="Arial" pitchFamily="34" charset="0"/>
                <a:cs typeface="Arial" pitchFamily="34" charset="0"/>
              </a:rPr>
              <a:t>HgCl</a:t>
            </a:r>
            <a:r>
              <a:rPr lang="en-US" sz="2000" baseline="30000" dirty="0">
                <a:latin typeface="Arial" pitchFamily="34" charset="0"/>
                <a:cs typeface="Arial" pitchFamily="34" charset="0"/>
              </a:rPr>
              <a:t>+</a:t>
            </a:r>
            <a:r>
              <a:rPr lang="en-US" sz="2000" dirty="0">
                <a:latin typeface="Arial" pitchFamily="34" charset="0"/>
                <a:cs typeface="Arial" pitchFamily="34" charset="0"/>
              </a:rPr>
              <a:t> + </a:t>
            </a:r>
            <a:r>
              <a:rPr lang="en-US" sz="2000" dirty="0" err="1">
                <a:latin typeface="Arial" pitchFamily="34" charset="0"/>
                <a:cs typeface="Arial" pitchFamily="34" charset="0"/>
              </a:rPr>
              <a:t>Cl</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a:latin typeface="Arial" pitchFamily="34" charset="0"/>
                <a:cs typeface="Arial" pitchFamily="34" charset="0"/>
                <a:sym typeface="Wingdings 3"/>
              </a:rPr>
              <a:t></a:t>
            </a:r>
            <a:r>
              <a:rPr lang="en-US" sz="2000" dirty="0">
                <a:latin typeface="Arial" pitchFamily="34" charset="0"/>
                <a:cs typeface="Arial" pitchFamily="34" charset="0"/>
              </a:rPr>
              <a:t> HgCl</a:t>
            </a:r>
            <a:r>
              <a:rPr lang="en-US" sz="2000" baseline="-25000" dirty="0">
                <a:latin typeface="Arial" pitchFamily="34" charset="0"/>
                <a:cs typeface="Arial" pitchFamily="34" charset="0"/>
              </a:rPr>
              <a:t>2</a:t>
            </a:r>
            <a:endParaRPr lang="en-US" sz="2000" dirty="0">
              <a:latin typeface="Arial" pitchFamily="34" charset="0"/>
              <a:cs typeface="Arial" pitchFamily="34" charset="0"/>
            </a:endParaRPr>
          </a:p>
          <a:p>
            <a:pPr algn="just">
              <a:lnSpc>
                <a:spcPct val="120000"/>
              </a:lnSpc>
            </a:pPr>
            <a:r>
              <a:rPr lang="en-US" sz="2000" dirty="0" err="1">
                <a:latin typeface="Arial" pitchFamily="34" charset="0"/>
                <a:cs typeface="Arial" pitchFamily="34" charset="0"/>
              </a:rPr>
              <a:t>Muối</a:t>
            </a:r>
            <a:r>
              <a:rPr lang="en-US" sz="2000" dirty="0">
                <a:latin typeface="Arial" pitchFamily="34" charset="0"/>
                <a:cs typeface="Arial" pitchFamily="34" charset="0"/>
              </a:rPr>
              <a:t> </a:t>
            </a:r>
            <a:r>
              <a:rPr lang="en-US" sz="2000" dirty="0" err="1">
                <a:latin typeface="Arial" pitchFamily="34" charset="0"/>
                <a:cs typeface="Arial" pitchFamily="34" charset="0"/>
              </a:rPr>
              <a:t>thủy</a:t>
            </a:r>
            <a:r>
              <a:rPr lang="en-US" sz="2000" dirty="0">
                <a:latin typeface="Arial" pitchFamily="34" charset="0"/>
                <a:cs typeface="Arial" pitchFamily="34" charset="0"/>
              </a:rPr>
              <a:t> </a:t>
            </a:r>
            <a:r>
              <a:rPr lang="en-US" sz="2000" dirty="0" err="1">
                <a:latin typeface="Arial" pitchFamily="34" charset="0"/>
                <a:cs typeface="Arial" pitchFamily="34" charset="0"/>
              </a:rPr>
              <a:t>ngân</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cacdimi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điện</a:t>
            </a:r>
            <a:r>
              <a:rPr lang="en-US" sz="2000" dirty="0">
                <a:latin typeface="Arial" pitchFamily="34" charset="0"/>
                <a:cs typeface="Arial" pitchFamily="34" charset="0"/>
              </a:rPr>
              <a:t> </a:t>
            </a:r>
            <a:r>
              <a:rPr lang="en-US" sz="2000" dirty="0" err="1">
                <a:latin typeface="Arial" pitchFamily="34" charset="0"/>
                <a:cs typeface="Arial" pitchFamily="34" charset="0"/>
              </a:rPr>
              <a:t>ly</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xem</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a:t>
            </a:r>
          </a:p>
          <a:p>
            <a:pPr algn="just">
              <a:lnSpc>
                <a:spcPct val="120000"/>
              </a:lnSpc>
            </a:pP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diphenyl</a:t>
            </a:r>
            <a:r>
              <a:rPr lang="en-US" sz="2000" dirty="0">
                <a:latin typeface="Arial" pitchFamily="34" charset="0"/>
                <a:cs typeface="Arial" pitchFamily="34" charset="0"/>
              </a:rPr>
              <a:t> </a:t>
            </a:r>
            <a:r>
              <a:rPr lang="en-US" sz="2000" dirty="0" err="1">
                <a:latin typeface="Arial" pitchFamily="34" charset="0"/>
                <a:cs typeface="Arial" pitchFamily="34" charset="0"/>
              </a:rPr>
              <a:t>cacbazon</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Hg</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dư</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tím</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này</a:t>
            </a:r>
            <a:r>
              <a:rPr lang="en-US" sz="2000" dirty="0">
                <a:latin typeface="Arial" pitchFamily="34" charset="0"/>
                <a:cs typeface="Arial" pitchFamily="34" charset="0"/>
              </a:rPr>
              <a:t> </a:t>
            </a:r>
            <a:r>
              <a:rPr lang="en-US" sz="2000" dirty="0" err="1">
                <a:latin typeface="Arial" pitchFamily="34" charset="0"/>
                <a:cs typeface="Arial" pitchFamily="34" charset="0"/>
              </a:rPr>
              <a:t>kém</a:t>
            </a:r>
            <a:r>
              <a:rPr lang="en-US" sz="2000" dirty="0">
                <a:latin typeface="Arial" pitchFamily="34" charset="0"/>
                <a:cs typeface="Arial" pitchFamily="34" charset="0"/>
              </a:rPr>
              <a:t> do HgCl</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kém</a:t>
            </a:r>
            <a:r>
              <a:rPr lang="en-US" sz="2000" dirty="0">
                <a:latin typeface="Arial" pitchFamily="34" charset="0"/>
                <a:cs typeface="Arial" pitchFamily="34" charset="0"/>
              </a:rPr>
              <a:t> </a:t>
            </a:r>
            <a:r>
              <a:rPr lang="en-US" sz="2000" dirty="0" err="1">
                <a:latin typeface="Arial" pitchFamily="34" charset="0"/>
                <a:cs typeface="Arial" pitchFamily="34" charset="0"/>
              </a:rPr>
              <a:t>bền</a:t>
            </a:r>
            <a:r>
              <a:rPr lang="en-US" sz="2000" dirty="0">
                <a:latin typeface="Arial" pitchFamily="34" charset="0"/>
                <a:cs typeface="Arial" pitchFamily="34" charset="0"/>
              </a:rPr>
              <a:t>.</a:t>
            </a:r>
          </a:p>
          <a:p>
            <a:pPr marL="0" lvl="1" indent="0" algn="just">
              <a:lnSpc>
                <a:spcPct val="120000"/>
              </a:lnSpc>
            </a:pPr>
            <a:r>
              <a:rPr lang="en-US" sz="2000" b="1" dirty="0">
                <a:latin typeface="Arial" pitchFamily="34" charset="0"/>
                <a:cs typeface="Arial" pitchFamily="34" charset="0"/>
                <a:sym typeface="Wingdings"/>
              </a:rPr>
              <a:t>5.1.2. </a:t>
            </a:r>
            <a:r>
              <a:rPr lang="en-US" sz="2000" b="1" dirty="0" err="1">
                <a:latin typeface="Arial" pitchFamily="34" charset="0"/>
                <a:cs typeface="Arial" pitchFamily="34" charset="0"/>
              </a:rPr>
              <a:t>Phương</a:t>
            </a:r>
            <a:r>
              <a:rPr lang="en-US" sz="2000" b="1" dirty="0">
                <a:latin typeface="Arial" pitchFamily="34" charset="0"/>
                <a:cs typeface="Arial" pitchFamily="34" charset="0"/>
              </a:rPr>
              <a:t> </a:t>
            </a:r>
            <a:r>
              <a:rPr lang="en-US" sz="2000" b="1" dirty="0" err="1" smtClean="0">
                <a:latin typeface="Arial" pitchFamily="34" charset="0"/>
                <a:cs typeface="Arial" pitchFamily="34" charset="0"/>
              </a:rPr>
              <a:t>pháp</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bạc</a:t>
            </a:r>
            <a:r>
              <a:rPr lang="en-US" sz="2000" b="1" dirty="0" smtClean="0">
                <a:latin typeface="Arial" pitchFamily="34" charset="0"/>
                <a:cs typeface="Arial" pitchFamily="34" charset="0"/>
              </a:rPr>
              <a:t> (AgNO</a:t>
            </a:r>
            <a:r>
              <a:rPr lang="en-US" sz="2000" b="1" baseline="-25000" dirty="0" smtClean="0">
                <a:latin typeface="Arial" pitchFamily="34" charset="0"/>
                <a:cs typeface="Arial" pitchFamily="34" charset="0"/>
              </a:rPr>
              <a:t>3</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ion CN</a:t>
            </a:r>
            <a:r>
              <a:rPr lang="en-US" sz="2000" baseline="30000" dirty="0" smtClean="0">
                <a:latin typeface="Arial" pitchFamily="34" charset="0"/>
                <a:cs typeface="Arial" pitchFamily="34" charset="0"/>
              </a:rPr>
              <a:t>-</a:t>
            </a:r>
            <a:endParaRPr lang="en-US" sz="2000" dirty="0" smtClean="0">
              <a:latin typeface="Arial" pitchFamily="34" charset="0"/>
              <a:cs typeface="Arial" pitchFamily="34" charset="0"/>
            </a:endParaRPr>
          </a:p>
          <a:p>
            <a:pPr algn="ctr">
              <a:lnSpc>
                <a:spcPct val="120000"/>
              </a:lnSpc>
            </a:pPr>
            <a:r>
              <a:rPr lang="en-US" sz="2000" dirty="0" smtClean="0">
                <a:latin typeface="Arial" pitchFamily="34" charset="0"/>
                <a:cs typeface="Arial" pitchFamily="34" charset="0"/>
              </a:rPr>
              <a:t>Ag</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+ 2CN</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Wingdings 3"/>
              </a:rPr>
              <a:t></a:t>
            </a:r>
            <a:r>
              <a:rPr lang="en-US" sz="2000" dirty="0" smtClean="0">
                <a:latin typeface="Arial" pitchFamily="34" charset="0"/>
                <a:cs typeface="Arial" pitchFamily="34" charset="0"/>
              </a:rPr>
              <a:t> [Ag(CN)</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bền</a:t>
            </a:r>
            <a:r>
              <a:rPr lang="en-US" sz="2000" dirty="0" smtClean="0">
                <a:latin typeface="Arial" pitchFamily="34" charset="0"/>
                <a:cs typeface="Arial" pitchFamily="34" charset="0"/>
              </a:rPr>
              <a:t>)</a:t>
            </a:r>
          </a:p>
          <a:p>
            <a:pPr algn="just">
              <a:lnSpc>
                <a:spcPct val="120000"/>
              </a:lnSpc>
            </a:pPr>
            <a:r>
              <a:rPr lang="en-US" sz="2000" dirty="0" err="1" smtClean="0">
                <a:latin typeface="Arial" pitchFamily="34" charset="0"/>
                <a:cs typeface="Arial" pitchFamily="34" charset="0"/>
              </a:rPr>
              <a:t>Nếu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giọt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trắng</a:t>
            </a:r>
            <a:r>
              <a:rPr lang="en-US" sz="2000" dirty="0" smtClean="0">
                <a:latin typeface="Arial" pitchFamily="34" charset="0"/>
                <a:cs typeface="Arial" pitchFamily="34" charset="0"/>
              </a:rPr>
              <a:t> Ag[Ag(CN)</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a:t>
            </a:r>
          </a:p>
          <a:p>
            <a:pPr lvl="0" algn="just">
              <a:lnSpc>
                <a:spcPct val="120000"/>
              </a:lnSpc>
            </a:pPr>
            <a:endParaRPr lang="en-US" sz="2000" dirty="0" smtClean="0">
              <a:latin typeface="Arial" pitchFamily="34" charset="0"/>
              <a:cs typeface="Arial" pitchFamily="34" charset="0"/>
              <a:sym typeface="Wingdings"/>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a:solidFill>
                  <a:srgbClr val="000000"/>
                </a:solidFill>
                <a:ea typeface="굴림" pitchFamily="34" charset="-127"/>
              </a:rPr>
              <a:t>5</a:t>
            </a:r>
            <a:r>
              <a:rPr lang="en-US" altLang="ko-KR" sz="2200" b="1" dirty="0" smtClean="0">
                <a:solidFill>
                  <a:srgbClr val="000000"/>
                </a:solidFill>
                <a:ea typeface="굴림" pitchFamily="34" charset="-127"/>
              </a:rPr>
              <a:t>.1.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576450"/>
            <a:ext cx="868680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bền</a:t>
            </a:r>
            <a:endParaRPr lang="en-US" sz="2000" dirty="0">
              <a:latin typeface="Arial" pitchFamily="34" charset="0"/>
              <a:cs typeface="Arial" pitchFamily="34" charset="0"/>
            </a:endParaRPr>
          </a:p>
        </p:txBody>
      </p:sp>
      <p:sp>
        <p:nvSpPr>
          <p:cNvPr id="8" name="TextBox 9"/>
          <p:cNvSpPr txBox="1">
            <a:spLocks noChangeArrowheads="1"/>
          </p:cNvSpPr>
          <p:nvPr/>
        </p:nvSpPr>
        <p:spPr bwMode="auto">
          <a:xfrm>
            <a:off x="252350" y="5250740"/>
            <a:ext cx="8815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lvl="0" algn="just">
              <a:lnSpc>
                <a:spcPct val="120000"/>
              </a:lnSpc>
            </a:pPr>
            <a:r>
              <a:rPr lang="en-US" sz="2000" b="1" dirty="0" smtClean="0">
                <a:latin typeface="Arial" pitchFamily="34" charset="0"/>
                <a:cs typeface="Arial" pitchFamily="34" charset="0"/>
                <a:sym typeface="Wingdings"/>
              </a:rPr>
              <a:t>5.1.3. </a:t>
            </a:r>
            <a:r>
              <a:rPr lang="en-US" sz="2000" b="1" dirty="0" err="1" smtClean="0">
                <a:latin typeface="Arial" pitchFamily="34" charset="0"/>
                <a:cs typeface="Arial" pitchFamily="34" charset="0"/>
                <a:sym typeface="Wingdings"/>
              </a:rPr>
              <a:t>Phương</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pháp</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complexon</a:t>
            </a:r>
            <a:r>
              <a:rPr lang="en-US" sz="2000" b="1"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dùng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để</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xác</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định</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các</a:t>
            </a:r>
            <a:r>
              <a:rPr lang="en-US" sz="2000" dirty="0" smtClean="0">
                <a:latin typeface="Arial" pitchFamily="34" charset="0"/>
                <a:cs typeface="Arial" pitchFamily="34" charset="0"/>
                <a:sym typeface="Wingdings"/>
              </a:rPr>
              <a:t> ion </a:t>
            </a:r>
            <a:r>
              <a:rPr lang="en-US" sz="2000" dirty="0" err="1" smtClean="0">
                <a:latin typeface="Arial" pitchFamily="34" charset="0"/>
                <a:cs typeface="Arial" pitchFamily="34" charset="0"/>
                <a:sym typeface="Wingdings"/>
              </a:rPr>
              <a:t>kim</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loại</a:t>
            </a:r>
            <a:endParaRPr lang="en-US" sz="2000" dirty="0" smtClean="0">
              <a:latin typeface="Arial" pitchFamily="34" charset="0"/>
              <a:cs typeface="Arial" pitchFamily="34" charset="0"/>
            </a:endParaRPr>
          </a:p>
          <a:p>
            <a:pPr algn="just">
              <a:lnSpc>
                <a:spcPct val="120000"/>
              </a:lnSpc>
            </a:pPr>
            <a:r>
              <a:rPr lang="en-US" sz="2000" dirty="0">
                <a:latin typeface="Arial" pitchFamily="34" charset="0"/>
                <a:cs typeface="Arial" pitchFamily="34" charset="0"/>
              </a:rPr>
              <a:t>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complexon</a:t>
            </a:r>
            <a:r>
              <a:rPr lang="en-US" sz="2000" dirty="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a:latin typeface="Arial" pitchFamily="34" charset="0"/>
                <a:cs typeface="Arial" pitchFamily="34" charset="0"/>
              </a:rPr>
              <a:t>nội</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vòng</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ion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smtClean="0">
                <a:latin typeface="Arial" pitchFamily="34" charset="0"/>
                <a:cs typeface="Arial" pitchFamily="34" charset="0"/>
              </a:rPr>
              <a:t>gọi</a:t>
            </a:r>
            <a:r>
              <a:rPr lang="en-US" sz="2000" dirty="0" smtClean="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smtClean="0">
                <a:latin typeface="Arial" pitchFamily="34" charset="0"/>
                <a:cs typeface="Arial" pitchFamily="34" charset="0"/>
              </a:rPr>
              <a:t>complexonat</a:t>
            </a:r>
            <a:r>
              <a:rPr lang="en-US" sz="2000" dirty="0" smtClean="0">
                <a:latin typeface="Arial" pitchFamily="34" charset="0"/>
                <a:cs typeface="Arial" pitchFamily="34" charset="0"/>
              </a:rPr>
              <a:t>. </a:t>
            </a:r>
            <a:r>
              <a:rPr lang="en-US" sz="2000" dirty="0" err="1">
                <a:latin typeface="Arial" pitchFamily="34" charset="0"/>
                <a:cs typeface="Arial" pitchFamily="34" charset="0"/>
              </a:rPr>
              <a:t>Vòng</a:t>
            </a:r>
            <a:r>
              <a:rPr lang="en-US" sz="2000" dirty="0">
                <a:latin typeface="Arial" pitchFamily="34" charset="0"/>
                <a:cs typeface="Arial" pitchFamily="34" charset="0"/>
              </a:rPr>
              <a:t> </a:t>
            </a:r>
            <a:r>
              <a:rPr lang="en-US" sz="2000" dirty="0" err="1">
                <a:latin typeface="Arial" pitchFamily="34" charset="0"/>
                <a:cs typeface="Arial" pitchFamily="34" charset="0"/>
              </a:rPr>
              <a:t>càng</a:t>
            </a:r>
            <a:r>
              <a:rPr lang="en-US" sz="2000" dirty="0">
                <a:latin typeface="Arial" pitchFamily="34" charset="0"/>
                <a:cs typeface="Arial" pitchFamily="34" charset="0"/>
              </a:rPr>
              <a:t> </a:t>
            </a:r>
            <a:r>
              <a:rPr lang="en-US" sz="2000" dirty="0" err="1">
                <a:latin typeface="Arial" pitchFamily="34" charset="0"/>
                <a:cs typeface="Arial" pitchFamily="34" charset="0"/>
              </a:rPr>
              <a:t>nhiều</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càng</a:t>
            </a:r>
            <a:r>
              <a:rPr lang="en-US" sz="2000" dirty="0">
                <a:latin typeface="Arial" pitchFamily="34" charset="0"/>
                <a:cs typeface="Arial" pitchFamily="34" charset="0"/>
              </a:rPr>
              <a:t> </a:t>
            </a:r>
            <a:r>
              <a:rPr lang="en-US" sz="2000" dirty="0" err="1" smtClean="0">
                <a:latin typeface="Arial" pitchFamily="34" charset="0"/>
                <a:cs typeface="Arial" pitchFamily="34" charset="0"/>
              </a:rPr>
              <a:t>bền</a:t>
            </a:r>
            <a:r>
              <a:rPr lang="en-US" sz="2000" dirty="0" smtClean="0">
                <a:latin typeface="Arial" pitchFamily="34" charset="0"/>
                <a:cs typeface="Arial" pitchFamily="34" charset="0"/>
              </a:rPr>
              <a:t> (</a:t>
            </a:r>
            <a:r>
              <a:rPr lang="en-US" sz="2000" dirty="0" err="1">
                <a:latin typeface="Arial" pitchFamily="34" charset="0"/>
                <a:cs typeface="Arial" pitchFamily="34" charset="0"/>
              </a:rPr>
              <a:t>ít</a:t>
            </a:r>
            <a:r>
              <a:rPr lang="en-US" sz="2000" dirty="0">
                <a:latin typeface="Arial" pitchFamily="34" charset="0"/>
                <a:cs typeface="Arial" pitchFamily="34" charset="0"/>
              </a:rPr>
              <a:t> </a:t>
            </a:r>
            <a:r>
              <a:rPr lang="en-US" sz="2000" dirty="0" err="1">
                <a:latin typeface="Arial" pitchFamily="34" charset="0"/>
                <a:cs typeface="Arial" pitchFamily="34" charset="0"/>
              </a:rPr>
              <a:t>nhất</a:t>
            </a:r>
            <a:r>
              <a:rPr lang="en-US" sz="2000" dirty="0">
                <a:latin typeface="Arial" pitchFamily="34" charset="0"/>
                <a:cs typeface="Arial" pitchFamily="34" charset="0"/>
              </a:rPr>
              <a:t> 3 </a:t>
            </a:r>
            <a:r>
              <a:rPr lang="en-US" sz="2000" dirty="0" err="1" smtClean="0">
                <a:latin typeface="Arial" pitchFamily="34" charset="0"/>
                <a:cs typeface="Arial" pitchFamily="34" charset="0"/>
              </a:rPr>
              <a:t>vòng</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40962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69875" y="1676400"/>
            <a:ext cx="868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lnSpc>
                <a:spcPct val="120000"/>
              </a:lnSpc>
              <a:buFont typeface="Wingdings" pitchFamily="2" charset="2"/>
              <a:buChar char="Ø"/>
            </a:pPr>
            <a:r>
              <a:rPr lang="en-US" altLang="fr-FR" sz="2200" b="1" i="1">
                <a:latin typeface="Times New Roman" pitchFamily="18" charset="0"/>
                <a:cs typeface="Times New Roman" pitchFamily="18" charset="0"/>
              </a:rPr>
              <a:t>Ý nghĩa</a:t>
            </a:r>
            <a:r>
              <a:rPr lang="en-US" altLang="fr-FR" sz="2200">
                <a:latin typeface="Times New Roman" pitchFamily="18" charset="0"/>
                <a:cs typeface="Times New Roman" pitchFamily="18" charset="0"/>
              </a:rPr>
              <a:t>: Hóa học phân tích đóng vai trò quan trọng đối với sự phát triển các môn Hóa học khác cũng như các ngành Khoa học khác nhau, các lĩnh vực của công nghệ, sản xuất và đời sống xã hội.</a:t>
            </a:r>
            <a:r>
              <a:rPr lang="vi-VN" altLang="fr-FR" sz="2200">
                <a:latin typeface="Times New Roman" pitchFamily="18" charset="0"/>
                <a:cs typeface="Times New Roman" pitchFamily="18" charset="0"/>
              </a:rPr>
              <a:t> </a:t>
            </a:r>
          </a:p>
        </p:txBody>
      </p:sp>
      <p:sp>
        <p:nvSpPr>
          <p:cNvPr id="11267" name="Rectangle 2"/>
          <p:cNvSpPr>
            <a:spLocks noGrp="1" noChangeArrowheads="1"/>
          </p:cNvSpPr>
          <p:nvPr>
            <p:ph type="title"/>
          </p:nvPr>
        </p:nvSpPr>
        <p:spPr>
          <a:xfrm>
            <a:off x="1412875" y="1101725"/>
            <a:ext cx="7731125" cy="542925"/>
          </a:xfrm>
        </p:spPr>
        <p:txBody>
          <a:bodyPr/>
          <a:lstStyle/>
          <a:p>
            <a:pPr algn="just" eaLnBrk="1" hangingPunct="1"/>
            <a:r>
              <a:rPr lang="en-US" altLang="ko-KR" sz="2000" b="1" smtClean="0">
                <a:solidFill>
                  <a:srgbClr val="000000"/>
                </a:solidFill>
                <a:ea typeface="굴림" pitchFamily="34" charset="-127"/>
              </a:rPr>
              <a:t>1.1. Mục đích, phân loại và ý nghĩa của hoá phân tích</a:t>
            </a:r>
            <a:endParaRPr lang="en-US" altLang="fr-FR" sz="2000" b="1" smtClean="0">
              <a:solidFill>
                <a:srgbClr val="000000"/>
              </a:solidFill>
              <a:ea typeface="굴림" pitchFamily="34" charset="-127"/>
            </a:endParaRPr>
          </a:p>
        </p:txBody>
      </p:sp>
      <p:sp>
        <p:nvSpPr>
          <p:cNvPr id="11268" name="Rectangle 2"/>
          <p:cNvSpPr txBox="1">
            <a:spLocks noChangeArrowheads="1"/>
          </p:cNvSpPr>
          <p:nvPr/>
        </p:nvSpPr>
        <p:spPr bwMode="black">
          <a:xfrm>
            <a:off x="1143000" y="76200"/>
            <a:ext cx="7862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1. MỞ ĐẦU</a:t>
            </a: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895600"/>
            <a:ext cx="5334000" cy="342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95400"/>
            <a:ext cx="8572500" cy="415925"/>
          </a:xfrm>
        </p:spPr>
        <p:txBody>
          <a:bodyPr/>
          <a:lstStyle/>
          <a:p>
            <a:pPr marL="747713" indent="-747713" algn="just" eaLnBrk="1" hangingPunct="1"/>
            <a:r>
              <a:rPr lang="en-US" altLang="ko-KR" sz="2200" b="1" dirty="0" smtClean="0">
                <a:solidFill>
                  <a:srgbClr val="000000"/>
                </a:solidFill>
                <a:ea typeface="굴림" pitchFamily="34" charset="-127"/>
              </a:rPr>
              <a:t>5.2.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về</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loại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752600"/>
            <a:ext cx="88154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lvl="0" algn="just">
              <a:lnSpc>
                <a:spcPct val="120000"/>
              </a:lnSpc>
            </a:pPr>
            <a:r>
              <a:rPr lang="en-US" sz="2000" b="1" dirty="0" smtClean="0">
                <a:latin typeface="Arial" pitchFamily="34" charset="0"/>
                <a:cs typeface="Arial" pitchFamily="34" charset="0"/>
                <a:sym typeface="Wingdings"/>
              </a:rPr>
              <a:t>5.2.1. </a:t>
            </a:r>
            <a:r>
              <a:rPr lang="en-US" sz="2000" b="1" dirty="0" err="1" smtClean="0">
                <a:latin typeface="Arial" pitchFamily="34" charset="0"/>
                <a:cs typeface="Arial" pitchFamily="34" charset="0"/>
                <a:sym typeface="Wingdings"/>
              </a:rPr>
              <a:t>Complexon</a:t>
            </a:r>
            <a:r>
              <a:rPr lang="en-US" sz="2000" b="1" dirty="0" smtClean="0">
                <a:latin typeface="Arial" pitchFamily="34" charset="0"/>
                <a:cs typeface="Arial" pitchFamily="34" charset="0"/>
                <a:sym typeface="Wingdings"/>
              </a:rPr>
              <a:t> I</a:t>
            </a:r>
            <a:r>
              <a:rPr lang="en-US" sz="2000" dirty="0">
                <a:latin typeface="Arial" pitchFamily="34" charset="0"/>
                <a:cs typeface="Arial" pitchFamily="34" charset="0"/>
                <a:sym typeface="Wingdings"/>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nitriltriaxetic</a:t>
            </a:r>
            <a:r>
              <a:rPr lang="en-US" sz="2000" dirty="0">
                <a:latin typeface="Arial" pitchFamily="34" charset="0"/>
                <a:cs typeface="Arial" pitchFamily="34" charset="0"/>
              </a:rPr>
              <a:t> (NTA), </a:t>
            </a:r>
            <a:r>
              <a:rPr lang="en-US" sz="2000" dirty="0" err="1">
                <a:latin typeface="Arial" pitchFamily="34" charset="0"/>
                <a:cs typeface="Arial" pitchFamily="34" charset="0"/>
              </a:rPr>
              <a:t>kí</a:t>
            </a:r>
            <a:r>
              <a:rPr lang="en-US" sz="2000" dirty="0">
                <a:latin typeface="Arial" pitchFamily="34" charset="0"/>
                <a:cs typeface="Arial" pitchFamily="34" charset="0"/>
              </a:rPr>
              <a:t> hiệu:H</a:t>
            </a:r>
            <a:r>
              <a:rPr lang="en-US" sz="2000" baseline="-25000" dirty="0">
                <a:latin typeface="Arial" pitchFamily="34" charset="0"/>
                <a:cs typeface="Arial" pitchFamily="34" charset="0"/>
              </a:rPr>
              <a:t>3</a:t>
            </a:r>
            <a:r>
              <a:rPr lang="en-US" sz="2000" dirty="0">
                <a:latin typeface="Arial" pitchFamily="34" charset="0"/>
                <a:cs typeface="Arial" pitchFamily="34" charset="0"/>
              </a:rPr>
              <a:t>Y, </a:t>
            </a:r>
            <a:r>
              <a:rPr lang="en-US" sz="2000" dirty="0" err="1">
                <a:latin typeface="Arial" pitchFamily="34" charset="0"/>
                <a:cs typeface="Arial" pitchFamily="34" charset="0"/>
              </a:rPr>
              <a:t>còn</a:t>
            </a:r>
            <a:r>
              <a:rPr lang="en-US" sz="2000" dirty="0">
                <a:latin typeface="Arial" pitchFamily="34" charset="0"/>
                <a:cs typeface="Arial" pitchFamily="34" charset="0"/>
              </a:rPr>
              <a:t> </a:t>
            </a:r>
            <a:r>
              <a:rPr lang="en-US" sz="2000" dirty="0" err="1">
                <a:latin typeface="Arial" pitchFamily="34" charset="0"/>
                <a:cs typeface="Arial" pitchFamily="34" charset="0"/>
              </a:rPr>
              <a:t>gọi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a:t>
            </a:r>
            <a:r>
              <a:rPr lang="en-US" sz="2000" dirty="0" smtClean="0">
                <a:latin typeface="Arial" pitchFamily="34" charset="0"/>
                <a:cs typeface="Arial" pitchFamily="34" charset="0"/>
              </a:rPr>
              <a:t>A: </a:t>
            </a:r>
          </a:p>
          <a:p>
            <a:pPr lvl="0" algn="just">
              <a:lnSpc>
                <a:spcPct val="120000"/>
              </a:lnSpc>
            </a:pPr>
            <a:endParaRPr lang="en-US" sz="2000" dirty="0">
              <a:latin typeface="Arial" pitchFamily="34" charset="0"/>
              <a:cs typeface="Arial" pitchFamily="34" charset="0"/>
            </a:endParaRPr>
          </a:p>
          <a:p>
            <a:pPr lvl="0" algn="just">
              <a:lnSpc>
                <a:spcPct val="120000"/>
              </a:lnSpc>
            </a:pPr>
            <a:endParaRPr lang="en-US" sz="2000" dirty="0" smtClean="0">
              <a:latin typeface="Arial" pitchFamily="34" charset="0"/>
              <a:cs typeface="Arial" pitchFamily="34" charset="0"/>
            </a:endParaRPr>
          </a:p>
          <a:p>
            <a:pPr lvl="0" algn="just">
              <a:lnSpc>
                <a:spcPct val="120000"/>
              </a:lnSpc>
            </a:pPr>
            <a:r>
              <a:rPr lang="en-US" sz="2000" dirty="0" err="1" smtClean="0">
                <a:latin typeface="Arial" pitchFamily="34" charset="0"/>
                <a:cs typeface="Arial" pitchFamily="34" charset="0"/>
              </a:rPr>
              <a:t>Complexon</a:t>
            </a:r>
            <a:r>
              <a:rPr lang="en-US" sz="2000" dirty="0" smtClean="0">
                <a:latin typeface="Arial" pitchFamily="34" charset="0"/>
                <a:cs typeface="Arial" pitchFamily="34" charset="0"/>
              </a:rPr>
              <a:t> I </a:t>
            </a:r>
            <a:r>
              <a:rPr lang="en-US" sz="2000" dirty="0" err="1" smtClean="0">
                <a:latin typeface="Arial" pitchFamily="34" charset="0"/>
                <a:cs typeface="Arial" pitchFamily="34" charset="0"/>
              </a:rPr>
              <a:t>ít</a:t>
            </a:r>
            <a:r>
              <a:rPr lang="en-US" sz="2000" dirty="0" smtClean="0">
                <a:latin typeface="Arial" pitchFamily="34" charset="0"/>
                <a:cs typeface="Arial" pitchFamily="34" charset="0"/>
              </a:rPr>
              <a:t> tan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ion </a:t>
            </a:r>
            <a:r>
              <a:rPr lang="en-US" sz="2000" dirty="0" err="1" smtClean="0">
                <a:latin typeface="Arial" pitchFamily="34" charset="0"/>
                <a:cs typeface="Arial" pitchFamily="34" charset="0"/>
              </a:rPr>
              <a:t>kim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kém</a:t>
            </a:r>
            <a:r>
              <a:rPr lang="en-US" sz="2000" dirty="0">
                <a:latin typeface="Arial" pitchFamily="34" charset="0"/>
                <a:cs typeface="Arial" pitchFamily="34" charset="0"/>
              </a:rPr>
              <a:t> </a:t>
            </a:r>
            <a:r>
              <a:rPr lang="en-US" sz="2000" dirty="0" err="1" smtClean="0">
                <a:latin typeface="Arial" pitchFamily="34" charset="0"/>
                <a:cs typeface="Arial" pitchFamily="34" charset="0"/>
              </a:rPr>
              <a:t>bền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ít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pPr algn="just">
              <a:lnSpc>
                <a:spcPct val="120000"/>
              </a:lnSpc>
            </a:pPr>
            <a:r>
              <a:rPr lang="en-US" sz="2000" b="1" dirty="0" smtClean="0">
                <a:latin typeface="Arial" pitchFamily="34" charset="0"/>
                <a:cs typeface="Arial" pitchFamily="34" charset="0"/>
                <a:sym typeface="Wingdings"/>
              </a:rPr>
              <a:t>5.2.2</a:t>
            </a:r>
            <a:r>
              <a:rPr lang="en-US" sz="2000" b="1" dirty="0">
                <a:latin typeface="Arial" pitchFamily="34" charset="0"/>
                <a:cs typeface="Arial" pitchFamily="34" charset="0"/>
                <a:sym typeface="Wingdings"/>
              </a:rPr>
              <a:t>. </a:t>
            </a:r>
            <a:r>
              <a:rPr lang="en-US" sz="2000" b="1" dirty="0" err="1" smtClean="0">
                <a:latin typeface="Arial" pitchFamily="34" charset="0"/>
                <a:cs typeface="Arial" pitchFamily="34" charset="0"/>
              </a:rPr>
              <a:t>Complexon</a:t>
            </a:r>
            <a:r>
              <a:rPr lang="en-US" sz="2000" b="1" dirty="0" smtClean="0">
                <a:latin typeface="Arial" pitchFamily="34" charset="0"/>
                <a:cs typeface="Arial" pitchFamily="34" charset="0"/>
              </a:rPr>
              <a:t> II:</a:t>
            </a:r>
            <a:r>
              <a:rPr lang="en-US" sz="2000" dirty="0" smtClean="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a:t>
            </a:r>
            <a:r>
              <a:rPr lang="en-US" sz="2000" dirty="0" err="1">
                <a:latin typeface="Arial" pitchFamily="34" charset="0"/>
                <a:cs typeface="Arial" pitchFamily="34" charset="0"/>
              </a:rPr>
              <a:t>etylen</a:t>
            </a:r>
            <a:r>
              <a:rPr lang="en-US" sz="2000" dirty="0">
                <a:latin typeface="Arial" pitchFamily="34" charset="0"/>
                <a:cs typeface="Arial" pitchFamily="34" charset="0"/>
              </a:rPr>
              <a:t> </a:t>
            </a:r>
            <a:r>
              <a:rPr lang="en-US" sz="2000" dirty="0" err="1">
                <a:latin typeface="Arial" pitchFamily="34" charset="0"/>
                <a:cs typeface="Arial" pitchFamily="34" charset="0"/>
              </a:rPr>
              <a:t>diamin</a:t>
            </a:r>
            <a:r>
              <a:rPr lang="en-US" sz="2000" dirty="0">
                <a:latin typeface="Arial" pitchFamily="34" charset="0"/>
                <a:cs typeface="Arial" pitchFamily="34" charset="0"/>
              </a:rPr>
              <a:t> </a:t>
            </a:r>
            <a:r>
              <a:rPr lang="en-US" sz="2000" dirty="0" err="1">
                <a:latin typeface="Arial" pitchFamily="34" charset="0"/>
                <a:cs typeface="Arial" pitchFamily="34" charset="0"/>
              </a:rPr>
              <a:t>tetraaxetic</a:t>
            </a:r>
            <a:r>
              <a:rPr lang="en-US" sz="2000" dirty="0">
                <a:latin typeface="Arial" pitchFamily="34" charset="0"/>
                <a:cs typeface="Arial" pitchFamily="34" charset="0"/>
              </a:rPr>
              <a:t> (EDTA), </a:t>
            </a:r>
            <a:r>
              <a:rPr lang="en-US" sz="2000" dirty="0" err="1">
                <a:latin typeface="Arial" pitchFamily="34" charset="0"/>
                <a:cs typeface="Arial" pitchFamily="34" charset="0"/>
              </a:rPr>
              <a:t>kí</a:t>
            </a:r>
            <a:r>
              <a:rPr lang="en-US" sz="2000" dirty="0">
                <a:latin typeface="Arial" pitchFamily="34" charset="0"/>
                <a:cs typeface="Arial" pitchFamily="34" charset="0"/>
              </a:rPr>
              <a:t> </a:t>
            </a:r>
            <a:r>
              <a:rPr lang="en-US" sz="2000" dirty="0" err="1">
                <a:latin typeface="Arial" pitchFamily="34" charset="0"/>
                <a:cs typeface="Arial" pitchFamily="34" charset="0"/>
              </a:rPr>
              <a:t>hiệu</a:t>
            </a:r>
            <a:r>
              <a:rPr lang="en-US" sz="2000" dirty="0">
                <a:latin typeface="Arial" pitchFamily="34" charset="0"/>
                <a:cs typeface="Arial" pitchFamily="34" charset="0"/>
              </a:rPr>
              <a:t> : </a:t>
            </a:r>
            <a:r>
              <a:rPr lang="en-US" sz="2000" dirty="0" smtClean="0">
                <a:latin typeface="Arial" pitchFamily="34" charset="0"/>
                <a:cs typeface="Arial" pitchFamily="34" charset="0"/>
              </a:rPr>
              <a:t>H</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Y. </a:t>
            </a:r>
          </a:p>
          <a:p>
            <a:pPr lvl="0" algn="just">
              <a:lnSpc>
                <a:spcPct val="120000"/>
              </a:lnSpc>
            </a:pPr>
            <a:endParaRPr lang="en-US" sz="2000" dirty="0" smtClean="0">
              <a:latin typeface="Arial" pitchFamily="34" charset="0"/>
              <a:cs typeface="Arial" pitchFamily="34" charset="0"/>
              <a:sym typeface="Wingdings"/>
            </a:endParaRPr>
          </a:p>
          <a:p>
            <a:pPr lvl="0" algn="just">
              <a:lnSpc>
                <a:spcPct val="120000"/>
              </a:lnSpc>
            </a:pPr>
            <a:endParaRPr lang="en-US" sz="2000" dirty="0" smtClean="0">
              <a:latin typeface="Arial" pitchFamily="34" charset="0"/>
              <a:cs typeface="Arial" pitchFamily="34" charset="0"/>
              <a:sym typeface="Wingdings"/>
            </a:endParaRPr>
          </a:p>
          <a:p>
            <a:pPr lvl="0" algn="just">
              <a:lnSpc>
                <a:spcPct val="120000"/>
              </a:lnSpc>
            </a:pPr>
            <a:endParaRPr lang="en-US" sz="2000" dirty="0" smtClean="0">
              <a:latin typeface="Arial" pitchFamily="34" charset="0"/>
              <a:cs typeface="Arial" pitchFamily="34" charset="0"/>
              <a:sym typeface="Wingdings"/>
            </a:endParaRPr>
          </a:p>
          <a:p>
            <a:pPr lvl="0" algn="just">
              <a:lnSpc>
                <a:spcPct val="120000"/>
              </a:lnSpc>
            </a:pPr>
            <a:r>
              <a:rPr lang="en-US" sz="2000" dirty="0" err="1" smtClean="0">
                <a:latin typeface="Arial" pitchFamily="34" charset="0"/>
                <a:cs typeface="Arial" pitchFamily="34" charset="0"/>
                <a:sym typeface="Wingdings"/>
              </a:rPr>
              <a:t>Complexon</a:t>
            </a:r>
            <a:r>
              <a:rPr lang="en-US" sz="2000" dirty="0" smtClean="0">
                <a:latin typeface="Arial" pitchFamily="34" charset="0"/>
                <a:cs typeface="Arial" pitchFamily="34" charset="0"/>
                <a:sym typeface="Wingdings"/>
              </a:rPr>
              <a:t> II </a:t>
            </a:r>
            <a:r>
              <a:rPr lang="en-US" sz="2000" dirty="0" err="1" smtClean="0">
                <a:latin typeface="Arial" pitchFamily="34" charset="0"/>
                <a:cs typeface="Arial" pitchFamily="34" charset="0"/>
                <a:sym typeface="Wingdings"/>
              </a:rPr>
              <a:t>là</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axit</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yếu</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khó</a:t>
            </a:r>
            <a:r>
              <a:rPr lang="en-US" sz="2000" dirty="0" smtClean="0">
                <a:latin typeface="Arial" pitchFamily="34" charset="0"/>
                <a:cs typeface="Arial" pitchFamily="34" charset="0"/>
                <a:sym typeface="Wingdings"/>
              </a:rPr>
              <a:t> tan </a:t>
            </a:r>
            <a:r>
              <a:rPr lang="en-US" sz="2000" dirty="0" err="1" smtClean="0">
                <a:latin typeface="Arial" pitchFamily="34" charset="0"/>
                <a:cs typeface="Arial" pitchFamily="34" charset="0"/>
                <a:sym typeface="Wingdings"/>
              </a:rPr>
              <a:t>trong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nước</a:t>
            </a:r>
            <a:r>
              <a:rPr lang="en-US" sz="2000" dirty="0" smtClean="0">
                <a:latin typeface="Arial" pitchFamily="34" charset="0"/>
                <a:cs typeface="Arial" pitchFamily="34" charset="0"/>
                <a:sym typeface="Wingdings"/>
              </a:rPr>
              <a:t> do </a:t>
            </a:r>
            <a:r>
              <a:rPr lang="en-US" sz="2000" dirty="0" err="1" smtClean="0">
                <a:latin typeface="Arial" pitchFamily="34" charset="0"/>
                <a:cs typeface="Arial" pitchFamily="34" charset="0"/>
                <a:sym typeface="Wingdings"/>
              </a:rPr>
              <a:t>đó</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nó</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cũng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không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được</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ứng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dụng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trong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phân</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tích</a:t>
            </a:r>
            <a:r>
              <a:rPr lang="en-US" sz="2000" dirty="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định</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lượng</a:t>
            </a:r>
            <a:r>
              <a:rPr lang="en-US" sz="2000" dirty="0" smtClean="0">
                <a:latin typeface="Arial" pitchFamily="34" charset="0"/>
                <a:cs typeface="Arial" pitchFamily="34" charset="0"/>
                <a:sym typeface="Wingdings"/>
              </a:rPr>
              <a:t>.</a:t>
            </a:r>
            <a:endParaRPr lang="en-US" sz="2000" dirty="0">
              <a:latin typeface="Arial" pitchFamily="34" charset="0"/>
              <a:cs typeface="Arial" pitchFamily="34" charset="0"/>
              <a:sym typeface="Wingding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40997290"/>
              </p:ext>
            </p:extLst>
          </p:nvPr>
        </p:nvGraphicFramePr>
        <p:xfrm>
          <a:off x="2514600" y="2450275"/>
          <a:ext cx="1447800" cy="965200"/>
        </p:xfrm>
        <a:graphic>
          <a:graphicData uri="http://schemas.openxmlformats.org/presentationml/2006/ole">
            <mc:AlternateContent xmlns:mc="http://schemas.openxmlformats.org/markup-compatibility/2006">
              <mc:Choice xmlns:v="urn:schemas-microsoft-com:vml" Requires="v">
                <p:oleObj spid="_x0000_s99383" name="Document" r:id="rId4" imgW="1057320" imgH="704880" progId="ChemWindow.Document">
                  <p:embed/>
                </p:oleObj>
              </mc:Choice>
              <mc:Fallback>
                <p:oleObj name="Document" r:id="rId4" imgW="1057320" imgH="704880" progId="ChemWindow.Document">
                  <p:embed/>
                  <p:pic>
                    <p:nvPicPr>
                      <p:cNvPr id="0" name=""/>
                      <p:cNvPicPr/>
                      <p:nvPr/>
                    </p:nvPicPr>
                    <p:blipFill>
                      <a:blip r:embed="rId5"/>
                      <a:stretch>
                        <a:fillRect/>
                      </a:stretch>
                    </p:blipFill>
                    <p:spPr>
                      <a:xfrm>
                        <a:off x="2514600" y="2450275"/>
                        <a:ext cx="1447800" cy="9652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51725758"/>
              </p:ext>
            </p:extLst>
          </p:nvPr>
        </p:nvGraphicFramePr>
        <p:xfrm>
          <a:off x="2057400" y="4443350"/>
          <a:ext cx="4313138" cy="952065"/>
        </p:xfrm>
        <a:graphic>
          <a:graphicData uri="http://schemas.openxmlformats.org/presentationml/2006/ole">
            <mc:AlternateContent xmlns:mc="http://schemas.openxmlformats.org/markup-compatibility/2006">
              <mc:Choice xmlns:v="urn:schemas-microsoft-com:vml" Requires="v">
                <p:oleObj spid="_x0000_s99384" name="Document" r:id="rId6" imgW="2847960" imgH="628560" progId="ChemWindow.Document">
                  <p:embed/>
                </p:oleObj>
              </mc:Choice>
              <mc:Fallback>
                <p:oleObj name="Document" r:id="rId6" imgW="2847960" imgH="628560" progId="ChemWindow.Document">
                  <p:embed/>
                  <p:pic>
                    <p:nvPicPr>
                      <p:cNvPr id="0" name=""/>
                      <p:cNvPicPr/>
                      <p:nvPr/>
                    </p:nvPicPr>
                    <p:blipFill>
                      <a:blip r:embed="rId7"/>
                      <a:stretch>
                        <a:fillRect/>
                      </a:stretch>
                    </p:blipFill>
                    <p:spPr>
                      <a:xfrm>
                        <a:off x="2057400" y="4443350"/>
                        <a:ext cx="4313138" cy="952065"/>
                      </a:xfrm>
                      <a:prstGeom prst="rect">
                        <a:avLst/>
                      </a:prstGeom>
                    </p:spPr>
                  </p:pic>
                </p:oleObj>
              </mc:Fallback>
            </mc:AlternateContent>
          </a:graphicData>
        </a:graphic>
      </p:graphicFrame>
    </p:spTree>
    <p:extLst>
      <p:ext uri="{BB962C8B-B14F-4D97-AF65-F5344CB8AC3E}">
        <p14:creationId xmlns:p14="http://schemas.microsoft.com/office/powerpoint/2010/main" val="38090819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59775"/>
            <a:ext cx="8572500" cy="415925"/>
          </a:xfrm>
        </p:spPr>
        <p:txBody>
          <a:bodyPr/>
          <a:lstStyle/>
          <a:p>
            <a:pPr marL="747713" indent="-747713" algn="just" eaLnBrk="1" hangingPunct="1"/>
            <a:r>
              <a:rPr lang="en-US" altLang="ko-KR" sz="2200" b="1" dirty="0" smtClean="0">
                <a:solidFill>
                  <a:srgbClr val="000000"/>
                </a:solidFill>
                <a:ea typeface="굴림" pitchFamily="34" charset="-127"/>
              </a:rPr>
              <a:t>5.2.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về</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loại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752600"/>
            <a:ext cx="88154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5.2.3. </a:t>
            </a:r>
            <a:r>
              <a:rPr lang="en-US" sz="2000" b="1" dirty="0" err="1" smtClean="0">
                <a:latin typeface="Arial" pitchFamily="34" charset="0"/>
                <a:cs typeface="Arial" pitchFamily="34" charset="0"/>
                <a:sym typeface="Wingdings"/>
              </a:rPr>
              <a:t>Complexon</a:t>
            </a:r>
            <a:r>
              <a:rPr lang="en-US" sz="2000" b="1" dirty="0" smtClean="0">
                <a:latin typeface="Arial" pitchFamily="34" charset="0"/>
                <a:cs typeface="Arial" pitchFamily="34" charset="0"/>
                <a:sym typeface="Wingdings"/>
              </a:rPr>
              <a:t> III</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là</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rPr>
              <a:t>muối</a:t>
            </a:r>
            <a:r>
              <a:rPr lang="en-US" sz="2000" dirty="0" smtClean="0">
                <a:latin typeface="Arial" pitchFamily="34" charset="0"/>
                <a:cs typeface="Arial" pitchFamily="34" charset="0"/>
              </a:rPr>
              <a:t> </a:t>
            </a:r>
            <a:r>
              <a:rPr lang="en-US" sz="2000" dirty="0" err="1">
                <a:latin typeface="Arial" pitchFamily="34" charset="0"/>
                <a:cs typeface="Arial" pitchFamily="34" charset="0"/>
              </a:rPr>
              <a:t>dinatri</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EDTA (Na</a:t>
            </a:r>
            <a:r>
              <a:rPr lang="en-US" sz="2000" baseline="-25000" dirty="0">
                <a:latin typeface="Arial" pitchFamily="34" charset="0"/>
                <a:cs typeface="Arial" pitchFamily="34" charset="0"/>
              </a:rPr>
              <a:t>2</a:t>
            </a:r>
            <a:r>
              <a:rPr lang="en-US" sz="2000" dirty="0">
                <a:latin typeface="Arial" pitchFamily="34" charset="0"/>
                <a:cs typeface="Arial" pitchFamily="34" charset="0"/>
              </a:rPr>
              <a:t>H</a:t>
            </a:r>
            <a:r>
              <a:rPr lang="en-US" sz="2000" baseline="-25000" dirty="0">
                <a:latin typeface="Arial" pitchFamily="34" charset="0"/>
                <a:cs typeface="Arial" pitchFamily="34" charset="0"/>
              </a:rPr>
              <a:t>2</a:t>
            </a:r>
            <a:r>
              <a:rPr lang="en-US" sz="2000" dirty="0">
                <a:latin typeface="Arial" pitchFamily="34" charset="0"/>
                <a:cs typeface="Arial" pitchFamily="34" charset="0"/>
              </a:rPr>
              <a:t>Y), </a:t>
            </a:r>
            <a:r>
              <a:rPr lang="en-US" sz="2000" dirty="0" err="1">
                <a:latin typeface="Arial" pitchFamily="34" charset="0"/>
                <a:cs typeface="Arial" pitchFamily="34" charset="0"/>
              </a:rPr>
              <a:t>tuy</a:t>
            </a:r>
            <a:r>
              <a:rPr lang="en-US" sz="2000" dirty="0">
                <a:latin typeface="Arial" pitchFamily="34" charset="0"/>
                <a:cs typeface="Arial" pitchFamily="34" charset="0"/>
              </a:rPr>
              <a:t> </a:t>
            </a:r>
            <a:r>
              <a:rPr lang="en-US" sz="2000" dirty="0" err="1">
                <a:latin typeface="Arial" pitchFamily="34" charset="0"/>
                <a:cs typeface="Arial" pitchFamily="34" charset="0"/>
              </a:rPr>
              <a:t>nhiên</a:t>
            </a:r>
            <a:r>
              <a:rPr lang="en-US" sz="2000" dirty="0">
                <a:latin typeface="Arial" pitchFamily="34" charset="0"/>
                <a:cs typeface="Arial" pitchFamily="34" charset="0"/>
              </a:rPr>
              <a:t> </a:t>
            </a:r>
            <a:r>
              <a:rPr lang="en-US" sz="2000" dirty="0" err="1">
                <a:latin typeface="Arial" pitchFamily="34" charset="0"/>
                <a:cs typeface="Arial" pitchFamily="34" charset="0"/>
              </a:rPr>
              <a:t>thông</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phòng</a:t>
            </a:r>
            <a:r>
              <a:rPr lang="en-US" sz="2000" dirty="0">
                <a:latin typeface="Arial" pitchFamily="34" charset="0"/>
                <a:cs typeface="Arial" pitchFamily="34" charset="0"/>
              </a:rPr>
              <a:t> </a:t>
            </a:r>
            <a:r>
              <a:rPr lang="en-US" sz="2000" dirty="0" err="1">
                <a:latin typeface="Arial" pitchFamily="34" charset="0"/>
                <a:cs typeface="Arial" pitchFamily="34" charset="0"/>
              </a:rPr>
              <a:t>thí</a:t>
            </a:r>
            <a:r>
              <a:rPr lang="en-US" sz="2000" dirty="0">
                <a:latin typeface="Arial" pitchFamily="34" charset="0"/>
                <a:cs typeface="Arial" pitchFamily="34" charset="0"/>
              </a:rPr>
              <a:t> </a:t>
            </a:r>
            <a:r>
              <a:rPr lang="en-US" sz="2000" dirty="0" err="1">
                <a:latin typeface="Arial" pitchFamily="34" charset="0"/>
                <a:cs typeface="Arial" pitchFamily="34" charset="0"/>
              </a:rPr>
              <a:t>nghiệm</a:t>
            </a:r>
            <a:r>
              <a:rPr lang="en-US" sz="2000" dirty="0">
                <a:latin typeface="Arial" pitchFamily="34" charset="0"/>
                <a:cs typeface="Arial" pitchFamily="34" charset="0"/>
              </a:rPr>
              <a:t> </a:t>
            </a:r>
            <a:r>
              <a:rPr lang="en-US" sz="2000" dirty="0" err="1">
                <a:latin typeface="Arial" pitchFamily="34" charset="0"/>
                <a:cs typeface="Arial" pitchFamily="34" charset="0"/>
              </a:rPr>
              <a:t>người</a:t>
            </a:r>
            <a:r>
              <a:rPr lang="en-US" sz="2000" dirty="0">
                <a:latin typeface="Arial" pitchFamily="34" charset="0"/>
                <a:cs typeface="Arial" pitchFamily="34" charset="0"/>
              </a:rPr>
              <a:t> ta </a:t>
            </a:r>
            <a:r>
              <a:rPr lang="en-US" sz="2000" dirty="0" err="1">
                <a:latin typeface="Arial" pitchFamily="34" charset="0"/>
                <a:cs typeface="Arial" pitchFamily="34" charset="0"/>
              </a:rPr>
              <a:t>vẫn</a:t>
            </a:r>
            <a:r>
              <a:rPr lang="en-US" sz="2000" dirty="0">
                <a:latin typeface="Arial" pitchFamily="34" charset="0"/>
                <a:cs typeface="Arial" pitchFamily="34" charset="0"/>
              </a:rPr>
              <a:t> </a:t>
            </a:r>
            <a:r>
              <a:rPr lang="en-US" sz="2000" dirty="0" err="1">
                <a:latin typeface="Arial" pitchFamily="34" charset="0"/>
                <a:cs typeface="Arial" pitchFamily="34" charset="0"/>
              </a:rPr>
              <a:t>gọi</a:t>
            </a:r>
            <a:r>
              <a:rPr lang="en-US" sz="2000" dirty="0">
                <a:latin typeface="Arial" pitchFamily="34" charset="0"/>
                <a:cs typeface="Arial" pitchFamily="34" charset="0"/>
              </a:rPr>
              <a:t> </a:t>
            </a:r>
            <a:r>
              <a:rPr lang="en-US" sz="2000" dirty="0" err="1">
                <a:latin typeface="Arial" pitchFamily="34" charset="0"/>
                <a:cs typeface="Arial" pitchFamily="34" charset="0"/>
              </a:rPr>
              <a:t>complexon</a:t>
            </a:r>
            <a:r>
              <a:rPr lang="en-US" sz="2000" dirty="0">
                <a:latin typeface="Arial" pitchFamily="34" charset="0"/>
                <a:cs typeface="Arial" pitchFamily="34" charset="0"/>
              </a:rPr>
              <a:t> III </a:t>
            </a:r>
            <a:r>
              <a:rPr lang="en-US" sz="2000" dirty="0" err="1">
                <a:latin typeface="Arial" pitchFamily="34" charset="0"/>
                <a:cs typeface="Arial" pitchFamily="34" charset="0"/>
              </a:rPr>
              <a:t>là</a:t>
            </a:r>
            <a:r>
              <a:rPr lang="en-US" sz="2000" dirty="0">
                <a:latin typeface="Arial" pitchFamily="34" charset="0"/>
                <a:cs typeface="Arial" pitchFamily="34" charset="0"/>
              </a:rPr>
              <a:t> EDTA (hay </a:t>
            </a:r>
            <a:r>
              <a:rPr lang="en-US" sz="2000" dirty="0" err="1">
                <a:latin typeface="Arial" pitchFamily="34" charset="0"/>
                <a:cs typeface="Arial" pitchFamily="34" charset="0"/>
              </a:rPr>
              <a:t>còn</a:t>
            </a:r>
            <a:r>
              <a:rPr lang="en-US" sz="2000" dirty="0">
                <a:latin typeface="Arial" pitchFamily="34" charset="0"/>
                <a:cs typeface="Arial" pitchFamily="34" charset="0"/>
              </a:rPr>
              <a:t> </a:t>
            </a:r>
            <a:r>
              <a:rPr lang="en-US" sz="2000" dirty="0" err="1">
                <a:latin typeface="Arial" pitchFamily="34" charset="0"/>
                <a:cs typeface="Arial" pitchFamily="34" charset="0"/>
              </a:rPr>
              <a:t>gọi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 B). </a:t>
            </a:r>
            <a:endParaRPr lang="en-US" sz="2000" dirty="0" smtClean="0">
              <a:latin typeface="Arial" pitchFamily="34" charset="0"/>
              <a:cs typeface="Arial" pitchFamily="34" charset="0"/>
            </a:endParaRPr>
          </a:p>
          <a:p>
            <a:pPr lvl="0" algn="just">
              <a:lnSpc>
                <a:spcPct val="120000"/>
              </a:lnSpc>
            </a:pPr>
            <a:endParaRPr lang="en-US" sz="2000" dirty="0">
              <a:latin typeface="Arial" pitchFamily="34" charset="0"/>
              <a:cs typeface="Arial" pitchFamily="34" charset="0"/>
            </a:endParaRPr>
          </a:p>
          <a:p>
            <a:pPr lvl="0" algn="just">
              <a:lnSpc>
                <a:spcPct val="120000"/>
              </a:lnSpc>
            </a:pPr>
            <a:endParaRPr lang="en-US" sz="2000" dirty="0" smtClean="0">
              <a:latin typeface="Arial" pitchFamily="34" charset="0"/>
              <a:cs typeface="Arial" pitchFamily="34" charset="0"/>
            </a:endParaRPr>
          </a:p>
          <a:p>
            <a:pPr lvl="0" algn="just">
              <a:lnSpc>
                <a:spcPct val="120000"/>
              </a:lnSpc>
            </a:pPr>
            <a:endParaRPr lang="en-US" sz="2000" dirty="0" smtClean="0">
              <a:latin typeface="Arial" pitchFamily="34" charset="0"/>
              <a:cs typeface="Arial" pitchFamily="34" charset="0"/>
            </a:endParaRPr>
          </a:p>
          <a:p>
            <a:pPr algn="just">
              <a:lnSpc>
                <a:spcPct val="120000"/>
              </a:lnSpc>
            </a:pPr>
            <a:r>
              <a:rPr lang="en-US" sz="2000" dirty="0" err="1">
                <a:latin typeface="Arial" pitchFamily="34" charset="0"/>
                <a:cs typeface="Arial" pitchFamily="34" charset="0"/>
              </a:rPr>
              <a:t>Trilon</a:t>
            </a:r>
            <a:r>
              <a:rPr lang="en-US" sz="2000" dirty="0">
                <a:latin typeface="Arial" pitchFamily="34" charset="0"/>
                <a:cs typeface="Arial" pitchFamily="34" charset="0"/>
              </a:rPr>
              <a:t> – B </a:t>
            </a:r>
            <a:r>
              <a:rPr lang="en-US" sz="2000" dirty="0" err="1">
                <a:latin typeface="Arial" pitchFamily="34" charset="0"/>
                <a:cs typeface="Arial" pitchFamily="34" charset="0"/>
              </a:rPr>
              <a:t>dễ</a:t>
            </a:r>
            <a:r>
              <a:rPr lang="en-US" sz="2000" dirty="0">
                <a:latin typeface="Arial" pitchFamily="34" charset="0"/>
                <a:cs typeface="Arial" pitchFamily="34" charset="0"/>
              </a:rPr>
              <a:t> tan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nước</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gốc</a:t>
            </a:r>
            <a:r>
              <a:rPr lang="en-US" sz="2000" dirty="0">
                <a:latin typeface="Arial" pitchFamily="34" charset="0"/>
                <a:cs typeface="Arial" pitchFamily="34" charset="0"/>
              </a:rPr>
              <a:t>, </a:t>
            </a:r>
            <a:r>
              <a:rPr lang="en-US" sz="2000" dirty="0" err="1">
                <a:latin typeface="Arial" pitchFamily="34" charset="0"/>
                <a:cs typeface="Arial" pitchFamily="34" charset="0"/>
              </a:rPr>
              <a:t>tuy</a:t>
            </a:r>
            <a:r>
              <a:rPr lang="en-US" sz="2000" dirty="0">
                <a:latin typeface="Arial" pitchFamily="34" charset="0"/>
                <a:cs typeface="Arial" pitchFamily="34" charset="0"/>
              </a:rPr>
              <a:t> </a:t>
            </a:r>
            <a:r>
              <a:rPr lang="en-US" sz="2000" dirty="0" err="1">
                <a:latin typeface="Arial" pitchFamily="34" charset="0"/>
                <a:cs typeface="Arial" pitchFamily="34" charset="0"/>
              </a:rPr>
              <a:t>nhiên</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tế</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lẫn</a:t>
            </a:r>
            <a:r>
              <a:rPr lang="en-US" sz="2000" dirty="0">
                <a:latin typeface="Arial" pitchFamily="34" charset="0"/>
                <a:cs typeface="Arial" pitchFamily="34" charset="0"/>
              </a:rPr>
              <a:t> </a:t>
            </a:r>
            <a:r>
              <a:rPr lang="en-US" sz="2000" dirty="0" err="1">
                <a:latin typeface="Arial" pitchFamily="34" charset="0"/>
                <a:cs typeface="Arial" pitchFamily="34" charset="0"/>
              </a:rPr>
              <a:t>rất</a:t>
            </a:r>
            <a:r>
              <a:rPr lang="en-US" sz="2000" dirty="0">
                <a:latin typeface="Arial" pitchFamily="34" charset="0"/>
                <a:cs typeface="Arial" pitchFamily="34" charset="0"/>
              </a:rPr>
              <a:t> </a:t>
            </a:r>
            <a:r>
              <a:rPr lang="en-US" sz="2000" dirty="0" err="1">
                <a:latin typeface="Arial" pitchFamily="34" charset="0"/>
                <a:cs typeface="Arial" pitchFamily="34" charset="0"/>
              </a:rPr>
              <a:t>nhiều</a:t>
            </a:r>
            <a:r>
              <a:rPr lang="en-US" sz="2000" dirty="0">
                <a:latin typeface="Arial" pitchFamily="34" charset="0"/>
                <a:cs typeface="Arial" pitchFamily="34" charset="0"/>
              </a:rPr>
              <a:t> </a:t>
            </a:r>
            <a:r>
              <a:rPr lang="en-US" sz="2000" dirty="0" err="1" smtClean="0">
                <a:latin typeface="Arial" pitchFamily="34" charset="0"/>
                <a:cs typeface="Arial" pitchFamily="34" charset="0"/>
              </a:rPr>
              <a:t>tạp</a:t>
            </a:r>
            <a:r>
              <a:rPr lang="en-US" sz="2000" dirty="0" smtClean="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gốc</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MgSO</a:t>
            </a:r>
            <a:r>
              <a:rPr lang="en-US" sz="2000" baseline="-25000" dirty="0">
                <a:latin typeface="Arial" pitchFamily="34" charset="0"/>
                <a:cs typeface="Arial" pitchFamily="34" charset="0"/>
              </a:rPr>
              <a:t>4</a:t>
            </a:r>
            <a:r>
              <a:rPr lang="en-US" sz="2000" dirty="0">
                <a:latin typeface="Arial" pitchFamily="34" charset="0"/>
                <a:cs typeface="Arial" pitchFamily="34" charset="0"/>
              </a:rPr>
              <a:t>, ZnSO</a:t>
            </a:r>
            <a:r>
              <a:rPr lang="en-US" sz="2000" baseline="-25000" dirty="0">
                <a:latin typeface="Arial" pitchFamily="34" charset="0"/>
                <a:cs typeface="Arial" pitchFamily="34" charset="0"/>
              </a:rPr>
              <a:t>4</a:t>
            </a:r>
            <a:r>
              <a:rPr lang="en-US" sz="2000" dirty="0">
                <a:latin typeface="Arial" pitchFamily="34" charset="0"/>
                <a:cs typeface="Arial" pitchFamily="34" charset="0"/>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22793757"/>
              </p:ext>
            </p:extLst>
          </p:nvPr>
        </p:nvGraphicFramePr>
        <p:xfrm>
          <a:off x="2054225" y="2981326"/>
          <a:ext cx="4651375" cy="1057274"/>
        </p:xfrm>
        <a:graphic>
          <a:graphicData uri="http://schemas.openxmlformats.org/presentationml/2006/ole">
            <mc:AlternateContent xmlns:mc="http://schemas.openxmlformats.org/markup-compatibility/2006">
              <mc:Choice xmlns:v="urn:schemas-microsoft-com:vml" Requires="v">
                <p:oleObj spid="_x0000_s100381" name="Document" r:id="rId4" imgW="3038400" imgH="685800" progId="ChemWindow.Document">
                  <p:embed/>
                </p:oleObj>
              </mc:Choice>
              <mc:Fallback>
                <p:oleObj name="Document" r:id="rId4" imgW="3038400" imgH="685800" progId="ChemWindow.Document">
                  <p:embed/>
                  <p:pic>
                    <p:nvPicPr>
                      <p:cNvPr id="0" name=""/>
                      <p:cNvPicPr/>
                      <p:nvPr/>
                    </p:nvPicPr>
                    <p:blipFill>
                      <a:blip r:embed="rId5"/>
                      <a:stretch>
                        <a:fillRect/>
                      </a:stretch>
                    </p:blipFill>
                    <p:spPr>
                      <a:xfrm>
                        <a:off x="2054225" y="2981326"/>
                        <a:ext cx="4651375" cy="1057274"/>
                      </a:xfrm>
                      <a:prstGeom prst="rect">
                        <a:avLst/>
                      </a:prstGeom>
                    </p:spPr>
                  </p:pic>
                </p:oleObj>
              </mc:Fallback>
            </mc:AlternateContent>
          </a:graphicData>
        </a:graphic>
      </p:graphicFrame>
    </p:spTree>
    <p:extLst>
      <p:ext uri="{BB962C8B-B14F-4D97-AF65-F5344CB8AC3E}">
        <p14:creationId xmlns:p14="http://schemas.microsoft.com/office/powerpoint/2010/main" val="2273926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59775"/>
            <a:ext cx="8572500" cy="415925"/>
          </a:xfrm>
        </p:spPr>
        <p:txBody>
          <a:bodyPr/>
          <a:lstStyle/>
          <a:p>
            <a:pPr marL="747713" indent="-747713" algn="just" eaLnBrk="1" hangingPunct="1"/>
            <a:r>
              <a:rPr lang="en-US" altLang="ko-KR" sz="2200" b="1" dirty="0" smtClean="0">
                <a:solidFill>
                  <a:srgbClr val="000000"/>
                </a:solidFill>
                <a:ea typeface="굴림" pitchFamily="34" charset="-127"/>
              </a:rPr>
              <a:t>5.3. </a:t>
            </a:r>
            <a:r>
              <a:rPr lang="en-US" altLang="ko-KR" sz="2200" b="1" dirty="0" err="1" smtClean="0">
                <a:solidFill>
                  <a:srgbClr val="000000"/>
                </a:solidFill>
                <a:ea typeface="굴림" pitchFamily="34" charset="-127"/>
              </a:rPr>
              <a:t>Sự</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tạo</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thành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r>
              <a:rPr lang="en-US" altLang="ko-KR" sz="2200" b="1" dirty="0" smtClean="0">
                <a:solidFill>
                  <a:srgbClr val="000000"/>
                </a:solidFill>
                <a:ea typeface="굴림" pitchFamily="34" charset="-127"/>
              </a:rPr>
              <a:t> III</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752600"/>
            <a:ext cx="88154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342900" indent="-342900" algn="just">
              <a:lnSpc>
                <a:spcPct val="120000"/>
              </a:lnSpc>
              <a:buFontTx/>
              <a:buChar char="-"/>
            </a:pP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ion </a:t>
            </a:r>
            <a:r>
              <a:rPr lang="en-US" sz="2000" dirty="0" err="1" smtClean="0">
                <a:latin typeface="Arial" pitchFamily="34" charset="0"/>
                <a:cs typeface="Arial" pitchFamily="34" charset="0"/>
              </a:rPr>
              <a:t>kim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a:latin typeface="Arial" pitchFamily="34" charset="0"/>
                <a:cs typeface="Arial" pitchFamily="34" charset="0"/>
              </a:rPr>
              <a:t>điện</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thấp</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kiềm</a:t>
            </a:r>
            <a:r>
              <a:rPr lang="en-US" sz="2000" dirty="0">
                <a:latin typeface="Arial" pitchFamily="34" charset="0"/>
                <a:cs typeface="Arial" pitchFamily="34" charset="0"/>
              </a:rPr>
              <a:t> </a:t>
            </a:r>
            <a:r>
              <a:rPr lang="en-US" sz="2000" dirty="0" err="1">
                <a:latin typeface="Arial" pitchFamily="34" charset="0"/>
                <a:cs typeface="Arial" pitchFamily="34" charset="0"/>
              </a:rPr>
              <a:t>thổ</a:t>
            </a:r>
            <a:r>
              <a:rPr lang="en-US" sz="2000" dirty="0">
                <a:latin typeface="Arial" pitchFamily="34" charset="0"/>
                <a:cs typeface="Arial" pitchFamily="34" charset="0"/>
              </a:rPr>
              <a:t> Zn</a:t>
            </a:r>
            <a:r>
              <a:rPr lang="en-US" sz="2000" baseline="30000" dirty="0">
                <a:latin typeface="Arial" pitchFamily="34" charset="0"/>
                <a:cs typeface="Arial" pitchFamily="34" charset="0"/>
              </a:rPr>
              <a:t>2+</a:t>
            </a:r>
            <a:r>
              <a:rPr lang="en-US" sz="2000" dirty="0">
                <a:latin typeface="Arial" pitchFamily="34" charset="0"/>
                <a:cs typeface="Arial" pitchFamily="34" charset="0"/>
              </a:rPr>
              <a:t>, Cd</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smtClean="0">
                <a:latin typeface="Arial" pitchFamily="34" charset="0"/>
                <a:cs typeface="Arial" pitchFamily="34" charset="0"/>
              </a:rPr>
              <a:t>phức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complexonant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ion </a:t>
            </a:r>
            <a:r>
              <a:rPr lang="en-US" sz="2000" dirty="0" err="1" smtClean="0">
                <a:latin typeface="Arial" pitchFamily="34" charset="0"/>
                <a:cs typeface="Arial" pitchFamily="34" charset="0"/>
              </a:rPr>
              <a:t>này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bền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pH= 8-10 </a:t>
            </a:r>
            <a:r>
              <a:rPr lang="en-US" sz="2000" dirty="0">
                <a:latin typeface="Arial" pitchFamily="34" charset="0"/>
                <a:cs typeface="Arial" pitchFamily="34" charset="0"/>
              </a:rPr>
              <a:t>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bazơ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nhẹ</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đệm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amoni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a:latin typeface="Arial" pitchFamily="34" charset="0"/>
                <a:cs typeface="Arial" pitchFamily="34" charset="0"/>
              </a:rPr>
              <a:t>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hỗn</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NH</a:t>
            </a:r>
            <a:r>
              <a:rPr lang="en-US" sz="2000" baseline="-25000" dirty="0">
                <a:latin typeface="Arial" pitchFamily="34" charset="0"/>
                <a:cs typeface="Arial" pitchFamily="34" charset="0"/>
              </a:rPr>
              <a:t>3</a:t>
            </a:r>
            <a:r>
              <a:rPr lang="en-US" sz="2000" dirty="0">
                <a:latin typeface="Arial" pitchFamily="34" charset="0"/>
                <a:cs typeface="Arial" pitchFamily="34" charset="0"/>
              </a:rPr>
              <a:t> 0,1M </a:t>
            </a:r>
            <a:r>
              <a:rPr lang="en-US" sz="2000" dirty="0" err="1">
                <a:latin typeface="Arial" pitchFamily="34" charset="0"/>
                <a:cs typeface="Arial" pitchFamily="34" charset="0"/>
              </a:rPr>
              <a:t>và</a:t>
            </a:r>
            <a:r>
              <a:rPr lang="en-US" sz="2000" dirty="0">
                <a:latin typeface="Arial" pitchFamily="34" charset="0"/>
                <a:cs typeface="Arial" pitchFamily="34" charset="0"/>
              </a:rPr>
              <a:t> NH</a:t>
            </a:r>
            <a:r>
              <a:rPr lang="en-US" sz="2000" baseline="-25000" dirty="0">
                <a:latin typeface="Arial" pitchFamily="34" charset="0"/>
                <a:cs typeface="Arial" pitchFamily="34" charset="0"/>
              </a:rPr>
              <a:t>4</a:t>
            </a:r>
            <a:r>
              <a:rPr lang="en-US" sz="2000" dirty="0">
                <a:latin typeface="Arial" pitchFamily="34" charset="0"/>
                <a:cs typeface="Arial" pitchFamily="34" charset="0"/>
              </a:rPr>
              <a:t>Cl 0,1M</a:t>
            </a:r>
            <a:r>
              <a:rPr lang="en-US" sz="2000" dirty="0" smtClean="0">
                <a:latin typeface="Arial" pitchFamily="34" charset="0"/>
                <a:cs typeface="Arial" pitchFamily="34" charset="0"/>
              </a:rPr>
              <a:t>).</a:t>
            </a:r>
          </a:p>
          <a:p>
            <a:pPr marL="342900" indent="-342900" algn="just">
              <a:lnSpc>
                <a:spcPct val="120000"/>
              </a:lnSpc>
              <a:buFontTx/>
              <a:buChar char="-"/>
            </a:pPr>
            <a:r>
              <a:rPr lang="en-US" sz="2000" dirty="0" err="1">
                <a:latin typeface="Arial" pitchFamily="34" charset="0"/>
                <a:cs typeface="Arial" pitchFamily="34" charset="0"/>
              </a:rPr>
              <a:t>Những</a:t>
            </a:r>
            <a:r>
              <a:rPr lang="en-US" sz="2000" dirty="0">
                <a:latin typeface="Arial" pitchFamily="34" charset="0"/>
                <a:cs typeface="Arial" pitchFamily="34" charset="0"/>
              </a:rPr>
              <a:t> ion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điện</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hơn</a:t>
            </a:r>
            <a:r>
              <a:rPr lang="en-US" sz="2000" dirty="0">
                <a:latin typeface="Arial" pitchFamily="34" charset="0"/>
                <a:cs typeface="Arial" pitchFamily="34" charset="0"/>
              </a:rPr>
              <a:t>: Al</a:t>
            </a:r>
            <a:r>
              <a:rPr lang="en-US" sz="2000" baseline="30000" dirty="0">
                <a:latin typeface="Arial" pitchFamily="34" charset="0"/>
                <a:cs typeface="Arial" pitchFamily="34" charset="0"/>
              </a:rPr>
              <a:t>3+</a:t>
            </a:r>
            <a:r>
              <a:rPr lang="en-US" sz="2000" dirty="0">
                <a:latin typeface="Arial" pitchFamily="34" charset="0"/>
                <a:cs typeface="Arial" pitchFamily="34" charset="0"/>
              </a:rPr>
              <a:t>, Fe</a:t>
            </a:r>
            <a:r>
              <a:rPr lang="en-US" sz="2000" baseline="30000" dirty="0">
                <a:latin typeface="Arial" pitchFamily="34" charset="0"/>
                <a:cs typeface="Arial" pitchFamily="34" charset="0"/>
              </a:rPr>
              <a:t>3+</a:t>
            </a:r>
            <a:r>
              <a:rPr lang="en-US" sz="2000" dirty="0">
                <a:latin typeface="Arial" pitchFamily="34" charset="0"/>
                <a:cs typeface="Arial" pitchFamily="34" charset="0"/>
              </a:rPr>
              <a:t>, Th</a:t>
            </a:r>
            <a:r>
              <a:rPr lang="en-US" sz="2000" baseline="30000" dirty="0">
                <a:latin typeface="Arial" pitchFamily="34" charset="0"/>
                <a:cs typeface="Arial" pitchFamily="34" charset="0"/>
              </a:rPr>
              <a:t>4+</a:t>
            </a:r>
            <a:r>
              <a:rPr lang="en-US" sz="2000" dirty="0">
                <a:latin typeface="Arial" pitchFamily="34" charset="0"/>
                <a:cs typeface="Arial" pitchFamily="34" charset="0"/>
              </a:rPr>
              <a:t>… </a:t>
            </a:r>
            <a:r>
              <a:rPr lang="en-US" sz="2000" dirty="0" err="1" smtClean="0">
                <a:latin typeface="Arial" pitchFamily="34" charset="0"/>
                <a:cs typeface="Arial" pitchFamily="34" charset="0"/>
              </a:rPr>
              <a:t>thì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complexonat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bền</a:t>
            </a:r>
            <a:r>
              <a:rPr lang="en-US" sz="2000" dirty="0" smtClean="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smtClean="0">
                <a:latin typeface="Arial" pitchFamily="34" charset="0"/>
                <a:cs typeface="Arial" pitchFamily="34" charset="0"/>
              </a:rPr>
              <a:t>axít</a:t>
            </a:r>
            <a:r>
              <a:rPr lang="en-US" sz="2000" dirty="0" smtClean="0">
                <a:latin typeface="Arial" pitchFamily="34" charset="0"/>
                <a:cs typeface="Arial" pitchFamily="34" charset="0"/>
              </a:rPr>
              <a:t>.</a:t>
            </a:r>
          </a:p>
          <a:p>
            <a:pPr>
              <a:lnSpc>
                <a:spcPct val="120000"/>
              </a:lnSpc>
            </a:pP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tổng</a:t>
            </a:r>
            <a:r>
              <a:rPr lang="en-US" sz="2000" dirty="0">
                <a:latin typeface="Arial" pitchFamily="34" charset="0"/>
                <a:cs typeface="Arial" pitchFamily="34" charset="0"/>
              </a:rPr>
              <a:t> </a:t>
            </a:r>
            <a:r>
              <a:rPr lang="en-US" sz="2000" dirty="0" err="1" smtClean="0">
                <a:latin typeface="Arial" pitchFamily="34" charset="0"/>
                <a:cs typeface="Arial" pitchFamily="34" charset="0"/>
              </a:rPr>
              <a:t>quát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a:t>
            </a:r>
            <a:r>
              <a:rPr lang="en-US" sz="2000" baseline="30000" dirty="0" err="1" smtClean="0">
                <a:latin typeface="Arial" pitchFamily="34" charset="0"/>
                <a:cs typeface="Arial" pitchFamily="34" charset="0"/>
              </a:rPr>
              <a:t>n</a:t>
            </a:r>
            <a:r>
              <a:rPr lang="en-US" sz="2000" baseline="30000" dirty="0">
                <a:latin typeface="Arial" pitchFamily="34" charset="0"/>
                <a:cs typeface="Arial" pitchFamily="34" charset="0"/>
              </a:rPr>
              <a:t>+</a:t>
            </a:r>
            <a:r>
              <a:rPr lang="en-US" sz="2000" dirty="0">
                <a:latin typeface="Arial" pitchFamily="34" charset="0"/>
                <a:cs typeface="Arial" pitchFamily="34" charset="0"/>
              </a:rPr>
              <a:t> + H</a:t>
            </a:r>
            <a:r>
              <a:rPr lang="en-US" sz="2000" baseline="-25000" dirty="0">
                <a:latin typeface="Arial" pitchFamily="34" charset="0"/>
                <a:cs typeface="Arial" pitchFamily="34" charset="0"/>
              </a:rPr>
              <a:t>2</a:t>
            </a:r>
            <a:r>
              <a:rPr lang="en-US" sz="2000" dirty="0">
                <a:latin typeface="Arial" pitchFamily="34" charset="0"/>
                <a:cs typeface="Arial" pitchFamily="34" charset="0"/>
              </a:rPr>
              <a:t>Y</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a:latin typeface="Arial" pitchFamily="34" charset="0"/>
                <a:cs typeface="Arial" pitchFamily="34" charset="0"/>
                <a:sym typeface="Wingdings 3"/>
              </a:rPr>
              <a:t></a:t>
            </a:r>
            <a:r>
              <a:rPr lang="en-US" sz="2000" dirty="0">
                <a:latin typeface="Arial" pitchFamily="34" charset="0"/>
                <a:cs typeface="Arial" pitchFamily="34" charset="0"/>
              </a:rPr>
              <a:t> </a:t>
            </a:r>
            <a:r>
              <a:rPr lang="en-US" sz="2000" dirty="0" smtClean="0">
                <a:latin typeface="Arial" pitchFamily="34" charset="0"/>
                <a:cs typeface="Arial" pitchFamily="34" charset="0"/>
              </a:rPr>
              <a:t>MY</a:t>
            </a:r>
            <a:r>
              <a:rPr lang="en-US" sz="2000" baseline="30000" dirty="0" smtClean="0">
                <a:latin typeface="Arial" pitchFamily="34" charset="0"/>
                <a:cs typeface="Arial" pitchFamily="34" charset="0"/>
              </a:rPr>
              <a:t>n-4</a:t>
            </a:r>
            <a:r>
              <a:rPr lang="en-US" sz="2000" dirty="0" smtClean="0">
                <a:latin typeface="Arial" pitchFamily="34" charset="0"/>
                <a:cs typeface="Arial" pitchFamily="34" charset="0"/>
              </a:rPr>
              <a:t> </a:t>
            </a:r>
            <a:r>
              <a:rPr lang="en-US" sz="2000" dirty="0">
                <a:latin typeface="Arial" pitchFamily="34" charset="0"/>
                <a:cs typeface="Arial" pitchFamily="34" charset="0"/>
              </a:rPr>
              <a:t>+ 2H</a:t>
            </a:r>
            <a:r>
              <a:rPr lang="en-US" sz="2000" baseline="30000" dirty="0">
                <a:latin typeface="Arial" pitchFamily="34" charset="0"/>
                <a:cs typeface="Arial" pitchFamily="34" charset="0"/>
              </a:rPr>
              <a:t>+</a:t>
            </a:r>
            <a:endParaRPr lang="en-US" sz="2000" dirty="0">
              <a:latin typeface="Arial" pitchFamily="34" charset="0"/>
              <a:cs typeface="Arial" pitchFamily="34" charset="0"/>
            </a:endParaRPr>
          </a:p>
          <a:p>
            <a:pPr indent="403225" algn="just">
              <a:lnSpc>
                <a:spcPct val="120000"/>
              </a:lnSpc>
            </a:pPr>
            <a:r>
              <a:rPr lang="en-US" sz="2000" dirty="0" err="1" smtClean="0">
                <a:latin typeface="Arial" pitchFamily="34" charset="0"/>
                <a:cs typeface="Arial" pitchFamily="34" charset="0"/>
              </a:rPr>
              <a:t>M</a:t>
            </a:r>
            <a:r>
              <a:rPr lang="en-US" sz="2000" baseline="30000" dirty="0" err="1" smtClean="0">
                <a:latin typeface="Arial" pitchFamily="34" charset="0"/>
                <a:cs typeface="Arial" pitchFamily="34" charset="0"/>
              </a:rPr>
              <a:t>n</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trị</a:t>
            </a:r>
            <a:r>
              <a:rPr lang="en-US" sz="2000" dirty="0" smtClean="0">
                <a:latin typeface="Arial" pitchFamily="34" charset="0"/>
                <a:cs typeface="Arial" pitchFamily="34" charset="0"/>
              </a:rPr>
              <a:t> n</a:t>
            </a:r>
          </a:p>
          <a:p>
            <a:pPr algn="just">
              <a:lnSpc>
                <a:spcPct val="120000"/>
              </a:lnSpc>
            </a:pPr>
            <a:endParaRPr lang="en-US" sz="2000" dirty="0">
              <a:latin typeface="Arial" pitchFamily="34" charset="0"/>
              <a:cs typeface="Arial" pitchFamily="34" charset="0"/>
            </a:endParaRPr>
          </a:p>
          <a:p>
            <a:pPr algn="just">
              <a:lnSpc>
                <a:spcPct val="120000"/>
              </a:lnSpc>
            </a:pPr>
            <a:endParaRPr lang="en-US" sz="2000" dirty="0" smtClean="0">
              <a:latin typeface="Arial" pitchFamily="34" charset="0"/>
              <a:cs typeface="Arial" pitchFamily="34" charset="0"/>
            </a:endParaRPr>
          </a:p>
          <a:p>
            <a:pPr algn="just">
              <a:lnSpc>
                <a:spcPct val="120000"/>
              </a:lnSpc>
            </a:pPr>
            <a:endParaRPr lang="en-US" sz="2000" dirty="0" smtClean="0">
              <a:latin typeface="Arial" pitchFamily="34" charset="0"/>
              <a:cs typeface="Arial" pitchFamily="34" charset="0"/>
            </a:endParaRPr>
          </a:p>
          <a:p>
            <a:pPr algn="just">
              <a:lnSpc>
                <a:spcPct val="120000"/>
              </a:lnSpc>
            </a:pPr>
            <a:endParaRPr lang="en-US" sz="2000" dirty="0">
              <a:latin typeface="Arial" pitchFamily="34" charset="0"/>
              <a:cs typeface="Arial" pitchFamily="34" charset="0"/>
            </a:endParaRPr>
          </a:p>
        </p:txBody>
      </p: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525" y="5093525"/>
            <a:ext cx="484464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0863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59775"/>
            <a:ext cx="8572500" cy="415925"/>
          </a:xfrm>
        </p:spPr>
        <p:txBody>
          <a:bodyPr/>
          <a:lstStyle/>
          <a:p>
            <a:pPr marL="747713" indent="-747713" algn="just" eaLnBrk="1" hangingPunct="1"/>
            <a:r>
              <a:rPr lang="en-US" altLang="ko-KR" sz="2200" b="1" dirty="0" smtClean="0">
                <a:solidFill>
                  <a:srgbClr val="000000"/>
                </a:solidFill>
                <a:ea typeface="굴림" pitchFamily="34" charset="-127"/>
              </a:rPr>
              <a:t>5.3. </a:t>
            </a:r>
            <a:r>
              <a:rPr lang="en-US" altLang="ko-KR" sz="2200" b="1" dirty="0" err="1" smtClean="0">
                <a:solidFill>
                  <a:srgbClr val="000000"/>
                </a:solidFill>
                <a:ea typeface="굴림" pitchFamily="34" charset="-127"/>
              </a:rPr>
              <a:t>Sự</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tạo</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thành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r>
              <a:rPr lang="en-US" altLang="ko-KR" sz="2200" b="1" dirty="0" smtClean="0">
                <a:solidFill>
                  <a:srgbClr val="000000"/>
                </a:solidFill>
                <a:ea typeface="굴림" pitchFamily="34" charset="-127"/>
              </a:rPr>
              <a:t> III</a:t>
            </a:r>
            <a:endParaRPr lang="en-US" altLang="fr-FR" sz="2200" b="1" dirty="0" smtClean="0">
              <a:solidFill>
                <a:srgbClr val="000000"/>
              </a:solidFill>
              <a:ea typeface="굴림" pitchFamily="34" charset="-127"/>
            </a:endParaRPr>
          </a:p>
        </p:txBody>
      </p:sp>
      <mc:AlternateContent xmlns:mc="http://schemas.openxmlformats.org/markup-compatibility/2006" xmlns:a14="http://schemas.microsoft.com/office/drawing/2010/main">
        <mc:Choice Requires="a14">
          <p:sp>
            <p:nvSpPr>
              <p:cNvPr id="8" name="TextBox 9"/>
              <p:cNvSpPr txBox="1">
                <a:spLocks noChangeArrowheads="1"/>
              </p:cNvSpPr>
              <p:nvPr/>
            </p:nvSpPr>
            <p:spPr bwMode="auto">
              <a:xfrm>
                <a:off x="252350" y="1752600"/>
                <a:ext cx="8815450" cy="29256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Đặc</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điểm</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phản</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ứng</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tạo</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thành</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complexonat</a:t>
                </a:r>
                <a:r>
                  <a:rPr lang="en-US" sz="2000" dirty="0" smtClean="0">
                    <a:latin typeface="Arial" pitchFamily="34" charset="0"/>
                    <a:cs typeface="Arial" pitchFamily="34" charset="0"/>
                    <a:sym typeface="Wingdings"/>
                  </a:rPr>
                  <a:t>:</a:t>
                </a:r>
              </a:p>
              <a:p>
                <a:pPr lvl="0" algn="just">
                  <a:lnSpc>
                    <a:spcPct val="120000"/>
                  </a:lnSpc>
                </a:pPr>
                <a:r>
                  <a:rPr lang="en-US" sz="2000" dirty="0" smtClean="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mọi</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đều</a:t>
                </a:r>
                <a:r>
                  <a:rPr lang="en-US" sz="2000" dirty="0">
                    <a:latin typeface="Arial" pitchFamily="34" charset="0"/>
                    <a:cs typeface="Arial" pitchFamily="34" charset="0"/>
                  </a:rPr>
                  <a:t> </a:t>
                </a:r>
                <a:r>
                  <a:rPr lang="en-US" sz="2000" dirty="0" err="1" smtClean="0">
                    <a:latin typeface="Arial" pitchFamily="34" charset="0"/>
                    <a:cs typeface="Arial" pitchFamily="34" charset="0"/>
                  </a:rPr>
                  <a:t>giải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phóng</a:t>
                </a:r>
                <a:r>
                  <a:rPr lang="en-US" sz="2000" dirty="0" smtClean="0">
                    <a:latin typeface="Arial" pitchFamily="34" charset="0"/>
                    <a:cs typeface="Arial" pitchFamily="34" charset="0"/>
                  </a:rPr>
                  <a:t> </a:t>
                </a:r>
                <a:r>
                  <a:rPr lang="en-US" sz="2000" dirty="0">
                    <a:latin typeface="Arial" pitchFamily="34" charset="0"/>
                    <a:cs typeface="Arial" pitchFamily="34" charset="0"/>
                  </a:rPr>
                  <a:t>2H</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axit</a:t>
                </a:r>
                <a:r>
                  <a:rPr lang="en-US" sz="2000" dirty="0">
                    <a:latin typeface="Arial" pitchFamily="34" charset="0"/>
                    <a:cs typeface="Arial" pitchFamily="34" charset="0"/>
                  </a:rPr>
                  <a:t>,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[H</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trung</a:t>
                </a:r>
                <a:r>
                  <a:rPr lang="en-US" sz="2000" dirty="0">
                    <a:latin typeface="Arial" pitchFamily="34" charset="0"/>
                    <a:cs typeface="Arial" pitchFamily="34" charset="0"/>
                  </a:rPr>
                  <a:t> </a:t>
                </a:r>
                <a:r>
                  <a:rPr lang="en-US" sz="2000" dirty="0" err="1">
                    <a:latin typeface="Arial" pitchFamily="34" charset="0"/>
                    <a:cs typeface="Arial" pitchFamily="34" charset="0"/>
                  </a:rPr>
                  <a:t>hòa</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suy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smtClean="0">
                    <a:latin typeface="Arial" pitchFamily="34" charset="0"/>
                    <a:cs typeface="Arial" pitchFamily="34" charset="0"/>
                  </a:rPr>
                  <a:t>M</a:t>
                </a:r>
                <a:r>
                  <a:rPr lang="en-US" sz="2000" baseline="30000" dirty="0" err="1" smtClean="0">
                    <a:latin typeface="Arial" pitchFamily="34" charset="0"/>
                    <a:cs typeface="Arial" pitchFamily="34" charset="0"/>
                  </a:rPr>
                  <a:t>n</a:t>
                </a:r>
                <a:r>
                  <a:rPr lang="en-US" sz="2000" baseline="30000" dirty="0">
                    <a:latin typeface="Arial" pitchFamily="34" charset="0"/>
                    <a:cs typeface="Arial" pitchFamily="34" charset="0"/>
                  </a:rPr>
                  <a:t>+</a:t>
                </a:r>
                <a:r>
                  <a:rPr lang="en-US" sz="2000" dirty="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a:latin typeface="Arial" pitchFamily="34" charset="0"/>
                    <a:cs typeface="Arial" pitchFamily="34" charset="0"/>
                  </a:rPr>
                  <a:t>mọi</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14:m>
                  <m:oMath xmlns:m="http://schemas.openxmlformats.org/officeDocument/2006/math">
                    <m:f>
                      <m:fPr>
                        <m:ctrlPr>
                          <a:rPr lang="en-US" sz="2000" i="1" smtClean="0">
                            <a:latin typeface="Cambria Math"/>
                            <a:cs typeface="Arial" pitchFamily="34" charset="0"/>
                          </a:rPr>
                        </m:ctrlPr>
                      </m:fPr>
                      <m:num>
                        <m:d>
                          <m:dPr>
                            <m:begChr m:val="["/>
                            <m:endChr m:val="]"/>
                            <m:ctrlPr>
                              <a:rPr lang="en-US" sz="2000" i="1" smtClean="0">
                                <a:latin typeface="Cambria Math"/>
                                <a:cs typeface="Arial" pitchFamily="34" charset="0"/>
                              </a:rPr>
                            </m:ctrlPr>
                          </m:dPr>
                          <m:e>
                            <m:sSup>
                              <m:sSupPr>
                                <m:ctrlPr>
                                  <a:rPr lang="en-US" sz="2000" i="1" smtClean="0">
                                    <a:latin typeface="Cambria Math"/>
                                    <a:cs typeface="Arial" pitchFamily="34" charset="0"/>
                                  </a:rPr>
                                </m:ctrlPr>
                              </m:sSupPr>
                              <m:e>
                                <m:r>
                                  <a:rPr lang="en-US" sz="2000" b="0" i="1" smtClean="0">
                                    <a:latin typeface="Cambria Math"/>
                                    <a:cs typeface="Arial" pitchFamily="34" charset="0"/>
                                  </a:rPr>
                                  <m:t>𝑀</m:t>
                                </m:r>
                              </m:e>
                              <m:sup>
                                <m:r>
                                  <a:rPr lang="en-US" sz="2000" b="0" i="1" smtClean="0">
                                    <a:latin typeface="Cambria Math"/>
                                    <a:cs typeface="Arial" pitchFamily="34" charset="0"/>
                                  </a:rPr>
                                  <m:t>𝑛</m:t>
                                </m:r>
                                <m:r>
                                  <a:rPr lang="en-US" sz="2000" b="0" i="1" smtClean="0">
                                    <a:latin typeface="Cambria Math"/>
                                    <a:cs typeface="Arial" pitchFamily="34" charset="0"/>
                                  </a:rPr>
                                  <m:t>+</m:t>
                                </m:r>
                              </m:sup>
                            </m:sSup>
                          </m:e>
                        </m:d>
                      </m:num>
                      <m:den>
                        <m:d>
                          <m:dPr>
                            <m:begChr m:val="["/>
                            <m:endChr m:val="]"/>
                            <m:ctrlPr>
                              <a:rPr lang="en-US" sz="2000" i="1" smtClean="0">
                                <a:latin typeface="Cambria Math"/>
                                <a:cs typeface="Arial" pitchFamily="34" charset="0"/>
                              </a:rPr>
                            </m:ctrlPr>
                          </m:dPr>
                          <m:e>
                            <m:sSub>
                              <m:sSubPr>
                                <m:ctrlPr>
                                  <a:rPr lang="en-US" sz="2000" i="1" smtClean="0">
                                    <a:latin typeface="Cambria Math"/>
                                    <a:cs typeface="Arial" pitchFamily="34" charset="0"/>
                                  </a:rPr>
                                </m:ctrlPr>
                              </m:sSubPr>
                              <m:e>
                                <m:r>
                                  <a:rPr lang="en-US" sz="2000" b="0" i="1" smtClean="0">
                                    <a:latin typeface="Cambria Math"/>
                                    <a:cs typeface="Arial" pitchFamily="34" charset="0"/>
                                  </a:rPr>
                                  <m:t>𝐻</m:t>
                                </m:r>
                              </m:e>
                              <m:sub>
                                <m:r>
                                  <a:rPr lang="en-US" sz="2000" b="0" i="1" smtClean="0">
                                    <a:latin typeface="Cambria Math"/>
                                    <a:cs typeface="Arial" pitchFamily="34" charset="0"/>
                                  </a:rPr>
                                  <m:t>2</m:t>
                                </m:r>
                              </m:sub>
                            </m:sSub>
                            <m:sSup>
                              <m:sSupPr>
                                <m:ctrlPr>
                                  <a:rPr lang="en-US" sz="2000" i="1" smtClean="0">
                                    <a:latin typeface="Cambria Math"/>
                                    <a:cs typeface="Arial" pitchFamily="34" charset="0"/>
                                  </a:rPr>
                                </m:ctrlPr>
                              </m:sSupPr>
                              <m:e>
                                <m:r>
                                  <a:rPr lang="en-US" sz="2000" b="0" i="1" smtClean="0">
                                    <a:latin typeface="Cambria Math"/>
                                    <a:cs typeface="Arial" pitchFamily="34" charset="0"/>
                                  </a:rPr>
                                  <m:t>𝑌</m:t>
                                </m:r>
                              </m:e>
                              <m:sup>
                                <m:r>
                                  <a:rPr lang="en-US" sz="2000" b="0" i="1" smtClean="0">
                                    <a:latin typeface="Cambria Math"/>
                                    <a:cs typeface="Arial" pitchFamily="34" charset="0"/>
                                  </a:rPr>
                                  <m:t>−</m:t>
                                </m:r>
                              </m:sup>
                            </m:sSup>
                          </m:e>
                        </m:d>
                      </m:den>
                    </m:f>
                  </m:oMath>
                </a14:m>
                <a:r>
                  <a:rPr lang="en-US" sz="2000" dirty="0" smtClean="0">
                    <a:latin typeface="Arial" pitchFamily="34" charset="0"/>
                    <a:cs typeface="Arial" pitchFamily="34" charset="0"/>
                  </a:rPr>
                  <a:t>=1.</a:t>
                </a:r>
              </a:p>
              <a:p>
                <a:pPr lvl="0" algn="just">
                  <a:lnSpc>
                    <a:spcPct val="120000"/>
                  </a:lnSpc>
                </a:pPr>
                <a:r>
                  <a:rPr lang="en-US" sz="2000" dirty="0" smtClean="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ion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kiềm</a:t>
                </a:r>
                <a:r>
                  <a:rPr lang="en-US" sz="2000" dirty="0">
                    <a:latin typeface="Arial" pitchFamily="34" charset="0"/>
                    <a:cs typeface="Arial" pitchFamily="34" charset="0"/>
                  </a:rPr>
                  <a:t> </a:t>
                </a:r>
                <a:r>
                  <a:rPr lang="en-US" sz="2000" dirty="0" err="1">
                    <a:latin typeface="Arial" pitchFamily="34" charset="0"/>
                    <a:cs typeface="Arial" pitchFamily="34" charset="0"/>
                  </a:rPr>
                  <a:t>thổ</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trên</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tế</a:t>
                </a:r>
                <a:r>
                  <a:rPr lang="en-US" sz="2000" dirty="0">
                    <a:latin typeface="Arial" pitchFamily="34" charset="0"/>
                    <a:cs typeface="Arial" pitchFamily="34" charset="0"/>
                  </a:rPr>
                  <a:t> </a:t>
                </a:r>
                <a:r>
                  <a:rPr lang="en-US" sz="2000" dirty="0" smtClean="0">
                    <a:latin typeface="Arial" pitchFamily="34" charset="0"/>
                    <a:cs typeface="Arial" pitchFamily="34" charset="0"/>
                  </a:rPr>
                  <a:t>ion </a:t>
                </a:r>
                <a:r>
                  <a:rPr lang="en-US" sz="2000" dirty="0" err="1" smtClean="0">
                    <a:latin typeface="Arial" pitchFamily="34" charset="0"/>
                    <a:cs typeface="Arial" pitchFamily="34" charset="0"/>
                  </a:rPr>
                  <a:t>kim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kiềm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thổ</a:t>
                </a:r>
                <a:r>
                  <a:rPr lang="en-US" sz="2000" dirty="0" smtClean="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smtClean="0">
                    <a:latin typeface="Arial" pitchFamily="34" charset="0"/>
                    <a:cs typeface="Arial" pitchFamily="34" charset="0"/>
                  </a:rPr>
                  <a:t>phức</a:t>
                </a:r>
                <a:r>
                  <a:rPr lang="en-US" sz="2000" dirty="0" smtClean="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mà</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 B</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mc:Choice>
        <mc:Fallback xmlns="">
          <p:sp>
            <p:nvSpPr>
              <p:cNvPr id="8" name="TextBox 9"/>
              <p:cNvSpPr txBox="1">
                <a:spLocks noRot="1" noChangeAspect="1" noMove="1" noResize="1" noEditPoints="1" noAdjustHandles="1" noChangeArrowheads="1" noChangeShapeType="1" noTextEdit="1"/>
              </p:cNvSpPr>
              <p:nvPr/>
            </p:nvSpPr>
            <p:spPr bwMode="auto">
              <a:xfrm>
                <a:off x="252350" y="1752600"/>
                <a:ext cx="8815450" cy="2925673"/>
              </a:xfrm>
              <a:prstGeom prst="rect">
                <a:avLst/>
              </a:prstGeom>
              <a:blipFill rotWithShape="1">
                <a:blip r:embed="rId3"/>
                <a:stretch>
                  <a:fillRect l="-691" r="-691" b="-16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9632896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59775"/>
            <a:ext cx="8572500" cy="415925"/>
          </a:xfrm>
        </p:spPr>
        <p:txBody>
          <a:bodyPr/>
          <a:lstStyle/>
          <a:p>
            <a:pPr marL="747713" indent="-747713" algn="just" eaLnBrk="1" hangingPunct="1"/>
            <a:r>
              <a:rPr lang="en-US" altLang="ko-KR" sz="2200" b="1" dirty="0" smtClean="0">
                <a:solidFill>
                  <a:srgbClr val="000000"/>
                </a:solidFill>
                <a:ea typeface="굴림" pitchFamily="34" charset="-127"/>
              </a:rPr>
              <a:t>5.4. </a:t>
            </a:r>
            <a:r>
              <a:rPr lang="en-US" altLang="ko-KR" sz="2200" b="1" dirty="0" err="1" smtClean="0">
                <a:solidFill>
                  <a:srgbClr val="000000"/>
                </a:solidFill>
                <a:ea typeface="굴림" pitchFamily="34" charset="-127"/>
              </a:rPr>
              <a:t>Chỉ</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thị</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chuẩn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độ</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752600"/>
            <a:ext cx="8815450" cy="301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smtClean="0">
                <a:latin typeface="Arial" pitchFamily="34" charset="0"/>
                <a:cs typeface="Arial" pitchFamily="34" charset="0"/>
                <a:sym typeface="Wingdings"/>
              </a:rPr>
              <a:t> </a:t>
            </a:r>
            <a:r>
              <a:rPr lang="en-US" sz="2000" b="1" dirty="0" err="1">
                <a:latin typeface="Arial" pitchFamily="34" charset="0"/>
                <a:cs typeface="Arial" pitchFamily="34" charset="0"/>
                <a:sym typeface="Wingdings"/>
              </a:rPr>
              <a:t>Chỉ</a:t>
            </a:r>
            <a:r>
              <a:rPr lang="en-US" sz="2000" b="1" dirty="0">
                <a:latin typeface="Arial" pitchFamily="34" charset="0"/>
                <a:cs typeface="Arial" pitchFamily="34" charset="0"/>
                <a:sym typeface="Wingdings"/>
              </a:rPr>
              <a:t> </a:t>
            </a:r>
            <a:r>
              <a:rPr lang="en-US" sz="2000" b="1" dirty="0" err="1">
                <a:latin typeface="Arial" pitchFamily="34" charset="0"/>
                <a:cs typeface="Arial" pitchFamily="34" charset="0"/>
                <a:sym typeface="Wingdings"/>
              </a:rPr>
              <a:t>thị</a:t>
            </a:r>
            <a:r>
              <a:rPr lang="en-US" sz="2000" b="1" dirty="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Eriocrom</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đen</a:t>
            </a:r>
            <a:r>
              <a:rPr lang="en-US" sz="2000" b="1" dirty="0" smtClean="0">
                <a:latin typeface="Arial" pitchFamily="34" charset="0"/>
                <a:cs typeface="Arial" pitchFamily="34" charset="0"/>
                <a:sym typeface="Wingdings"/>
              </a:rPr>
              <a:t> T (ETOO)</a:t>
            </a:r>
            <a:r>
              <a:rPr lang="en-US" sz="2000" dirty="0" smtClean="0">
                <a:latin typeface="Arial" pitchFamily="34" charset="0"/>
                <a:cs typeface="Arial" pitchFamily="34" charset="0"/>
                <a:sym typeface="Wingdings"/>
              </a:rPr>
              <a:t>:</a:t>
            </a:r>
          </a:p>
          <a:p>
            <a:pPr marL="342900" lvl="0" indent="-342900" algn="just">
              <a:lnSpc>
                <a:spcPct val="120000"/>
              </a:lnSpc>
              <a:buFontTx/>
              <a:buChar char="-"/>
            </a:pP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thuộc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nhóm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phẩm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azo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trạng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tự</a:t>
            </a:r>
            <a:r>
              <a:rPr lang="en-US" sz="2000" dirty="0" smtClean="0">
                <a:latin typeface="Arial" pitchFamily="34" charset="0"/>
                <a:cs typeface="Arial" pitchFamily="34" charset="0"/>
              </a:rPr>
              <a:t> do (</a:t>
            </a:r>
            <a:r>
              <a:rPr lang="en-US" sz="2000" dirty="0" err="1" smtClean="0">
                <a:latin typeface="Arial" pitchFamily="34" charset="0"/>
                <a:cs typeface="Arial" pitchFamily="34" charset="0"/>
              </a:rPr>
              <a:t>xanh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biếc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ion </a:t>
            </a:r>
            <a:r>
              <a:rPr lang="en-US" sz="2000" dirty="0" err="1" smtClean="0">
                <a:latin typeface="Arial" pitchFamily="34" charset="0"/>
                <a:cs typeface="Arial" pitchFamily="34" charset="0"/>
              </a:rPr>
              <a:t>kim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tùy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theo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a:t>
            </a:r>
          </a:p>
          <a:p>
            <a:pPr>
              <a:lnSpc>
                <a:spcPct val="120000"/>
              </a:lnSpc>
            </a:pPr>
            <a:r>
              <a:rPr lang="en-US" sz="2000" dirty="0" smtClean="0">
                <a:latin typeface="Arial" pitchFamily="34" charset="0"/>
                <a:cs typeface="Arial" pitchFamily="34" charset="0"/>
              </a:rPr>
              <a:t>+ </a:t>
            </a:r>
            <a:r>
              <a:rPr lang="vi-VN" sz="2000" dirty="0" smtClean="0">
                <a:latin typeface="Arial" pitchFamily="34" charset="0"/>
                <a:cs typeface="Arial" pitchFamily="34" charset="0"/>
              </a:rPr>
              <a:t>Nếu </a:t>
            </a:r>
            <a:r>
              <a:rPr lang="vi-VN" sz="2000" dirty="0">
                <a:latin typeface="Arial" pitchFamily="34" charset="0"/>
                <a:cs typeface="Arial" pitchFamily="34" charset="0"/>
              </a:rPr>
              <a:t>chuẩn độ ion kim loại M</a:t>
            </a:r>
            <a:r>
              <a:rPr lang="vi-VN" sz="2000" baseline="30000" dirty="0">
                <a:latin typeface="Arial" pitchFamily="34" charset="0"/>
                <a:cs typeface="Arial" pitchFamily="34" charset="0"/>
              </a:rPr>
              <a:t>2+</a:t>
            </a:r>
            <a:r>
              <a:rPr lang="vi-VN" sz="2000" dirty="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EDTA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ETOO </a:t>
            </a:r>
            <a:r>
              <a:rPr lang="vi-VN" sz="2000" dirty="0" smtClean="0">
                <a:latin typeface="Arial" pitchFamily="34" charset="0"/>
                <a:cs typeface="Arial" pitchFamily="34" charset="0"/>
              </a:rPr>
              <a:t>ở </a:t>
            </a:r>
            <a:r>
              <a:rPr lang="vi-VN" sz="2000" dirty="0">
                <a:latin typeface="Arial" pitchFamily="34" charset="0"/>
                <a:cs typeface="Arial" pitchFamily="34" charset="0"/>
              </a:rPr>
              <a:t>pH = </a:t>
            </a:r>
            <a:r>
              <a:rPr lang="vi-VN" sz="2000" dirty="0" smtClean="0">
                <a:latin typeface="Arial" pitchFamily="34" charset="0"/>
                <a:cs typeface="Arial" pitchFamily="34" charset="0"/>
              </a:rPr>
              <a:t>7-11</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thì</a:t>
            </a:r>
            <a:r>
              <a:rPr lang="vi-VN" sz="2000" dirty="0" smtClean="0">
                <a:latin typeface="Arial" pitchFamily="34" charset="0"/>
                <a:cs typeface="Arial" pitchFamily="34" charset="0"/>
              </a:rPr>
              <a:t> tại đi</a:t>
            </a:r>
            <a:r>
              <a:rPr lang="en-US" sz="2000" dirty="0" smtClean="0">
                <a:latin typeface="Arial" pitchFamily="34" charset="0"/>
                <a:cs typeface="Arial" pitchFamily="34" charset="0"/>
              </a:rPr>
              <a:t>ể</a:t>
            </a:r>
            <a:r>
              <a:rPr lang="vi-VN" sz="2000" dirty="0" smtClean="0">
                <a:latin typeface="Arial" pitchFamily="34" charset="0"/>
                <a:cs typeface="Arial" pitchFamily="34" charset="0"/>
              </a:rPr>
              <a:t>m </a:t>
            </a:r>
            <a:r>
              <a:rPr lang="vi-VN" sz="2000" dirty="0">
                <a:latin typeface="Arial" pitchFamily="34" charset="0"/>
                <a:cs typeface="Arial" pitchFamily="34" charset="0"/>
              </a:rPr>
              <a:t>dừng chuẩn độ</a:t>
            </a:r>
            <a:r>
              <a:rPr lang="vi-VN" sz="2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a:latin typeface="Arial" pitchFamily="34" charset="0"/>
                <a:cs typeface="Arial" pitchFamily="34" charset="0"/>
              </a:rPr>
              <a:t>chuyển</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đỏ</a:t>
            </a:r>
            <a:r>
              <a:rPr lang="en-US" sz="2000" dirty="0">
                <a:latin typeface="Arial" pitchFamily="34" charset="0"/>
                <a:cs typeface="Arial" pitchFamily="34" charset="0"/>
              </a:rPr>
              <a:t> </a:t>
            </a:r>
            <a:r>
              <a:rPr lang="en-US" sz="2000" dirty="0" err="1">
                <a:latin typeface="Arial" pitchFamily="34" charset="0"/>
                <a:cs typeface="Arial" pitchFamily="34" charset="0"/>
              </a:rPr>
              <a:t>nho</a:t>
            </a:r>
            <a:r>
              <a:rPr lang="en-US" sz="2000" dirty="0">
                <a:latin typeface="Arial" pitchFamily="34" charset="0"/>
                <a:cs typeface="Arial" pitchFamily="34" charset="0"/>
              </a:rPr>
              <a:t> sang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xanh</a:t>
            </a:r>
            <a:r>
              <a:rPr lang="en-US" sz="2000" dirty="0">
                <a:latin typeface="Arial" pitchFamily="34" charset="0"/>
                <a:cs typeface="Arial" pitchFamily="34" charset="0"/>
              </a:rPr>
              <a:t>.</a:t>
            </a:r>
          </a:p>
          <a:p>
            <a:pPr>
              <a:lnSpc>
                <a:spcPct val="120000"/>
              </a:lnSpc>
            </a:pPr>
            <a:r>
              <a:rPr lang="en-US" sz="2000" dirty="0">
                <a:latin typeface="Arial" pitchFamily="34" charset="0"/>
                <a:cs typeface="Arial" pitchFamily="34" charset="0"/>
              </a:rPr>
              <a:t>+ </a:t>
            </a:r>
            <a:r>
              <a:rPr lang="vi-VN" sz="2000" dirty="0">
                <a:latin typeface="Arial" pitchFamily="34" charset="0"/>
                <a:cs typeface="Arial" pitchFamily="34" charset="0"/>
              </a:rPr>
              <a:t>Nếu chuẩn độ EDTA bằng M</a:t>
            </a:r>
            <a:r>
              <a:rPr lang="vi-VN" sz="2000" baseline="30000" dirty="0">
                <a:latin typeface="Arial" pitchFamily="34" charset="0"/>
                <a:cs typeface="Arial" pitchFamily="34" charset="0"/>
              </a:rPr>
              <a:t>2+</a:t>
            </a:r>
            <a:r>
              <a:rPr lang="vi-VN"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ETOO </a:t>
            </a:r>
            <a:r>
              <a:rPr lang="vi-VN" sz="2000" dirty="0" smtClean="0">
                <a:latin typeface="Arial" pitchFamily="34" charset="0"/>
                <a:cs typeface="Arial" pitchFamily="34" charset="0"/>
              </a:rPr>
              <a:t>tại </a:t>
            </a:r>
            <a:r>
              <a:rPr lang="vi-VN" sz="2000" dirty="0">
                <a:latin typeface="Arial" pitchFamily="34" charset="0"/>
                <a:cs typeface="Arial" pitchFamily="34" charset="0"/>
              </a:rPr>
              <a:t>điểm dừng chuẩn độ</a:t>
            </a:r>
            <a:r>
              <a:rPr lang="vi-VN" sz="2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chuyển</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xanh</a:t>
            </a:r>
            <a:r>
              <a:rPr lang="en-US" sz="2000" dirty="0">
                <a:latin typeface="Arial" pitchFamily="34" charset="0"/>
                <a:cs typeface="Arial" pitchFamily="34" charset="0"/>
              </a:rPr>
              <a:t> </a:t>
            </a:r>
            <a:r>
              <a:rPr lang="en-US" sz="2000" dirty="0" smtClean="0">
                <a:latin typeface="Arial" pitchFamily="34" charset="0"/>
                <a:cs typeface="Arial" pitchFamily="34" charset="0"/>
              </a:rPr>
              <a:t>sang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smtClean="0">
                <a:latin typeface="Arial" pitchFamily="34" charset="0"/>
                <a:cs typeface="Arial" pitchFamily="34" charset="0"/>
              </a:rPr>
              <a:t>đỏ</a:t>
            </a:r>
            <a:r>
              <a:rPr lang="en-US" sz="2000" dirty="0" smtClean="0">
                <a:latin typeface="Arial" pitchFamily="34" charset="0"/>
                <a:cs typeface="Arial" pitchFamily="34" charset="0"/>
              </a:rPr>
              <a:t> </a:t>
            </a:r>
            <a:r>
              <a:rPr lang="en-US" sz="2000" dirty="0" err="1">
                <a:latin typeface="Arial" pitchFamily="34" charset="0"/>
                <a:cs typeface="Arial" pitchFamily="34" charset="0"/>
              </a:rPr>
              <a:t>nho</a:t>
            </a:r>
            <a:r>
              <a:rPr lang="en-US" sz="2000" dirty="0">
                <a:latin typeface="Arial" pitchFamily="34" charset="0"/>
                <a:cs typeface="Arial" pitchFamily="34" charset="0"/>
              </a:rPr>
              <a:t> </a:t>
            </a:r>
          </a:p>
        </p:txBody>
      </p:sp>
    </p:spTree>
    <p:extLst>
      <p:ext uri="{BB962C8B-B14F-4D97-AF65-F5344CB8AC3E}">
        <p14:creationId xmlns:p14="http://schemas.microsoft.com/office/powerpoint/2010/main" val="33769427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59775"/>
            <a:ext cx="8572500" cy="415925"/>
          </a:xfrm>
        </p:spPr>
        <p:txBody>
          <a:bodyPr/>
          <a:lstStyle/>
          <a:p>
            <a:pPr marL="747713" indent="-747713" algn="just" eaLnBrk="1" hangingPunct="1"/>
            <a:r>
              <a:rPr lang="en-US" altLang="ko-KR" sz="2200" b="1" dirty="0" smtClean="0">
                <a:solidFill>
                  <a:srgbClr val="000000"/>
                </a:solidFill>
                <a:ea typeface="굴림" pitchFamily="34" charset="-127"/>
              </a:rPr>
              <a:t>5.4. </a:t>
            </a:r>
            <a:r>
              <a:rPr lang="en-US" altLang="ko-KR" sz="2200" b="1" dirty="0" err="1" smtClean="0">
                <a:solidFill>
                  <a:srgbClr val="000000"/>
                </a:solidFill>
                <a:ea typeface="굴림" pitchFamily="34" charset="-127"/>
              </a:rPr>
              <a:t>Chỉ</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thị</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chuẩn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độ</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752600"/>
            <a:ext cx="88154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smtClean="0">
                <a:latin typeface="Arial" pitchFamily="34" charset="0"/>
                <a:cs typeface="Arial" pitchFamily="34" charset="0"/>
                <a:sym typeface="Wingdings"/>
              </a:rPr>
              <a:t> </a:t>
            </a:r>
            <a:r>
              <a:rPr lang="en-US" sz="2000" b="1" dirty="0" err="1">
                <a:latin typeface="Arial" pitchFamily="34" charset="0"/>
                <a:cs typeface="Arial" pitchFamily="34" charset="0"/>
                <a:sym typeface="Wingdings"/>
              </a:rPr>
              <a:t>Chỉ</a:t>
            </a:r>
            <a:r>
              <a:rPr lang="en-US" sz="2000" b="1" dirty="0">
                <a:latin typeface="Arial" pitchFamily="34" charset="0"/>
                <a:cs typeface="Arial" pitchFamily="34" charset="0"/>
                <a:sym typeface="Wingdings"/>
              </a:rPr>
              <a:t> </a:t>
            </a:r>
            <a:r>
              <a:rPr lang="en-US" sz="2000" b="1" dirty="0" err="1">
                <a:latin typeface="Arial" pitchFamily="34" charset="0"/>
                <a:cs typeface="Arial" pitchFamily="34" charset="0"/>
                <a:sym typeface="Wingdings"/>
              </a:rPr>
              <a:t>thị</a:t>
            </a:r>
            <a:r>
              <a:rPr lang="en-US" sz="2000" b="1" dirty="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Murexit</a:t>
            </a:r>
            <a:r>
              <a:rPr lang="en-US" sz="2000" dirty="0" smtClean="0">
                <a:latin typeface="Arial" pitchFamily="34" charset="0"/>
                <a:cs typeface="Arial" pitchFamily="34" charset="0"/>
                <a:sym typeface="Wingdings"/>
              </a:rPr>
              <a:t>:</a:t>
            </a:r>
          </a:p>
          <a:p>
            <a:pPr marL="342900" lvl="0" indent="-342900" algn="just">
              <a:lnSpc>
                <a:spcPct val="120000"/>
              </a:lnSpc>
              <a:buFontTx/>
              <a:buChar char="-"/>
            </a:pP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thuộc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nhóm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phẩm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azo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cũng</a:t>
            </a:r>
            <a:r>
              <a:rPr lang="en-US" sz="2000" dirty="0" smtClean="0">
                <a:latin typeface="Arial" pitchFamily="34" charset="0"/>
                <a:cs typeface="Arial" pitchFamily="34" charset="0"/>
              </a:rPr>
              <a:t> hay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murexit</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bazơ</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Ở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tự</a:t>
            </a:r>
            <a:r>
              <a:rPr lang="en-US" sz="2000" dirty="0">
                <a:latin typeface="Arial" pitchFamily="34" charset="0"/>
                <a:cs typeface="Arial" pitchFamily="34" charset="0"/>
              </a:rPr>
              <a:t> do </a:t>
            </a:r>
            <a:r>
              <a:rPr lang="en-US" sz="2000" dirty="0" err="1">
                <a:latin typeface="Arial" pitchFamily="34" charset="0"/>
                <a:cs typeface="Arial" pitchFamily="34" charset="0"/>
              </a:rPr>
              <a:t>murexit</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tím</a:t>
            </a:r>
            <a:r>
              <a:rPr lang="en-US" sz="2000" dirty="0">
                <a:latin typeface="Arial" pitchFamily="34" charset="0"/>
                <a:cs typeface="Arial" pitchFamily="34" charset="0"/>
              </a:rPr>
              <a:t> </a:t>
            </a:r>
            <a:r>
              <a:rPr lang="en-US" sz="2000" dirty="0" err="1">
                <a:latin typeface="Arial" pitchFamily="34" charset="0"/>
                <a:cs typeface="Arial" pitchFamily="34" charset="0"/>
              </a:rPr>
              <a:t>hoa</a:t>
            </a:r>
            <a:r>
              <a:rPr lang="en-US" sz="2000" dirty="0">
                <a:latin typeface="Arial" pitchFamily="34" charset="0"/>
                <a:cs typeface="Arial" pitchFamily="34" charset="0"/>
              </a:rPr>
              <a:t> </a:t>
            </a:r>
            <a:r>
              <a:rPr lang="en-US" sz="2000" dirty="0" err="1">
                <a:latin typeface="Arial" pitchFamily="34" charset="0"/>
                <a:cs typeface="Arial" pitchFamily="34" charset="0"/>
              </a:rPr>
              <a:t>cà</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hồng</a:t>
            </a:r>
            <a:r>
              <a:rPr lang="en-US" sz="2000" dirty="0">
                <a:latin typeface="Arial" pitchFamily="34" charset="0"/>
                <a:cs typeface="Arial" pitchFamily="34" charset="0"/>
              </a:rPr>
              <a:t>.</a:t>
            </a:r>
          </a:p>
          <a:p>
            <a:pPr>
              <a:lnSpc>
                <a:spcPct val="120000"/>
              </a:lnSpc>
            </a:pPr>
            <a:r>
              <a:rPr lang="en-US" sz="2000" dirty="0">
                <a:latin typeface="Arial" pitchFamily="34" charset="0"/>
                <a:cs typeface="Arial" pitchFamily="34" charset="0"/>
              </a:rPr>
              <a:t>-</a:t>
            </a:r>
            <a:r>
              <a:rPr lang="en-US" sz="2000" dirty="0" smtClean="0">
                <a:latin typeface="Arial" pitchFamily="34" charset="0"/>
                <a:cs typeface="Arial" pitchFamily="34" charset="0"/>
              </a:rPr>
              <a:t> </a:t>
            </a:r>
            <a:r>
              <a:rPr lang="vi-VN" sz="2000" dirty="0">
                <a:latin typeface="Arial" pitchFamily="34" charset="0"/>
                <a:cs typeface="Arial" pitchFamily="34" charset="0"/>
              </a:rPr>
              <a:t>Khi chuẩn độ với chỉ thị murexit thường dung môi trường pH = 10-11 để </a:t>
            </a:r>
            <a:r>
              <a:rPr lang="vi-VN" sz="2000" dirty="0"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a:latin typeface="Arial" pitchFamily="34" charset="0"/>
                <a:cs typeface="Arial" pitchFamily="34" charset="0"/>
              </a:rPr>
              <a:t>giải</a:t>
            </a:r>
            <a:r>
              <a:rPr lang="en-US" sz="2000" dirty="0">
                <a:latin typeface="Arial" pitchFamily="34" charset="0"/>
                <a:cs typeface="Arial" pitchFamily="34" charset="0"/>
              </a:rPr>
              <a:t> </a:t>
            </a:r>
            <a:r>
              <a:rPr lang="en-US" sz="2000" dirty="0" err="1">
                <a:latin typeface="Arial" pitchFamily="34" charset="0"/>
                <a:cs typeface="Arial" pitchFamily="34" charset="0"/>
              </a:rPr>
              <a:t>phóng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tím</a:t>
            </a:r>
            <a:r>
              <a:rPr lang="en-US" sz="2000" dirty="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chuyển</a:t>
            </a:r>
            <a:r>
              <a:rPr lang="en-US" sz="2000" dirty="0">
                <a:latin typeface="Arial" pitchFamily="34" charset="0"/>
                <a:cs typeface="Arial" pitchFamily="34" charset="0"/>
              </a:rPr>
              <a:t> </a:t>
            </a:r>
            <a:r>
              <a:rPr lang="en-US" sz="2000" dirty="0" err="1">
                <a:latin typeface="Arial" pitchFamily="34" charset="0"/>
                <a:cs typeface="Arial" pitchFamily="34" charset="0"/>
              </a:rPr>
              <a:t>màu</a:t>
            </a:r>
            <a:r>
              <a:rPr lang="en-US" sz="2000" dirty="0">
                <a:latin typeface="Arial" pitchFamily="34" charset="0"/>
                <a:cs typeface="Arial" pitchFamily="34" charset="0"/>
              </a:rPr>
              <a:t> </a:t>
            </a:r>
            <a:r>
              <a:rPr lang="en-US" sz="2000" dirty="0" err="1">
                <a:latin typeface="Arial" pitchFamily="34" charset="0"/>
                <a:cs typeface="Arial" pitchFamily="34" charset="0"/>
              </a:rPr>
              <a:t>rõ</a:t>
            </a:r>
            <a:r>
              <a:rPr lang="en-US" sz="2000" dirty="0">
                <a:latin typeface="Arial" pitchFamily="34" charset="0"/>
                <a:cs typeface="Arial" pitchFamily="34" charset="0"/>
              </a:rPr>
              <a:t> </a:t>
            </a:r>
            <a:r>
              <a:rPr lang="en-US" sz="2000" dirty="0" err="1" smtClean="0">
                <a:latin typeface="Arial" pitchFamily="34" charset="0"/>
                <a:cs typeface="Arial" pitchFamily="34" charset="0"/>
              </a:rPr>
              <a:t>nhất</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8135012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59775"/>
            <a:ext cx="8572500" cy="415925"/>
          </a:xfrm>
        </p:spPr>
        <p:txBody>
          <a:bodyPr/>
          <a:lstStyle/>
          <a:p>
            <a:pPr marL="747713" indent="-747713" algn="just" eaLnBrk="1" hangingPunct="1"/>
            <a:r>
              <a:rPr lang="en-US" altLang="ko-KR" sz="2200" b="1" dirty="0" smtClean="0">
                <a:solidFill>
                  <a:srgbClr val="000000"/>
                </a:solidFill>
                <a:ea typeface="굴림" pitchFamily="34" charset="-127"/>
              </a:rPr>
              <a:t>5.4. </a:t>
            </a:r>
            <a:r>
              <a:rPr lang="en-US" altLang="ko-KR" sz="2200" b="1" dirty="0" err="1" smtClean="0">
                <a:solidFill>
                  <a:srgbClr val="000000"/>
                </a:solidFill>
                <a:ea typeface="굴림" pitchFamily="34" charset="-127"/>
              </a:rPr>
              <a:t>Chỉ</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thị</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chuẩn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độ</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752600"/>
            <a:ext cx="8815450" cy="338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Điều</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kiện</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của</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chỉ</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thị</a:t>
            </a:r>
            <a:r>
              <a:rPr lang="en-US" sz="2000" dirty="0" smtClean="0">
                <a:latin typeface="Arial" pitchFamily="34" charset="0"/>
                <a:cs typeface="Arial" pitchFamily="34" charset="0"/>
                <a:sym typeface="Wingdings"/>
              </a:rPr>
              <a:t>:</a:t>
            </a:r>
          </a:p>
          <a:p>
            <a:pPr algn="just">
              <a:lnSpc>
                <a:spcPct val="120000"/>
              </a:lnSpc>
            </a:pPr>
            <a:r>
              <a:rPr lang="en-US" sz="2000" dirty="0"/>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ion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nhưng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kém</a:t>
            </a:r>
            <a:r>
              <a:rPr lang="en-US" sz="2000" dirty="0">
                <a:latin typeface="Arial" pitchFamily="34" charset="0"/>
                <a:cs typeface="Arial" pitchFamily="34" charset="0"/>
              </a:rPr>
              <a:t> </a:t>
            </a:r>
            <a:r>
              <a:rPr lang="en-US" sz="2000" dirty="0" err="1" smtClean="0">
                <a:latin typeface="Arial" pitchFamily="34" charset="0"/>
                <a:cs typeface="Arial" pitchFamily="34" charset="0"/>
              </a:rPr>
              <a:t>hơn</a:t>
            </a:r>
            <a:r>
              <a:rPr lang="en-US" sz="2000" dirty="0">
                <a:latin typeface="Arial" pitchFamily="34" charset="0"/>
                <a:cs typeface="Arial" pitchFamily="34" charset="0"/>
              </a:rPr>
              <a:t> </a:t>
            </a:r>
            <a:r>
              <a:rPr lang="en-US" sz="2000" dirty="0" err="1" smtClean="0">
                <a:latin typeface="Arial" pitchFamily="34" charset="0"/>
                <a:cs typeface="Arial" pitchFamily="34" charset="0"/>
              </a:rPr>
              <a:t>complexonat</a:t>
            </a:r>
            <a:r>
              <a:rPr lang="en-US" sz="2000" dirty="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Phải</a:t>
            </a:r>
            <a:r>
              <a:rPr lang="en-US" sz="2000" dirty="0" smtClean="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ly</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Tuy</a:t>
            </a:r>
            <a:r>
              <a:rPr lang="en-US" sz="2000" dirty="0">
                <a:latin typeface="Arial" pitchFamily="34" charset="0"/>
                <a:cs typeface="Arial" pitchFamily="34" charset="0"/>
              </a:rPr>
              <a:t> </a:t>
            </a:r>
            <a:r>
              <a:rPr lang="en-US" sz="2000" dirty="0" err="1">
                <a:latin typeface="Arial" pitchFamily="34" charset="0"/>
                <a:cs typeface="Arial" pitchFamily="34" charset="0"/>
              </a:rPr>
              <a:t>nhiên</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dưới</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bền</a:t>
            </a:r>
            <a:r>
              <a:rPr lang="en-US" sz="2000" dirty="0">
                <a:latin typeface="Arial" pitchFamily="34" charset="0"/>
                <a:cs typeface="Arial" pitchFamily="34" charset="0"/>
              </a:rPr>
              <a:t>, </a:t>
            </a:r>
            <a:r>
              <a:rPr lang="en-US" sz="2000" dirty="0" err="1">
                <a:latin typeface="Arial" pitchFamily="34" charset="0"/>
                <a:cs typeface="Arial" pitchFamily="34" charset="0"/>
              </a:rPr>
              <a:t>thường</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dưới</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rắn</a:t>
            </a:r>
            <a:r>
              <a:rPr lang="en-US" sz="2000" dirty="0">
                <a:latin typeface="Arial" pitchFamily="34" charset="0"/>
                <a:cs typeface="Arial" pitchFamily="34" charset="0"/>
              </a:rPr>
              <a:t>: </a:t>
            </a:r>
            <a:r>
              <a:rPr lang="en-US" sz="2000" dirty="0" err="1" smtClean="0">
                <a:latin typeface="Arial" pitchFamily="34" charset="0"/>
                <a:cs typeface="Arial" pitchFamily="34" charset="0"/>
              </a:rPr>
              <a:t>dưới</a:t>
            </a:r>
            <a:r>
              <a:rPr lang="en-US" sz="2000" dirty="0" smtClean="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hỗn</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rắn</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muối</a:t>
            </a:r>
            <a:r>
              <a:rPr lang="en-US" sz="2000" dirty="0">
                <a:latin typeface="Arial" pitchFamily="34" charset="0"/>
                <a:cs typeface="Arial" pitchFamily="34" charset="0"/>
              </a:rPr>
              <a:t> </a:t>
            </a:r>
            <a:r>
              <a:rPr lang="en-US" sz="2000" dirty="0" err="1">
                <a:latin typeface="Arial" pitchFamily="34" charset="0"/>
                <a:cs typeface="Arial" pitchFamily="34" charset="0"/>
              </a:rPr>
              <a:t>trơ</a:t>
            </a:r>
            <a:r>
              <a:rPr lang="en-US" sz="2000" dirty="0">
                <a:latin typeface="Arial" pitchFamily="34" charset="0"/>
                <a:cs typeface="Arial" pitchFamily="34" charset="0"/>
              </a:rPr>
              <a:t>: </a:t>
            </a:r>
            <a:r>
              <a:rPr lang="en-US" sz="2000" dirty="0" err="1">
                <a:latin typeface="Arial" pitchFamily="34" charset="0"/>
                <a:cs typeface="Arial" pitchFamily="34" charset="0"/>
              </a:rPr>
              <a:t>NaCl</a:t>
            </a:r>
            <a:r>
              <a:rPr lang="en-US" sz="2000" dirty="0">
                <a:latin typeface="Arial" pitchFamily="34" charset="0"/>
                <a:cs typeface="Arial" pitchFamily="34" charset="0"/>
              </a:rPr>
              <a:t>, </a:t>
            </a:r>
            <a:r>
              <a:rPr lang="en-US" sz="2000" dirty="0" err="1">
                <a:latin typeface="Arial" pitchFamily="34" charset="0"/>
                <a:cs typeface="Arial" pitchFamily="34" charset="0"/>
              </a:rPr>
              <a:t>KCl</a:t>
            </a:r>
            <a:r>
              <a:rPr lang="en-US" sz="2000" dirty="0">
                <a:latin typeface="Arial" pitchFamily="34" charset="0"/>
                <a:cs typeface="Arial" pitchFamily="34" charset="0"/>
              </a:rPr>
              <a:t>, </a:t>
            </a:r>
            <a:r>
              <a:rPr lang="en-US" sz="2000" dirty="0" err="1">
                <a:latin typeface="Arial" pitchFamily="34" charset="0"/>
                <a:cs typeface="Arial" pitchFamily="34" charset="0"/>
              </a:rPr>
              <a:t>đường</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tỉ</a:t>
            </a:r>
            <a:r>
              <a:rPr lang="en-US" sz="2000" dirty="0">
                <a:latin typeface="Arial" pitchFamily="34" charset="0"/>
                <a:cs typeface="Arial" pitchFamily="34" charset="0"/>
              </a:rPr>
              <a:t> </a:t>
            </a:r>
            <a:r>
              <a:rPr lang="en-US" sz="2000" dirty="0" err="1">
                <a:latin typeface="Arial" pitchFamily="34" charset="0"/>
                <a:cs typeface="Arial" pitchFamily="34" charset="0"/>
              </a:rPr>
              <a:t>lệ</a:t>
            </a:r>
            <a:r>
              <a:rPr lang="en-US" sz="2000" dirty="0">
                <a:latin typeface="Arial" pitchFamily="34" charset="0"/>
                <a:cs typeface="Arial" pitchFamily="34" charset="0"/>
              </a:rPr>
              <a:t> 1:500. </a:t>
            </a:r>
            <a:endParaRPr lang="en-US" sz="2000" dirty="0" smtClean="0">
              <a:latin typeface="Arial" pitchFamily="34" charset="0"/>
              <a:cs typeface="Arial" pitchFamily="34" charset="0"/>
            </a:endParaRPr>
          </a:p>
          <a:p>
            <a:pPr algn="just">
              <a:lnSpc>
                <a:spcPct val="120000"/>
              </a:lnSpc>
            </a:pP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100mL, </a:t>
            </a:r>
            <a:r>
              <a:rPr lang="en-US" sz="2000" dirty="0" err="1">
                <a:latin typeface="Arial" pitchFamily="34" charset="0"/>
                <a:cs typeface="Arial" pitchFamily="34" charset="0"/>
              </a:rPr>
              <a:t>lấy</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hạt</a:t>
            </a:r>
            <a:r>
              <a:rPr lang="en-US" sz="2000" dirty="0">
                <a:latin typeface="Arial" pitchFamily="34" charset="0"/>
                <a:cs typeface="Arial" pitchFamily="34" charset="0"/>
              </a:rPr>
              <a:t> </a:t>
            </a:r>
            <a:r>
              <a:rPr lang="en-US" sz="2000" dirty="0" err="1">
                <a:latin typeface="Arial" pitchFamily="34" charset="0"/>
                <a:cs typeface="Arial" pitchFamily="34" charset="0"/>
              </a:rPr>
              <a:t>đậu</a:t>
            </a:r>
            <a:r>
              <a:rPr lang="en-US" sz="2000" dirty="0">
                <a:latin typeface="Arial" pitchFamily="34" charset="0"/>
                <a:cs typeface="Arial" pitchFamily="34" charset="0"/>
              </a:rPr>
              <a:t> </a:t>
            </a:r>
            <a:r>
              <a:rPr lang="en-US" sz="2000" dirty="0" err="1">
                <a:latin typeface="Arial" pitchFamily="34" charset="0"/>
                <a:cs typeface="Arial" pitchFamily="34" charset="0"/>
              </a:rPr>
              <a:t>xanh</a:t>
            </a:r>
            <a:r>
              <a:rPr lang="en-US" sz="2000" dirty="0">
                <a:latin typeface="Arial" pitchFamily="34" charset="0"/>
                <a:cs typeface="Arial" pitchFamily="34" charset="0"/>
              </a:rPr>
              <a:t>, </a:t>
            </a:r>
            <a:r>
              <a:rPr lang="en-US" sz="2000" dirty="0" err="1">
                <a:latin typeface="Arial" pitchFamily="34" charset="0"/>
                <a:cs typeface="Arial" pitchFamily="34" charset="0"/>
              </a:rPr>
              <a:t>lắc</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tan </a:t>
            </a:r>
            <a:r>
              <a:rPr lang="en-US" sz="2000" dirty="0" err="1">
                <a:latin typeface="Arial" pitchFamily="34" charset="0"/>
                <a:cs typeface="Arial" pitchFamily="34" charset="0"/>
              </a:rPr>
              <a:t>hết</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13671183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59775"/>
            <a:ext cx="8572500" cy="415925"/>
          </a:xfrm>
        </p:spPr>
        <p:txBody>
          <a:bodyPr/>
          <a:lstStyle/>
          <a:p>
            <a:pPr marL="747713" indent="-747713" algn="just" eaLnBrk="1" hangingPunct="1"/>
            <a:r>
              <a:rPr lang="en-US" altLang="ko-KR" sz="2200" b="1" dirty="0" smtClean="0">
                <a:solidFill>
                  <a:srgbClr val="000000"/>
                </a:solidFill>
                <a:ea typeface="굴림" pitchFamily="34" charset="-127"/>
              </a:rPr>
              <a:t>5.5.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kỹ</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thuật</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chuẩn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độ</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752600"/>
            <a:ext cx="57674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a:latin typeface="Arial" pitchFamily="34" charset="0"/>
                <a:cs typeface="Arial" pitchFamily="34" charset="0"/>
                <a:sym typeface="Wingdings"/>
              </a:rPr>
              <a:t>5.1. </a:t>
            </a:r>
            <a:r>
              <a:rPr lang="en-US" sz="2000" b="1" dirty="0" err="1">
                <a:latin typeface="Arial" pitchFamily="34" charset="0"/>
                <a:cs typeface="Arial" pitchFamily="34" charset="0"/>
                <a:sym typeface="Wingdings"/>
              </a:rPr>
              <a:t>Chuẩn</a:t>
            </a:r>
            <a:r>
              <a:rPr lang="en-US" sz="2000" b="1" dirty="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độ</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trực</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tiếp</a:t>
            </a:r>
            <a:r>
              <a:rPr lang="en-US" sz="2000" dirty="0" smtClean="0">
                <a:latin typeface="Arial" pitchFamily="34" charset="0"/>
                <a:cs typeface="Arial" pitchFamily="34" charset="0"/>
                <a:sym typeface="Wingdings"/>
              </a:rPr>
              <a:t>:</a:t>
            </a:r>
          </a:p>
          <a:p>
            <a:pPr>
              <a:lnSpc>
                <a:spcPct val="120000"/>
              </a:lnSpc>
            </a:pPr>
            <a:r>
              <a:rPr lang="en-US" sz="2000" dirty="0">
                <a:latin typeface="Arial" pitchFamily="34" charset="0"/>
                <a:cs typeface="Arial" pitchFamily="34" charset="0"/>
              </a:rPr>
              <a:t>- Cho </a:t>
            </a:r>
            <a:r>
              <a:rPr lang="en-US" sz="2000" dirty="0" err="1">
                <a:latin typeface="Arial" pitchFamily="34" charset="0"/>
                <a:cs typeface="Arial" pitchFamily="34" charset="0"/>
              </a:rPr>
              <a:t>trực</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B </a:t>
            </a:r>
            <a:r>
              <a:rPr lang="en-US" sz="2000" dirty="0" err="1">
                <a:latin typeface="Arial" pitchFamily="34" charset="0"/>
                <a:cs typeface="Arial" pitchFamily="34" charset="0"/>
              </a:rPr>
              <a:t>vào</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B </a:t>
            </a:r>
            <a:r>
              <a:rPr lang="en-US" sz="2000" dirty="0" err="1">
                <a:latin typeface="Arial" pitchFamily="34" charset="0"/>
                <a:cs typeface="Arial" pitchFamily="34" charset="0"/>
              </a:rPr>
              <a:t>tính</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nồng</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ion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gọi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trực</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a:t>
            </a:r>
          </a:p>
          <a:p>
            <a:pPr>
              <a:lnSpc>
                <a:spcPct val="120000"/>
              </a:lnSpc>
            </a:pPr>
            <a:r>
              <a:rPr lang="en-US" sz="2000" b="1" i="1" u="sng" dirty="0" err="1">
                <a:latin typeface="Arial" pitchFamily="34" charset="0"/>
                <a:cs typeface="Arial" pitchFamily="34" charset="0"/>
              </a:rPr>
              <a:t>Ví</a:t>
            </a:r>
            <a:r>
              <a:rPr lang="en-US" sz="2000" b="1" i="1" u="sng" dirty="0">
                <a:latin typeface="Arial" pitchFamily="34" charset="0"/>
                <a:cs typeface="Arial" pitchFamily="34" charset="0"/>
              </a:rPr>
              <a:t> </a:t>
            </a:r>
            <a:r>
              <a:rPr lang="en-US" sz="2000" b="1" i="1" u="sng" dirty="0" err="1">
                <a:latin typeface="Arial" pitchFamily="34" charset="0"/>
                <a:cs typeface="Arial" pitchFamily="34" charset="0"/>
              </a:rPr>
              <a:t>dụ</a:t>
            </a:r>
            <a:r>
              <a:rPr lang="en-US" sz="2000" b="1" i="1" u="sng"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Mg</a:t>
            </a:r>
            <a:r>
              <a:rPr lang="en-US" sz="2000" baseline="30000" dirty="0" smtClean="0">
                <a:latin typeface="Arial" pitchFamily="34" charset="0"/>
                <a:cs typeface="Arial" pitchFamily="34" charset="0"/>
              </a:rPr>
              <a:t>2</a:t>
            </a:r>
            <a:r>
              <a:rPr lang="en-US" sz="2000" baseline="30000" dirty="0">
                <a:latin typeface="Arial" pitchFamily="34" charset="0"/>
                <a:cs typeface="Arial" pitchFamily="34" charset="0"/>
              </a:rPr>
              <a:t>+</a:t>
            </a:r>
            <a:r>
              <a:rPr lang="en-US" sz="2000" dirty="0">
                <a:latin typeface="Arial" pitchFamily="34" charset="0"/>
                <a:cs typeface="Arial" pitchFamily="34" charset="0"/>
              </a:rPr>
              <a:t> + ETOO </a:t>
            </a:r>
            <a:r>
              <a:rPr lang="en-US" sz="2000" dirty="0" smtClean="0">
                <a:latin typeface="Arial" pitchFamily="34" charset="0"/>
                <a:cs typeface="Arial" pitchFamily="34" charset="0"/>
              </a:rPr>
              <a:t>        MgY</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 ETOO (</a:t>
            </a:r>
            <a:r>
              <a:rPr lang="en-US" sz="2000" dirty="0" err="1">
                <a:latin typeface="Arial" pitchFamily="34" charset="0"/>
                <a:cs typeface="Arial" pitchFamily="34" charset="0"/>
              </a:rPr>
              <a:t>tự</a:t>
            </a:r>
            <a:r>
              <a:rPr lang="en-US" sz="2000" dirty="0">
                <a:latin typeface="Arial" pitchFamily="34" charset="0"/>
                <a:cs typeface="Arial" pitchFamily="34" charset="0"/>
              </a:rPr>
              <a:t> do)</a:t>
            </a:r>
            <a:endParaRPr lang="en-US" sz="2000" dirty="0" smtClean="0">
              <a:latin typeface="Arial" pitchFamily="34" charset="0"/>
              <a:cs typeface="Arial" pitchFamily="34" charset="0"/>
            </a:endParaRPr>
          </a:p>
          <a:p>
            <a:pPr>
              <a:lnSpc>
                <a:spcPct val="120000"/>
              </a:lnSpc>
            </a:pPr>
            <a:r>
              <a:rPr lang="en-US" sz="2000" dirty="0" smtClean="0">
                <a:latin typeface="Arial" pitchFamily="34" charset="0"/>
                <a:cs typeface="Arial" pitchFamily="34" charset="0"/>
              </a:rPr>
              <a:t>            + </a:t>
            </a:r>
            <a:r>
              <a:rPr lang="en-US" sz="2000" dirty="0" err="1">
                <a:latin typeface="Arial" pitchFamily="34" charset="0"/>
                <a:cs typeface="Arial" pitchFamily="34" charset="0"/>
              </a:rPr>
              <a:t>đệm</a:t>
            </a:r>
            <a:r>
              <a:rPr lang="en-US" sz="2000" dirty="0">
                <a:latin typeface="Arial" pitchFamily="34" charset="0"/>
                <a:cs typeface="Arial" pitchFamily="34" charset="0"/>
              </a:rPr>
              <a:t> </a:t>
            </a:r>
            <a:r>
              <a:rPr lang="en-US" sz="2000" dirty="0" err="1" smtClean="0">
                <a:latin typeface="Arial" pitchFamily="34" charset="0"/>
                <a:cs typeface="Arial" pitchFamily="34" charset="0"/>
              </a:rPr>
              <a:t>amoni</a:t>
            </a:r>
            <a:endParaRPr lang="en-US" sz="2000" dirty="0">
              <a:latin typeface="Arial" pitchFamily="34" charset="0"/>
              <a:cs typeface="Arial" pitchFamily="34" charset="0"/>
            </a:endParaRPr>
          </a:p>
          <a:p>
            <a:pPr>
              <a:lnSpc>
                <a:spcPct val="120000"/>
              </a:lnSpc>
            </a:pP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Đỏ</a:t>
            </a:r>
            <a:r>
              <a:rPr lang="en-US" sz="2000" dirty="0" smtClean="0">
                <a:latin typeface="Arial" pitchFamily="34" charset="0"/>
                <a:cs typeface="Arial" pitchFamily="34" charset="0"/>
              </a:rPr>
              <a:t> </a:t>
            </a:r>
            <a:r>
              <a:rPr lang="en-US" sz="2000" dirty="0" err="1">
                <a:latin typeface="Arial" pitchFamily="34" charset="0"/>
                <a:cs typeface="Arial" pitchFamily="34" charset="0"/>
              </a:rPr>
              <a:t>nho</a:t>
            </a: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xanh</a:t>
            </a:r>
            <a:r>
              <a:rPr lang="en-US" sz="2000" dirty="0" smtClean="0">
                <a:latin typeface="Arial" pitchFamily="34" charset="0"/>
                <a:cs typeface="Arial" pitchFamily="34" charset="0"/>
              </a:rPr>
              <a:t> </a:t>
            </a:r>
            <a:r>
              <a:rPr lang="en-US" sz="2000" dirty="0" err="1">
                <a:latin typeface="Arial" pitchFamily="34" charset="0"/>
                <a:cs typeface="Arial" pitchFamily="34" charset="0"/>
              </a:rPr>
              <a:t>biếc</a:t>
            </a:r>
            <a:endParaRPr lang="en-US" sz="2000" dirty="0">
              <a:latin typeface="Arial" pitchFamily="34" charset="0"/>
              <a:cs typeface="Arial" pitchFamily="34" charset="0"/>
            </a:endParaRPr>
          </a:p>
          <a:p>
            <a:pPr>
              <a:lnSpc>
                <a:spcPct val="120000"/>
              </a:lnSpc>
            </a:pPr>
            <a:r>
              <a:rPr lang="en-US" sz="2000" dirty="0" err="1" smtClean="0">
                <a:latin typeface="Arial" pitchFamily="34" charset="0"/>
                <a:cs typeface="Arial" pitchFamily="34" charset="0"/>
              </a:rPr>
              <a:t>Đa</a:t>
            </a:r>
            <a:r>
              <a:rPr lang="en-US" sz="2000" dirty="0" smtClean="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ion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trực</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a:t>
            </a:r>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1666875"/>
            <a:ext cx="313372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0121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59775"/>
            <a:ext cx="8572500" cy="415925"/>
          </a:xfrm>
        </p:spPr>
        <p:txBody>
          <a:bodyPr/>
          <a:lstStyle/>
          <a:p>
            <a:pPr marL="747713" indent="-747713" algn="just" eaLnBrk="1" hangingPunct="1"/>
            <a:r>
              <a:rPr lang="en-US" altLang="ko-KR" sz="2200" b="1" dirty="0" smtClean="0">
                <a:solidFill>
                  <a:srgbClr val="000000"/>
                </a:solidFill>
                <a:ea typeface="굴림" pitchFamily="34" charset="-127"/>
              </a:rPr>
              <a:t>5.5.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kỹ</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thuật</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chuẩn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độ</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752600"/>
            <a:ext cx="8815450" cy="412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5.2. </a:t>
            </a:r>
            <a:r>
              <a:rPr lang="en-US" sz="2000" b="1" dirty="0" err="1">
                <a:latin typeface="Arial" pitchFamily="34" charset="0"/>
                <a:cs typeface="Arial" pitchFamily="34" charset="0"/>
                <a:sym typeface="Wingdings"/>
              </a:rPr>
              <a:t>Chuẩn</a:t>
            </a:r>
            <a:r>
              <a:rPr lang="en-US" sz="2000" b="1" dirty="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độ</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ngược</a:t>
            </a:r>
            <a:r>
              <a:rPr lang="en-US" sz="2000" dirty="0" smtClean="0">
                <a:latin typeface="Arial" pitchFamily="34" charset="0"/>
                <a:cs typeface="Arial" pitchFamily="34" charset="0"/>
                <a:sym typeface="Wingdings"/>
              </a:rPr>
              <a:t>:</a:t>
            </a:r>
          </a:p>
          <a:p>
            <a:pPr algn="just">
              <a:lnSpc>
                <a:spcPct val="120000"/>
              </a:lnSpc>
            </a:pP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complexonat</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toàn</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thích</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ngược</a:t>
            </a:r>
            <a:r>
              <a:rPr lang="en-US" sz="2000" dirty="0">
                <a:latin typeface="Arial" pitchFamily="34" charset="0"/>
                <a:cs typeface="Arial" pitchFamily="34" charset="0"/>
              </a:rPr>
              <a:t>.</a:t>
            </a:r>
          </a:p>
          <a:p>
            <a:pPr algn="just">
              <a:lnSpc>
                <a:spcPct val="120000"/>
              </a:lnSpc>
            </a:pPr>
            <a:r>
              <a:rPr lang="en-US" sz="2000" i="1" dirty="0" err="1">
                <a:latin typeface="Arial" pitchFamily="34" charset="0"/>
                <a:cs typeface="Arial" pitchFamily="34" charset="0"/>
              </a:rPr>
              <a:t>Phương</a:t>
            </a:r>
            <a:r>
              <a:rPr lang="en-US" sz="2000" i="1" dirty="0">
                <a:latin typeface="Arial" pitchFamily="34" charset="0"/>
                <a:cs typeface="Arial" pitchFamily="34" charset="0"/>
              </a:rPr>
              <a:t> </a:t>
            </a:r>
            <a:r>
              <a:rPr lang="en-US" sz="2000" i="1" dirty="0" err="1">
                <a:latin typeface="Arial" pitchFamily="34" charset="0"/>
                <a:cs typeface="Arial" pitchFamily="34" charset="0"/>
              </a:rPr>
              <a:t>pháp</a:t>
            </a:r>
            <a:r>
              <a:rPr lang="en-US" sz="2000" i="1" dirty="0">
                <a:latin typeface="Arial" pitchFamily="34" charset="0"/>
                <a:cs typeface="Arial" pitchFamily="34" charset="0"/>
              </a:rPr>
              <a:t> </a:t>
            </a:r>
            <a:r>
              <a:rPr lang="en-US" sz="2000" i="1" dirty="0" err="1">
                <a:latin typeface="Arial" pitchFamily="34" charset="0"/>
                <a:cs typeface="Arial" pitchFamily="34" charset="0"/>
              </a:rPr>
              <a:t>tiến</a:t>
            </a:r>
            <a:r>
              <a:rPr lang="en-US" sz="2000" i="1" dirty="0">
                <a:latin typeface="Arial" pitchFamily="34" charset="0"/>
                <a:cs typeface="Arial" pitchFamily="34" charset="0"/>
              </a:rPr>
              <a:t> </a:t>
            </a:r>
            <a:r>
              <a:rPr lang="en-US" sz="2000" i="1" dirty="0" err="1">
                <a:latin typeface="Arial" pitchFamily="34" charset="0"/>
                <a:cs typeface="Arial" pitchFamily="34" charset="0"/>
              </a:rPr>
              <a:t>hành</a:t>
            </a:r>
            <a:r>
              <a:rPr lang="en-US" sz="2000" dirty="0">
                <a:latin typeface="Arial" pitchFamily="34" charset="0"/>
                <a:cs typeface="Arial" pitchFamily="34" charset="0"/>
              </a:rPr>
              <a:t>: Cho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thừa</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B </a:t>
            </a:r>
            <a:r>
              <a:rPr lang="en-US" sz="2000" dirty="0" err="1">
                <a:latin typeface="Arial" pitchFamily="34" charset="0"/>
                <a:cs typeface="Arial" pitchFamily="34" charset="0"/>
              </a:rPr>
              <a:t>vào</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B </a:t>
            </a:r>
            <a:r>
              <a:rPr lang="en-US" sz="2000" dirty="0" err="1">
                <a:latin typeface="Arial" pitchFamily="34" charset="0"/>
                <a:cs typeface="Arial" pitchFamily="34" charset="0"/>
              </a:rPr>
              <a:t>dư</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gốc</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ban </a:t>
            </a:r>
            <a:r>
              <a:rPr lang="en-US" sz="2000" dirty="0" err="1">
                <a:latin typeface="Arial" pitchFamily="34" charset="0"/>
                <a:cs typeface="Arial" pitchFamily="34" charset="0"/>
              </a:rPr>
              <a:t>đầu</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dư</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B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a:t>
            </a:r>
          </a:p>
          <a:p>
            <a:pPr algn="just">
              <a:lnSpc>
                <a:spcPct val="120000"/>
              </a:lnSpc>
            </a:pPr>
            <a:r>
              <a:rPr lang="en-US" sz="2000" b="1" i="1" u="sng" dirty="0" err="1">
                <a:latin typeface="Arial" pitchFamily="34" charset="0"/>
                <a:cs typeface="Arial" pitchFamily="34" charset="0"/>
              </a:rPr>
              <a:t>Ví</a:t>
            </a:r>
            <a:r>
              <a:rPr lang="en-US" sz="2000" b="1" i="1" u="sng" dirty="0">
                <a:latin typeface="Arial" pitchFamily="34" charset="0"/>
                <a:cs typeface="Arial" pitchFamily="34" charset="0"/>
              </a:rPr>
              <a:t> </a:t>
            </a:r>
            <a:r>
              <a:rPr lang="en-US" sz="2000" b="1" i="1" u="sng" dirty="0" err="1">
                <a:latin typeface="Arial" pitchFamily="34" charset="0"/>
                <a:cs typeface="Arial" pitchFamily="34" charset="0"/>
              </a:rPr>
              <a:t>dụ</a:t>
            </a:r>
            <a:r>
              <a:rPr lang="en-US" sz="2000" b="1" i="1" u="sng"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Me</a:t>
            </a:r>
            <a:r>
              <a:rPr lang="en-US" sz="2000" baseline="30000" dirty="0" smtClean="0">
                <a:latin typeface="Arial" pitchFamily="34" charset="0"/>
                <a:cs typeface="Arial" pitchFamily="34" charset="0"/>
              </a:rPr>
              <a:t>2</a:t>
            </a:r>
            <a:r>
              <a:rPr lang="en-US" sz="2000" baseline="30000" dirty="0">
                <a:latin typeface="Arial" pitchFamily="34" charset="0"/>
                <a:cs typeface="Arial" pitchFamily="34" charset="0"/>
              </a:rPr>
              <a:t>+</a:t>
            </a:r>
            <a:r>
              <a:rPr lang="en-US" sz="2000" dirty="0">
                <a:latin typeface="Arial" pitchFamily="34" charset="0"/>
                <a:cs typeface="Arial" pitchFamily="34" charset="0"/>
              </a:rPr>
              <a:t> + H</a:t>
            </a:r>
            <a:r>
              <a:rPr lang="en-US" sz="2000" baseline="-25000" dirty="0">
                <a:latin typeface="Arial" pitchFamily="34" charset="0"/>
                <a:cs typeface="Arial" pitchFamily="34" charset="0"/>
              </a:rPr>
              <a:t>2</a:t>
            </a:r>
            <a:r>
              <a:rPr lang="en-US" sz="2000" dirty="0">
                <a:latin typeface="Arial" pitchFamily="34" charset="0"/>
                <a:cs typeface="Arial" pitchFamily="34" charset="0"/>
              </a:rPr>
              <a:t>Y</a:t>
            </a:r>
            <a:r>
              <a:rPr lang="en-US" sz="2000" baseline="30000" dirty="0">
                <a:latin typeface="Arial" pitchFamily="34" charset="0"/>
                <a:cs typeface="Arial" pitchFamily="34" charset="0"/>
              </a:rPr>
              <a:t>2-</a:t>
            </a:r>
            <a:r>
              <a:rPr lang="en-US" sz="2000" dirty="0">
                <a:latin typeface="Arial" pitchFamily="34" charset="0"/>
                <a:cs typeface="Arial" pitchFamily="34" charset="0"/>
              </a:rPr>
              <a:t> + ETOO </a:t>
            </a:r>
            <a:r>
              <a:rPr lang="en-US" sz="2000" dirty="0" smtClean="0">
                <a:latin typeface="Arial" pitchFamily="34" charset="0"/>
                <a:cs typeface="Arial" pitchFamily="34" charset="0"/>
              </a:rPr>
              <a:t>  →   </a:t>
            </a:r>
            <a:r>
              <a:rPr lang="en-US" sz="2000" u="sng" dirty="0" smtClean="0">
                <a:latin typeface="Arial" pitchFamily="34" charset="0"/>
                <a:cs typeface="Arial" pitchFamily="34" charset="0"/>
              </a:rPr>
              <a:t>MeY</a:t>
            </a:r>
            <a:r>
              <a:rPr lang="en-US" sz="2000" u="sng" baseline="30000" dirty="0" smtClean="0">
                <a:latin typeface="Arial" pitchFamily="34" charset="0"/>
                <a:cs typeface="Arial" pitchFamily="34" charset="0"/>
              </a:rPr>
              <a:t>2-</a:t>
            </a:r>
            <a:r>
              <a:rPr lang="en-US" sz="2000" u="sng" dirty="0" smtClean="0">
                <a:latin typeface="Arial" pitchFamily="34" charset="0"/>
                <a:cs typeface="Arial" pitchFamily="34" charset="0"/>
              </a:rPr>
              <a:t> </a:t>
            </a:r>
            <a:r>
              <a:rPr lang="en-US" sz="2000" u="sng" dirty="0">
                <a:latin typeface="Arial" pitchFamily="34" charset="0"/>
                <a:cs typeface="Arial" pitchFamily="34" charset="0"/>
              </a:rPr>
              <a:t>+ H</a:t>
            </a:r>
            <a:r>
              <a:rPr lang="en-US" sz="2000" u="sng" baseline="-25000" dirty="0">
                <a:latin typeface="Arial" pitchFamily="34" charset="0"/>
                <a:cs typeface="Arial" pitchFamily="34" charset="0"/>
              </a:rPr>
              <a:t>2</a:t>
            </a:r>
            <a:r>
              <a:rPr lang="en-US" sz="2000" u="sng" dirty="0">
                <a:latin typeface="Arial" pitchFamily="34" charset="0"/>
                <a:cs typeface="Arial" pitchFamily="34" charset="0"/>
              </a:rPr>
              <a:t>Y</a:t>
            </a:r>
            <a:r>
              <a:rPr lang="en-US" sz="2000" u="sng" baseline="30000" dirty="0">
                <a:latin typeface="Arial" pitchFamily="34" charset="0"/>
                <a:cs typeface="Arial" pitchFamily="34" charset="0"/>
              </a:rPr>
              <a:t>2-</a:t>
            </a:r>
            <a:r>
              <a:rPr lang="en-US" sz="2000" u="sng" dirty="0">
                <a:latin typeface="Arial" pitchFamily="34" charset="0"/>
                <a:cs typeface="Arial" pitchFamily="34" charset="0"/>
              </a:rPr>
              <a:t> (</a:t>
            </a:r>
            <a:r>
              <a:rPr lang="en-US" sz="2000" u="sng" dirty="0" err="1">
                <a:latin typeface="Arial" pitchFamily="34" charset="0"/>
                <a:cs typeface="Arial" pitchFamily="34" charset="0"/>
              </a:rPr>
              <a:t>dư</a:t>
            </a:r>
            <a:r>
              <a:rPr lang="en-US" sz="2000" u="sng" dirty="0">
                <a:latin typeface="Arial" pitchFamily="34" charset="0"/>
                <a:cs typeface="Arial" pitchFamily="34" charset="0"/>
              </a:rPr>
              <a:t>) + 2H</a:t>
            </a:r>
            <a:r>
              <a:rPr lang="en-US" sz="2000" u="sng" baseline="30000" dirty="0">
                <a:latin typeface="Arial" pitchFamily="34" charset="0"/>
                <a:cs typeface="Arial" pitchFamily="34" charset="0"/>
              </a:rPr>
              <a:t>+</a:t>
            </a:r>
            <a:r>
              <a:rPr lang="en-US" sz="2000" u="sng" dirty="0">
                <a:latin typeface="Arial" pitchFamily="34" charset="0"/>
                <a:cs typeface="Arial" pitchFamily="34" charset="0"/>
              </a:rPr>
              <a:t> + ETOO (</a:t>
            </a:r>
            <a:r>
              <a:rPr lang="en-US" sz="2000" u="sng" dirty="0" err="1">
                <a:latin typeface="Arial" pitchFamily="34" charset="0"/>
                <a:cs typeface="Arial" pitchFamily="34" charset="0"/>
              </a:rPr>
              <a:t>tự</a:t>
            </a:r>
            <a:r>
              <a:rPr lang="en-US" sz="2000" u="sng" dirty="0">
                <a:latin typeface="Arial" pitchFamily="34" charset="0"/>
                <a:cs typeface="Arial" pitchFamily="34" charset="0"/>
              </a:rPr>
              <a:t> do)</a:t>
            </a:r>
            <a:endParaRPr lang="en-US" sz="2000" dirty="0">
              <a:latin typeface="Arial" pitchFamily="34" charset="0"/>
              <a:cs typeface="Arial" pitchFamily="34" charset="0"/>
            </a:endParaRPr>
          </a:p>
          <a:p>
            <a:pPr algn="just">
              <a:lnSpc>
                <a:spcPct val="120000"/>
              </a:lnSpc>
            </a:pPr>
            <a:r>
              <a:rPr lang="en-US" sz="2000" dirty="0">
                <a:latin typeface="Arial" pitchFamily="34" charset="0"/>
                <a:cs typeface="Arial" pitchFamily="34" charset="0"/>
              </a:rPr>
              <a:t>							</a:t>
            </a:r>
            <a:r>
              <a:rPr lang="en-US" sz="2000" dirty="0" err="1">
                <a:latin typeface="Arial" pitchFamily="34" charset="0"/>
                <a:cs typeface="Arial" pitchFamily="34" charset="0"/>
              </a:rPr>
              <a:t>Xanh</a:t>
            </a:r>
            <a:r>
              <a:rPr lang="en-US" sz="2000" dirty="0">
                <a:latin typeface="Arial" pitchFamily="34" charset="0"/>
                <a:cs typeface="Arial" pitchFamily="34" charset="0"/>
              </a:rPr>
              <a:t> </a:t>
            </a:r>
            <a:r>
              <a:rPr lang="en-US" sz="2000" dirty="0" err="1">
                <a:latin typeface="Arial" pitchFamily="34" charset="0"/>
                <a:cs typeface="Arial" pitchFamily="34" charset="0"/>
              </a:rPr>
              <a:t>biếc</a:t>
            </a:r>
            <a:endParaRPr lang="en-US" sz="2000" dirty="0">
              <a:latin typeface="Arial" pitchFamily="34" charset="0"/>
              <a:cs typeface="Arial" pitchFamily="34" charset="0"/>
            </a:endParaRPr>
          </a:p>
          <a:p>
            <a:pPr algn="just">
              <a:lnSpc>
                <a:spcPct val="120000"/>
              </a:lnSpc>
            </a:pPr>
            <a:r>
              <a:rPr lang="en-US" sz="2000" dirty="0">
                <a:latin typeface="Arial" pitchFamily="34" charset="0"/>
                <a:cs typeface="Arial" pitchFamily="34" charset="0"/>
              </a:rPr>
              <a:t>	H</a:t>
            </a:r>
            <a:r>
              <a:rPr lang="en-US" sz="2000" baseline="-25000" dirty="0">
                <a:latin typeface="Arial" pitchFamily="34" charset="0"/>
                <a:cs typeface="Arial" pitchFamily="34" charset="0"/>
              </a:rPr>
              <a:t>2</a:t>
            </a:r>
            <a:r>
              <a:rPr lang="en-US" sz="2000" dirty="0">
                <a:latin typeface="Arial" pitchFamily="34" charset="0"/>
                <a:cs typeface="Arial" pitchFamily="34" charset="0"/>
              </a:rPr>
              <a:t>Y</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dư</a:t>
            </a:r>
            <a:r>
              <a:rPr lang="en-US" sz="2000" dirty="0">
                <a:latin typeface="Arial" pitchFamily="34" charset="0"/>
                <a:cs typeface="Arial" pitchFamily="34" charset="0"/>
              </a:rPr>
              <a:t>) + </a:t>
            </a:r>
            <a:r>
              <a:rPr lang="en-US" sz="2000" dirty="0" smtClean="0">
                <a:latin typeface="Arial" pitchFamily="34" charset="0"/>
                <a:cs typeface="Arial" pitchFamily="34" charset="0"/>
              </a:rPr>
              <a:t>ETOO                     </a:t>
            </a:r>
            <a:r>
              <a:rPr lang="en-US" sz="2000" u="sng" dirty="0">
                <a:latin typeface="Arial" pitchFamily="34" charset="0"/>
                <a:cs typeface="Arial" pitchFamily="34" charset="0"/>
              </a:rPr>
              <a:t>ZnY</a:t>
            </a:r>
            <a:r>
              <a:rPr lang="en-US" sz="2000" u="sng" baseline="30000" dirty="0">
                <a:latin typeface="Arial" pitchFamily="34" charset="0"/>
                <a:cs typeface="Arial" pitchFamily="34" charset="0"/>
              </a:rPr>
              <a:t>2-</a:t>
            </a:r>
            <a:r>
              <a:rPr lang="en-US" sz="2000" u="sng" dirty="0">
                <a:latin typeface="Arial" pitchFamily="34" charset="0"/>
                <a:cs typeface="Arial" pitchFamily="34" charset="0"/>
              </a:rPr>
              <a:t> + 2H</a:t>
            </a:r>
            <a:r>
              <a:rPr lang="en-US" sz="2000" u="sng" baseline="30000" dirty="0">
                <a:latin typeface="Arial" pitchFamily="34" charset="0"/>
                <a:cs typeface="Arial" pitchFamily="34" charset="0"/>
              </a:rPr>
              <a:t>+</a:t>
            </a:r>
            <a:r>
              <a:rPr lang="en-US" sz="2000" u="sng" dirty="0">
                <a:latin typeface="Arial" pitchFamily="34" charset="0"/>
                <a:cs typeface="Arial" pitchFamily="34" charset="0"/>
              </a:rPr>
              <a:t> + Zn(ETOO)</a:t>
            </a:r>
            <a:endParaRPr lang="en-US" sz="2000" dirty="0">
              <a:latin typeface="Arial" pitchFamily="34" charset="0"/>
              <a:cs typeface="Arial" pitchFamily="34" charset="0"/>
            </a:endParaRPr>
          </a:p>
          <a:p>
            <a:pPr algn="just">
              <a:lnSpc>
                <a:spcPct val="120000"/>
              </a:lnSpc>
            </a:pPr>
            <a:r>
              <a:rPr lang="en-US" sz="2000" dirty="0">
                <a:latin typeface="Arial" pitchFamily="34" charset="0"/>
                <a:cs typeface="Arial" pitchFamily="34" charset="0"/>
              </a:rPr>
              <a:t>						</a:t>
            </a:r>
            <a:r>
              <a:rPr lang="en-US" sz="2000" dirty="0" err="1">
                <a:latin typeface="Arial" pitchFamily="34" charset="0"/>
                <a:cs typeface="Arial" pitchFamily="34" charset="0"/>
              </a:rPr>
              <a:t>Đỏ</a:t>
            </a:r>
            <a:r>
              <a:rPr lang="en-US" sz="2000" dirty="0">
                <a:latin typeface="Arial" pitchFamily="34" charset="0"/>
                <a:cs typeface="Arial" pitchFamily="34" charset="0"/>
              </a:rPr>
              <a:t> </a:t>
            </a:r>
            <a:r>
              <a:rPr lang="en-US" sz="2000" dirty="0" err="1">
                <a:latin typeface="Arial" pitchFamily="34" charset="0"/>
                <a:cs typeface="Arial" pitchFamily="34" charset="0"/>
              </a:rPr>
              <a:t>nho</a:t>
            </a:r>
            <a:endParaRPr lang="en-US" sz="2000" dirty="0">
              <a:latin typeface="Arial" pitchFamily="34" charset="0"/>
              <a:cs typeface="Arial" pitchFamily="34" charset="0"/>
            </a:endParaRPr>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225" y="5091174"/>
            <a:ext cx="10858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4701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2275"/>
            <a:ext cx="8572500" cy="415925"/>
          </a:xfrm>
        </p:spPr>
        <p:txBody>
          <a:bodyPr/>
          <a:lstStyle/>
          <a:p>
            <a:pPr marL="747713" indent="-747713" algn="just" eaLnBrk="1" hangingPunct="1"/>
            <a:r>
              <a:rPr lang="en-US" altLang="ko-KR" sz="2200" b="1" dirty="0" smtClean="0">
                <a:solidFill>
                  <a:srgbClr val="000000"/>
                </a:solidFill>
                <a:ea typeface="굴림" pitchFamily="34" charset="-127"/>
              </a:rPr>
              <a:t>5.5.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kỹ</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thuật</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chuẩn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độ</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524000"/>
            <a:ext cx="88154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5.3. </a:t>
            </a:r>
            <a:r>
              <a:rPr lang="en-US" sz="2000" b="1" dirty="0" err="1">
                <a:latin typeface="Arial" pitchFamily="34" charset="0"/>
                <a:cs typeface="Arial" pitchFamily="34" charset="0"/>
                <a:sym typeface="Wingdings"/>
              </a:rPr>
              <a:t>Chuẩn</a:t>
            </a:r>
            <a:r>
              <a:rPr lang="en-US" sz="2000" b="1" dirty="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độ</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thay</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thế</a:t>
            </a:r>
            <a:r>
              <a:rPr lang="en-US" sz="2000" dirty="0" smtClean="0">
                <a:latin typeface="Arial" pitchFamily="34" charset="0"/>
                <a:cs typeface="Arial" pitchFamily="34" charset="0"/>
                <a:sym typeface="Wingdings"/>
              </a:rPr>
              <a:t>:</a:t>
            </a:r>
          </a:p>
          <a:p>
            <a:pPr algn="just">
              <a:lnSpc>
                <a:spcPct val="120000"/>
              </a:lnSpc>
            </a:pP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thích</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smtClean="0">
                <a:latin typeface="Arial" pitchFamily="34" charset="0"/>
                <a:cs typeface="Arial" pitchFamily="34" charset="0"/>
              </a:rPr>
              <a:t>phức</a:t>
            </a:r>
            <a:r>
              <a:rPr lang="en-US" sz="2000" dirty="0" smtClean="0">
                <a:latin typeface="Arial" pitchFamily="34" charset="0"/>
                <a:cs typeface="Arial" pitchFamily="34" charset="0"/>
              </a:rPr>
              <a:t> </a:t>
            </a:r>
            <a:r>
              <a:rPr lang="en-US" sz="2000" dirty="0">
                <a:latin typeface="Arial" pitchFamily="34" charset="0"/>
                <a:cs typeface="Arial" pitchFamily="34" charset="0"/>
              </a:rPr>
              <a:t>ion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bền</a:t>
            </a:r>
            <a:r>
              <a:rPr lang="en-US" sz="2000" dirty="0">
                <a:latin typeface="Arial" pitchFamily="34" charset="0"/>
                <a:cs typeface="Arial" pitchFamily="34" charset="0"/>
              </a:rPr>
              <a:t> </a:t>
            </a:r>
            <a:r>
              <a:rPr lang="en-US" sz="2000" dirty="0" err="1">
                <a:latin typeface="Arial" pitchFamily="34" charset="0"/>
                <a:cs typeface="Arial" pitchFamily="34" charset="0"/>
              </a:rPr>
              <a:t>hơn</a:t>
            </a:r>
            <a:r>
              <a:rPr lang="en-US" sz="2000" dirty="0">
                <a:latin typeface="Arial" pitchFamily="34" charset="0"/>
                <a:cs typeface="Arial" pitchFamily="34" charset="0"/>
              </a:rPr>
              <a:t> </a:t>
            </a:r>
            <a:r>
              <a:rPr lang="en-US" sz="2000" dirty="0" err="1">
                <a:latin typeface="Arial" pitchFamily="34" charset="0"/>
                <a:cs typeface="Arial" pitchFamily="34" charset="0"/>
              </a:rPr>
              <a:t>complexonat</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trực</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a:t>
            </a:r>
            <a:r>
              <a:rPr lang="en-US" sz="2000" dirty="0" err="1">
                <a:latin typeface="Arial" pitchFamily="34" charset="0"/>
                <a:cs typeface="Arial" pitchFamily="34" charset="0"/>
              </a:rPr>
              <a:t>mà</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a:t>
            </a:r>
          </a:p>
          <a:p>
            <a:pPr algn="just">
              <a:lnSpc>
                <a:spcPct val="120000"/>
              </a:lnSpc>
            </a:pPr>
            <a:r>
              <a:rPr lang="en-US" sz="2000" dirty="0" err="1">
                <a:latin typeface="Arial" pitchFamily="34" charset="0"/>
                <a:cs typeface="Arial" pitchFamily="34" charset="0"/>
              </a:rPr>
              <a:t>Dựa</a:t>
            </a:r>
            <a:r>
              <a:rPr lang="en-US" sz="2000" dirty="0">
                <a:latin typeface="Arial" pitchFamily="34" charset="0"/>
                <a:cs typeface="Arial" pitchFamily="34" charset="0"/>
              </a:rPr>
              <a:t> </a:t>
            </a:r>
            <a:r>
              <a:rPr lang="en-US" sz="2000" dirty="0" err="1">
                <a:latin typeface="Arial" pitchFamily="34" charset="0"/>
                <a:cs typeface="Arial" pitchFamily="34" charset="0"/>
              </a:rPr>
              <a:t>vào</a:t>
            </a:r>
            <a:r>
              <a:rPr lang="en-US" sz="2000" dirty="0">
                <a:latin typeface="Arial" pitchFamily="34" charset="0"/>
                <a:cs typeface="Arial" pitchFamily="34" charset="0"/>
              </a:rPr>
              <a:t> </a:t>
            </a:r>
            <a:r>
              <a:rPr lang="en-US" sz="2000" dirty="0" err="1">
                <a:latin typeface="Arial" pitchFamily="34" charset="0"/>
                <a:cs typeface="Arial" pitchFamily="34" charset="0"/>
              </a:rPr>
              <a:t>đặc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complexonat</a:t>
            </a:r>
            <a:r>
              <a:rPr lang="en-US" sz="2000" dirty="0">
                <a:latin typeface="Arial" pitchFamily="34" charset="0"/>
                <a:cs typeface="Arial" pitchFamily="34" charset="0"/>
              </a:rPr>
              <a:t> Mg (MgY</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kém</a:t>
            </a:r>
            <a:r>
              <a:rPr lang="en-US" sz="2000" dirty="0">
                <a:latin typeface="Arial" pitchFamily="34" charset="0"/>
                <a:cs typeface="Arial" pitchFamily="34" charset="0"/>
              </a:rPr>
              <a:t> </a:t>
            </a:r>
            <a:r>
              <a:rPr lang="en-US" sz="2000" dirty="0" err="1">
                <a:latin typeface="Arial" pitchFamily="34" charset="0"/>
                <a:cs typeface="Arial" pitchFamily="34" charset="0"/>
              </a:rPr>
              <a:t>bền</a:t>
            </a:r>
            <a:r>
              <a:rPr lang="en-US" sz="2000" dirty="0">
                <a:latin typeface="Arial" pitchFamily="34" charset="0"/>
                <a:cs typeface="Arial" pitchFamily="34" charset="0"/>
              </a:rPr>
              <a:t> </a:t>
            </a:r>
            <a:r>
              <a:rPr lang="en-US" sz="2000" dirty="0" err="1">
                <a:latin typeface="Arial" pitchFamily="34" charset="0"/>
                <a:cs typeface="Arial" pitchFamily="34" charset="0"/>
              </a:rPr>
              <a:t>hơn</a:t>
            </a:r>
            <a:r>
              <a:rPr lang="en-US" sz="2000" dirty="0">
                <a:latin typeface="Arial" pitchFamily="34" charset="0"/>
                <a:cs typeface="Arial" pitchFamily="34" charset="0"/>
              </a:rPr>
              <a:t> so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EDTA, </a:t>
            </a:r>
            <a:r>
              <a:rPr lang="en-US" sz="2000" dirty="0" err="1">
                <a:latin typeface="Arial" pitchFamily="34" charset="0"/>
                <a:cs typeface="Arial" pitchFamily="34" charset="0"/>
              </a:rPr>
              <a:t>tiến</a:t>
            </a:r>
            <a:r>
              <a:rPr lang="en-US" sz="2000" dirty="0">
                <a:latin typeface="Arial" pitchFamily="34" charset="0"/>
                <a:cs typeface="Arial" pitchFamily="34" charset="0"/>
              </a:rPr>
              <a:t> </a:t>
            </a:r>
            <a:r>
              <a:rPr lang="en-US" sz="2000" dirty="0" err="1">
                <a:latin typeface="Arial" pitchFamily="34" charset="0"/>
                <a:cs typeface="Arial" pitchFamily="34" charset="0"/>
              </a:rPr>
              <a:t>hành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a:t>
            </a:r>
          </a:p>
          <a:p>
            <a:pPr algn="just">
              <a:lnSpc>
                <a:spcPct val="120000"/>
              </a:lnSpc>
            </a:pPr>
            <a:r>
              <a:rPr lang="en-US" sz="2000" dirty="0">
                <a:latin typeface="Arial" pitchFamily="34" charset="0"/>
                <a:cs typeface="Arial" pitchFamily="34" charset="0"/>
              </a:rPr>
              <a:t>Cho ion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vào</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a:t>
            </a:r>
            <a:r>
              <a:rPr lang="en-US" sz="2000" dirty="0" smtClean="0">
                <a:latin typeface="Arial" pitchFamily="34" charset="0"/>
                <a:cs typeface="Arial" pitchFamily="34" charset="0"/>
              </a:rPr>
              <a:t>MgY</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a:t>
            </a:r>
            <a:r>
              <a:rPr lang="en-US" sz="2000" baseline="30000" dirty="0" err="1" smtClean="0">
                <a:latin typeface="Arial" pitchFamily="34" charset="0"/>
                <a:cs typeface="Arial" pitchFamily="34" charset="0"/>
              </a:rPr>
              <a:t>n</a:t>
            </a:r>
            <a:r>
              <a:rPr lang="en-US" sz="2000" baseline="30000" dirty="0" smtClean="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+MgY</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→MY</a:t>
            </a:r>
            <a:r>
              <a:rPr lang="en-US" sz="2000" baseline="30000" dirty="0" smtClean="0">
                <a:latin typeface="Arial" pitchFamily="34" charset="0"/>
                <a:cs typeface="Arial" pitchFamily="34" charset="0"/>
              </a:rPr>
              <a:t>n-4</a:t>
            </a:r>
            <a:r>
              <a:rPr lang="en-US" sz="2000" dirty="0" smtClean="0">
                <a:latin typeface="Arial" pitchFamily="34" charset="0"/>
                <a:cs typeface="Arial" pitchFamily="34" charset="0"/>
              </a:rPr>
              <a:t> </a:t>
            </a:r>
            <a:r>
              <a:rPr lang="en-US" sz="2000" dirty="0">
                <a:latin typeface="Arial" pitchFamily="34" charset="0"/>
                <a:cs typeface="Arial" pitchFamily="34" charset="0"/>
              </a:rPr>
              <a:t>+ Mg</a:t>
            </a:r>
            <a:r>
              <a:rPr lang="en-US" sz="2000" baseline="30000" dirty="0">
                <a:latin typeface="Arial" pitchFamily="34" charset="0"/>
                <a:cs typeface="Arial" pitchFamily="34" charset="0"/>
              </a:rPr>
              <a:t>2+</a:t>
            </a:r>
            <a:endParaRPr lang="en-US" sz="2000" dirty="0">
              <a:latin typeface="Arial" pitchFamily="34" charset="0"/>
              <a:cs typeface="Arial" pitchFamily="34" charset="0"/>
            </a:endParaRPr>
          </a:p>
          <a:p>
            <a:pPr algn="just">
              <a:lnSpc>
                <a:spcPct val="120000"/>
              </a:lnSpc>
            </a:pP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nồng</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ion Mg</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mới</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thành</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B, </a:t>
            </a:r>
            <a:r>
              <a:rPr lang="en-US" sz="2000" dirty="0" err="1">
                <a:latin typeface="Arial" pitchFamily="34" charset="0"/>
                <a:cs typeface="Arial" pitchFamily="34" charset="0"/>
              </a:rPr>
              <a:t>suy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nồng</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Mg</a:t>
            </a:r>
            <a:r>
              <a:rPr lang="en-US" sz="2000" baseline="30000" dirty="0">
                <a:latin typeface="Arial" pitchFamily="34" charset="0"/>
                <a:cs typeface="Arial" pitchFamily="34" charset="0"/>
              </a:rPr>
              <a:t>2+</a:t>
            </a:r>
            <a:r>
              <a:rPr lang="en-US" sz="2000" dirty="0">
                <a:latin typeface="Arial" pitchFamily="34" charset="0"/>
                <a:cs typeface="Arial" pitchFamily="34" charset="0"/>
              </a:rPr>
              <a:t> =&gt; </a:t>
            </a:r>
            <a:r>
              <a:rPr lang="en-US" sz="2000" dirty="0" err="1">
                <a:latin typeface="Arial" pitchFamily="34" charset="0"/>
                <a:cs typeface="Arial" pitchFamily="34" charset="0"/>
              </a:rPr>
              <a:t>nồng</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smtClean="0">
                <a:latin typeface="Arial" pitchFamily="34" charset="0"/>
                <a:cs typeface="Arial" pitchFamily="34" charset="0"/>
              </a:rPr>
              <a:t>MY</a:t>
            </a:r>
            <a:r>
              <a:rPr lang="en-US" sz="2000" baseline="30000" dirty="0" smtClean="0">
                <a:latin typeface="Arial" pitchFamily="34" charset="0"/>
                <a:cs typeface="Arial" pitchFamily="34" charset="0"/>
              </a:rPr>
              <a:t>n-4</a:t>
            </a:r>
            <a:r>
              <a:rPr lang="en-US" sz="2000" dirty="0" smtClean="0">
                <a:latin typeface="Arial" pitchFamily="34" charset="0"/>
                <a:cs typeface="Arial" pitchFamily="34" charset="0"/>
              </a:rPr>
              <a:t> </a:t>
            </a:r>
            <a:r>
              <a:rPr lang="en-US" sz="2000" dirty="0">
                <a:latin typeface="Arial" pitchFamily="34" charset="0"/>
                <a:cs typeface="Arial" pitchFamily="34" charset="0"/>
              </a:rPr>
              <a:t>=&gt; </a:t>
            </a:r>
            <a:r>
              <a:rPr lang="en-US" sz="2000" dirty="0" err="1">
                <a:latin typeface="Arial" pitchFamily="34" charset="0"/>
                <a:cs typeface="Arial" pitchFamily="34" charset="0"/>
              </a:rPr>
              <a:t>nồng</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smtClean="0">
                <a:latin typeface="Arial" pitchFamily="34" charset="0"/>
                <a:cs typeface="Arial" pitchFamily="34" charset="0"/>
              </a:rPr>
              <a:t>M</a:t>
            </a:r>
            <a:r>
              <a:rPr lang="en-US" sz="2000" baseline="30000" dirty="0" err="1" smtClean="0">
                <a:latin typeface="Arial" pitchFamily="34" charset="0"/>
                <a:cs typeface="Arial" pitchFamily="34" charset="0"/>
              </a:rPr>
              <a:t>n</a:t>
            </a:r>
            <a:r>
              <a:rPr lang="en-US" sz="2000" baseline="30000" dirty="0">
                <a:latin typeface="Arial" pitchFamily="34" charset="0"/>
                <a:cs typeface="Arial" pitchFamily="34" charset="0"/>
              </a:rPr>
              <a:t>+</a:t>
            </a:r>
            <a:r>
              <a:rPr lang="en-US" sz="2000" dirty="0">
                <a:latin typeface="Arial" pitchFamily="34" charset="0"/>
                <a:cs typeface="Arial" pitchFamily="34" charset="0"/>
              </a:rPr>
              <a:t>.</a:t>
            </a:r>
          </a:p>
          <a:p>
            <a:pPr algn="just">
              <a:lnSpc>
                <a:spcPct val="120000"/>
              </a:lnSpc>
            </a:pPr>
            <a:r>
              <a:rPr lang="en-US" sz="2000" dirty="0" err="1">
                <a:latin typeface="Arial" pitchFamily="34" charset="0"/>
                <a:cs typeface="Arial" pitchFamily="34" charset="0"/>
              </a:rPr>
              <a:t>Tuy</a:t>
            </a:r>
            <a:r>
              <a:rPr lang="en-US" sz="2000" dirty="0">
                <a:latin typeface="Arial" pitchFamily="34" charset="0"/>
                <a:cs typeface="Arial" pitchFamily="34" charset="0"/>
              </a:rPr>
              <a:t> </a:t>
            </a:r>
            <a:r>
              <a:rPr lang="en-US" sz="2000" dirty="0" err="1">
                <a:latin typeface="Arial" pitchFamily="34" charset="0"/>
                <a:cs typeface="Arial" pitchFamily="34" charset="0"/>
              </a:rPr>
              <a:t>nhiên</a:t>
            </a:r>
            <a:r>
              <a:rPr lang="en-US" sz="2000" dirty="0">
                <a:latin typeface="Arial" pitchFamily="34" charset="0"/>
                <a:cs typeface="Arial" pitchFamily="34" charset="0"/>
              </a:rPr>
              <a:t>, </a:t>
            </a:r>
            <a:r>
              <a:rPr lang="en-US" sz="2000" dirty="0" err="1">
                <a:latin typeface="Arial" pitchFamily="34" charset="0"/>
                <a:cs typeface="Arial" pitchFamily="34" charset="0"/>
              </a:rPr>
              <a:t>phức</a:t>
            </a:r>
            <a:r>
              <a:rPr lang="en-US" sz="2000" dirty="0">
                <a:latin typeface="Arial" pitchFamily="34" charset="0"/>
                <a:cs typeface="Arial" pitchFamily="34" charset="0"/>
              </a:rPr>
              <a:t> MgY</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bền</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pH = 8 – 10,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áp</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đối</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pH = 8 – 10.</a:t>
            </a:r>
          </a:p>
          <a:p>
            <a:pPr algn="ctr">
              <a:lnSpc>
                <a:spcPct val="120000"/>
              </a:lnSpc>
            </a:pPr>
            <a:r>
              <a:rPr lang="en-US" sz="2000" dirty="0" err="1" smtClean="0">
                <a:latin typeface="Arial" pitchFamily="34" charset="0"/>
                <a:cs typeface="Arial" pitchFamily="34" charset="0"/>
              </a:rPr>
              <a:t>M</a:t>
            </a:r>
            <a:r>
              <a:rPr lang="en-US" sz="2000" baseline="30000" dirty="0" err="1" smtClean="0">
                <a:latin typeface="Arial" pitchFamily="34" charset="0"/>
                <a:cs typeface="Arial" pitchFamily="34" charset="0"/>
              </a:rPr>
              <a:t>n</a:t>
            </a:r>
            <a:r>
              <a:rPr lang="en-US" sz="2000" baseline="30000" dirty="0">
                <a:latin typeface="Arial" pitchFamily="34" charset="0"/>
                <a:cs typeface="Arial" pitchFamily="34" charset="0"/>
              </a:rPr>
              <a:t>+</a:t>
            </a:r>
            <a:r>
              <a:rPr lang="en-US" sz="2000" dirty="0">
                <a:latin typeface="Arial" pitchFamily="34" charset="0"/>
                <a:cs typeface="Arial" pitchFamily="34" charset="0"/>
              </a:rPr>
              <a:t> + MgY</a:t>
            </a:r>
            <a:r>
              <a:rPr lang="en-US" sz="2000" baseline="30000" dirty="0">
                <a:latin typeface="Arial" pitchFamily="34" charset="0"/>
                <a:cs typeface="Arial" pitchFamily="34" charset="0"/>
              </a:rPr>
              <a:t>2-</a:t>
            </a:r>
            <a:r>
              <a:rPr lang="en-US" sz="2000" dirty="0">
                <a:latin typeface="Arial" pitchFamily="34" charset="0"/>
                <a:cs typeface="Arial" pitchFamily="34" charset="0"/>
              </a:rPr>
              <a:t> → </a:t>
            </a:r>
            <a:r>
              <a:rPr lang="en-US" sz="2000" dirty="0" smtClean="0">
                <a:latin typeface="Arial" pitchFamily="34" charset="0"/>
                <a:cs typeface="Arial" pitchFamily="34" charset="0"/>
              </a:rPr>
              <a:t>MY</a:t>
            </a:r>
            <a:r>
              <a:rPr lang="en-US" sz="2000" baseline="30000" dirty="0" smtClean="0">
                <a:latin typeface="Arial" pitchFamily="34" charset="0"/>
                <a:cs typeface="Arial" pitchFamily="34" charset="0"/>
              </a:rPr>
              <a:t>n-4</a:t>
            </a:r>
            <a:r>
              <a:rPr lang="en-US" sz="2000" dirty="0" smtClean="0">
                <a:latin typeface="Arial" pitchFamily="34" charset="0"/>
                <a:cs typeface="Arial" pitchFamily="34" charset="0"/>
              </a:rPr>
              <a:t> </a:t>
            </a:r>
            <a:r>
              <a:rPr lang="en-US" sz="2000" dirty="0">
                <a:latin typeface="Arial" pitchFamily="34" charset="0"/>
                <a:cs typeface="Arial" pitchFamily="34" charset="0"/>
              </a:rPr>
              <a:t>+ Mg</a:t>
            </a:r>
            <a:r>
              <a:rPr lang="en-US" sz="2000" baseline="30000" dirty="0">
                <a:latin typeface="Arial" pitchFamily="34" charset="0"/>
                <a:cs typeface="Arial" pitchFamily="34" charset="0"/>
              </a:rPr>
              <a:t>2+</a:t>
            </a:r>
            <a:endParaRPr lang="en-US" sz="2000" dirty="0">
              <a:latin typeface="Arial" pitchFamily="34" charset="0"/>
              <a:cs typeface="Arial" pitchFamily="34" charset="0"/>
            </a:endParaRPr>
          </a:p>
          <a:p>
            <a:pPr algn="ctr">
              <a:lnSpc>
                <a:spcPct val="120000"/>
              </a:lnSpc>
            </a:pPr>
            <a:r>
              <a:rPr lang="en-US" sz="2000" u="sng" dirty="0">
                <a:latin typeface="Arial" pitchFamily="34" charset="0"/>
                <a:cs typeface="Arial" pitchFamily="34" charset="0"/>
              </a:rPr>
              <a:t>Mg</a:t>
            </a:r>
            <a:r>
              <a:rPr lang="en-US" sz="2000" u="sng" baseline="30000" dirty="0">
                <a:latin typeface="Arial" pitchFamily="34" charset="0"/>
                <a:cs typeface="Arial" pitchFamily="34" charset="0"/>
              </a:rPr>
              <a:t>2+</a:t>
            </a:r>
            <a:r>
              <a:rPr lang="en-US" sz="2000" u="sng" dirty="0">
                <a:latin typeface="Arial" pitchFamily="34" charset="0"/>
                <a:cs typeface="Arial" pitchFamily="34" charset="0"/>
              </a:rPr>
              <a:t>(ETOO) + </a:t>
            </a:r>
            <a:r>
              <a:rPr lang="en-US" sz="2000" u="sng" dirty="0" err="1">
                <a:latin typeface="Arial" pitchFamily="34" charset="0"/>
                <a:cs typeface="Arial" pitchFamily="34" charset="0"/>
              </a:rPr>
              <a:t>đệm</a:t>
            </a:r>
            <a:r>
              <a:rPr lang="en-US" sz="2000" u="sng" dirty="0">
                <a:latin typeface="Arial" pitchFamily="34" charset="0"/>
                <a:cs typeface="Arial" pitchFamily="34" charset="0"/>
              </a:rPr>
              <a:t> </a:t>
            </a:r>
            <a:r>
              <a:rPr lang="en-US" sz="2000" u="sng" dirty="0" err="1">
                <a:latin typeface="Arial" pitchFamily="34" charset="0"/>
                <a:cs typeface="Arial" pitchFamily="34" charset="0"/>
              </a:rPr>
              <a:t>amoni</a:t>
            </a: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MgY</a:t>
            </a:r>
            <a:r>
              <a:rPr lang="en-US" sz="2000" u="sng" baseline="30000" dirty="0" smtClean="0">
                <a:latin typeface="Arial" pitchFamily="34" charset="0"/>
                <a:cs typeface="Arial" pitchFamily="34" charset="0"/>
              </a:rPr>
              <a:t>2-</a:t>
            </a:r>
            <a:r>
              <a:rPr lang="en-US" sz="2000" u="sng" dirty="0" smtClean="0">
                <a:latin typeface="Arial" pitchFamily="34" charset="0"/>
                <a:cs typeface="Arial" pitchFamily="34" charset="0"/>
              </a:rPr>
              <a:t> </a:t>
            </a:r>
            <a:r>
              <a:rPr lang="en-US" sz="2000" u="sng" dirty="0">
                <a:latin typeface="Arial" pitchFamily="34" charset="0"/>
                <a:cs typeface="Arial" pitchFamily="34" charset="0"/>
              </a:rPr>
              <a:t>+ ETOO (</a:t>
            </a:r>
            <a:r>
              <a:rPr lang="en-US" sz="2000" u="sng" dirty="0" err="1">
                <a:latin typeface="Arial" pitchFamily="34" charset="0"/>
                <a:cs typeface="Arial" pitchFamily="34" charset="0"/>
              </a:rPr>
              <a:t>tự</a:t>
            </a:r>
            <a:r>
              <a:rPr lang="en-US" sz="2000" u="sng" dirty="0">
                <a:latin typeface="Arial" pitchFamily="34" charset="0"/>
                <a:cs typeface="Arial" pitchFamily="34" charset="0"/>
              </a:rPr>
              <a:t> do)</a:t>
            </a:r>
            <a:endParaRPr lang="en-US" sz="2000" dirty="0">
              <a:latin typeface="Arial" pitchFamily="34" charset="0"/>
              <a:cs typeface="Arial" pitchFamily="34" charset="0"/>
            </a:endParaRPr>
          </a:p>
          <a:p>
            <a:pPr algn="ctr">
              <a:lnSpc>
                <a:spcPct val="120000"/>
              </a:lnSpc>
            </a:pPr>
            <a:r>
              <a:rPr lang="en-US" sz="2000" dirty="0">
                <a:latin typeface="Arial" pitchFamily="34" charset="0"/>
                <a:cs typeface="Arial" pitchFamily="34" charset="0"/>
              </a:rPr>
              <a:t>	</a:t>
            </a:r>
            <a:r>
              <a:rPr lang="en-US" sz="2000" dirty="0" err="1">
                <a:latin typeface="Arial" pitchFamily="34" charset="0"/>
                <a:cs typeface="Arial" pitchFamily="34" charset="0"/>
              </a:rPr>
              <a:t>Đỏ</a:t>
            </a:r>
            <a:r>
              <a:rPr lang="en-US" sz="2000" dirty="0">
                <a:latin typeface="Arial" pitchFamily="34" charset="0"/>
                <a:cs typeface="Arial" pitchFamily="34" charset="0"/>
              </a:rPr>
              <a:t> </a:t>
            </a:r>
            <a:r>
              <a:rPr lang="en-US" sz="2000" dirty="0" err="1">
                <a:latin typeface="Arial" pitchFamily="34" charset="0"/>
                <a:cs typeface="Arial" pitchFamily="34" charset="0"/>
              </a:rPr>
              <a:t>nho</a:t>
            </a:r>
            <a:r>
              <a:rPr lang="en-US" sz="2000" dirty="0">
                <a:latin typeface="Arial" pitchFamily="34" charset="0"/>
                <a:cs typeface="Arial" pitchFamily="34" charset="0"/>
              </a:rPr>
              <a:t>					</a:t>
            </a:r>
            <a:r>
              <a:rPr lang="en-US" sz="2000" dirty="0" err="1">
                <a:latin typeface="Arial" pitchFamily="34" charset="0"/>
                <a:cs typeface="Arial" pitchFamily="34" charset="0"/>
              </a:rPr>
              <a:t>xanh</a:t>
            </a:r>
            <a:r>
              <a:rPr lang="en-US" sz="2000" dirty="0">
                <a:latin typeface="Arial" pitchFamily="34" charset="0"/>
                <a:cs typeface="Arial" pitchFamily="34" charset="0"/>
              </a:rPr>
              <a:t> </a:t>
            </a:r>
            <a:r>
              <a:rPr lang="en-US" sz="2000" dirty="0" err="1">
                <a:latin typeface="Arial" pitchFamily="34" charset="0"/>
                <a:cs typeface="Arial" pitchFamily="34" charset="0"/>
              </a:rPr>
              <a:t>biếc</a:t>
            </a:r>
            <a:endParaRPr lang="en-US" sz="2000" dirty="0">
              <a:latin typeface="Arial" pitchFamily="34" charset="0"/>
              <a:cs typeface="Arial" pitchFamily="34" charset="0"/>
            </a:endParaRPr>
          </a:p>
        </p:txBody>
      </p:sp>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029" y="5639164"/>
            <a:ext cx="1237879" cy="38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453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69875" y="1598613"/>
            <a:ext cx="8686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lnSpc>
                <a:spcPct val="120000"/>
              </a:lnSpc>
            </a:pPr>
            <a:r>
              <a:rPr lang="en-US" altLang="fr-FR" sz="2200" b="1" i="1">
                <a:latin typeface="Times New Roman" pitchFamily="18" charset="0"/>
                <a:cs typeface="Times New Roman" pitchFamily="18" charset="0"/>
              </a:rPr>
              <a:t>1.2.1. Cân bằng hóa học – Hằng số cân bằng.</a:t>
            </a:r>
            <a:r>
              <a:rPr lang="en-US" altLang="fr-FR" sz="2200">
                <a:latin typeface="Times New Roman" pitchFamily="18" charset="0"/>
                <a:cs typeface="Times New Roman" pitchFamily="18" charset="0"/>
              </a:rPr>
              <a:t> </a:t>
            </a:r>
          </a:p>
          <a:p>
            <a:pPr algn="just" eaLnBrk="1" hangingPunct="1">
              <a:lnSpc>
                <a:spcPct val="120000"/>
              </a:lnSpc>
            </a:pPr>
            <a:r>
              <a:rPr lang="en-US" altLang="fr-FR" sz="2200">
                <a:latin typeface="Times New Roman" pitchFamily="18" charset="0"/>
                <a:cs typeface="Times New Roman" pitchFamily="18" charset="0"/>
              </a:rPr>
              <a:t>Phần lớn các phản ứng hóa học là những phản ứng thuận nghịch:</a:t>
            </a:r>
          </a:p>
          <a:p>
            <a:pPr algn="ctr" eaLnBrk="1" hangingPunct="1">
              <a:lnSpc>
                <a:spcPct val="120000"/>
              </a:lnSpc>
            </a:pPr>
            <a:r>
              <a:rPr lang="en-US" altLang="fr-FR" sz="2400">
                <a:latin typeface="Times New Roman" pitchFamily="18" charset="0"/>
                <a:cs typeface="Times New Roman" pitchFamily="18" charset="0"/>
              </a:rPr>
              <a:t>aA + bB </a:t>
            </a:r>
            <a:r>
              <a:rPr lang="en-US" altLang="fr-FR" sz="2400">
                <a:latin typeface="Times New Roman" pitchFamily="18" charset="0"/>
                <a:cs typeface="Times New Roman" pitchFamily="18" charset="0"/>
                <a:sym typeface="Symbol" pitchFamily="18" charset="2"/>
              </a:rPr>
              <a:t></a:t>
            </a:r>
            <a:r>
              <a:rPr lang="en-US" altLang="fr-FR" sz="2400">
                <a:latin typeface="Times New Roman" pitchFamily="18" charset="0"/>
                <a:cs typeface="Times New Roman" pitchFamily="18" charset="0"/>
              </a:rPr>
              <a:t> cC + dD</a:t>
            </a:r>
            <a:r>
              <a:rPr lang="en-US" altLang="fr-FR" sz="2200">
                <a:latin typeface="Times New Roman" pitchFamily="18" charset="0"/>
                <a:cs typeface="Times New Roman" pitchFamily="18" charset="0"/>
              </a:rPr>
              <a:t> </a:t>
            </a:r>
          </a:p>
          <a:p>
            <a:pPr algn="just" eaLnBrk="1" hangingPunct="1">
              <a:lnSpc>
                <a:spcPct val="120000"/>
              </a:lnSpc>
            </a:pPr>
            <a:r>
              <a:rPr lang="en-US" altLang="fr-FR" sz="2200">
                <a:latin typeface="Times New Roman" pitchFamily="18" charset="0"/>
                <a:cs typeface="Times New Roman" pitchFamily="18" charset="0"/>
              </a:rPr>
              <a:t>Hằng số cân bằng:                         K chỉ phụ thuộc vào nhiệt độ</a:t>
            </a:r>
            <a:endParaRPr lang="vi-VN" altLang="fr-FR" sz="2200">
              <a:latin typeface="Times New Roman" pitchFamily="18" charset="0"/>
              <a:cs typeface="Times New Roman" pitchFamily="18" charset="0"/>
            </a:endParaRPr>
          </a:p>
        </p:txBody>
      </p:sp>
      <p:sp>
        <p:nvSpPr>
          <p:cNvPr id="12291" name="Rectangle 2"/>
          <p:cNvSpPr>
            <a:spLocks noGrp="1" noChangeArrowheads="1"/>
          </p:cNvSpPr>
          <p:nvPr>
            <p:ph type="title"/>
          </p:nvPr>
        </p:nvSpPr>
        <p:spPr>
          <a:xfrm>
            <a:off x="1412875" y="1101725"/>
            <a:ext cx="7731125" cy="346075"/>
          </a:xfrm>
        </p:spPr>
        <p:txBody>
          <a:bodyPr/>
          <a:lstStyle/>
          <a:p>
            <a:pPr algn="just" eaLnBrk="1" hangingPunct="1"/>
            <a:r>
              <a:rPr lang="en-US" altLang="ko-KR" sz="2000" b="1" smtClean="0">
                <a:solidFill>
                  <a:srgbClr val="000000"/>
                </a:solidFill>
                <a:ea typeface="굴림" pitchFamily="34" charset="-127"/>
              </a:rPr>
              <a:t>1.2. Các khái niệm cơ bản</a:t>
            </a:r>
            <a:endParaRPr lang="en-US" altLang="fr-FR" sz="2000" b="1" smtClean="0">
              <a:solidFill>
                <a:srgbClr val="000000"/>
              </a:solidFill>
              <a:ea typeface="굴림" pitchFamily="34" charset="-127"/>
            </a:endParaRPr>
          </a:p>
        </p:txBody>
      </p:sp>
      <p:sp>
        <p:nvSpPr>
          <p:cNvPr id="12292" name="Rectangle 2"/>
          <p:cNvSpPr txBox="1">
            <a:spLocks noChangeArrowheads="1"/>
          </p:cNvSpPr>
          <p:nvPr/>
        </p:nvSpPr>
        <p:spPr bwMode="black">
          <a:xfrm>
            <a:off x="1143000" y="76200"/>
            <a:ext cx="7862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1. MỞ ĐẦU</a:t>
            </a: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774950"/>
            <a:ext cx="12954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280988" y="3498850"/>
            <a:ext cx="86868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lnSpc>
                <a:spcPct val="120000"/>
              </a:lnSpc>
              <a:defRPr/>
            </a:pPr>
            <a:r>
              <a:rPr lang="en-US" sz="2200" b="1" i="1" dirty="0" smtClean="0">
                <a:latin typeface="Times New Roman" pitchFamily="18" charset="0"/>
                <a:cs typeface="Times New Roman" pitchFamily="18" charset="0"/>
              </a:rPr>
              <a:t>1.2.2. </a:t>
            </a:r>
            <a:r>
              <a:rPr lang="en-US" sz="2200" b="1" i="1" dirty="0" err="1" smtClean="0">
                <a:latin typeface="Times New Roman" pitchFamily="18" charset="0"/>
                <a:cs typeface="Times New Roman" pitchFamily="18" charset="0"/>
              </a:rPr>
              <a:t>Nồng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độ</a:t>
            </a:r>
            <a:r>
              <a:rPr lang="en-US" sz="2200" b="1" i="1" dirty="0" smtClean="0">
                <a:latin typeface="Times New Roman" pitchFamily="18" charset="0"/>
                <a:cs typeface="Times New Roman" pitchFamily="18" charset="0"/>
              </a:rPr>
              <a:t>.</a:t>
            </a:r>
            <a:endParaRPr lang="en-US" sz="2200" dirty="0" smtClean="0">
              <a:latin typeface="Times New Roman" pitchFamily="18" charset="0"/>
              <a:cs typeface="Times New Roman" pitchFamily="18" charset="0"/>
            </a:endParaRPr>
          </a:p>
          <a:p>
            <a:pPr algn="just">
              <a:lnSpc>
                <a:spcPct val="120000"/>
              </a:lnSpc>
              <a:defRPr/>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Nồng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độ</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phần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trăm</a:t>
            </a:r>
            <a:r>
              <a:rPr lang="en-US" sz="2200" dirty="0" smtClean="0">
                <a:latin typeface="Times New Roman" pitchFamily="18" charset="0"/>
                <a:cs typeface="Times New Roman" pitchFamily="18" charset="0"/>
              </a:rPr>
              <a:t> (C%). </a:t>
            </a:r>
            <a:r>
              <a:rPr lang="en-US" sz="1600" dirty="0" err="1" smtClean="0">
                <a:latin typeface="Times New Roman" pitchFamily="18" charset="0"/>
                <a:cs typeface="Times New Roman" pitchFamily="18" charset="0"/>
              </a:rPr>
              <a:t>Pha</a:t>
            </a:r>
            <a:r>
              <a:rPr lang="en-US" sz="1600" dirty="0" smtClean="0">
                <a:latin typeface="Times New Roman" pitchFamily="18" charset="0"/>
                <a:cs typeface="Times New Roman" pitchFamily="18" charset="0"/>
              </a:rPr>
              <a:t> dung </a:t>
            </a:r>
            <a:r>
              <a:rPr lang="en-US" sz="1600" dirty="0" err="1" smtClean="0">
                <a:latin typeface="Times New Roman" pitchFamily="18" charset="0"/>
                <a:cs typeface="Times New Roman" pitchFamily="18" charset="0"/>
              </a:rPr>
              <a:t>dịch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NaCl</a:t>
            </a:r>
            <a:r>
              <a:rPr lang="en-US" sz="1600" dirty="0" smtClean="0">
                <a:latin typeface="Times New Roman" pitchFamily="18" charset="0"/>
                <a:cs typeface="Times New Roman" pitchFamily="18" charset="0"/>
              </a:rPr>
              <a:t> 15%</a:t>
            </a:r>
          </a:p>
          <a:p>
            <a:pPr algn="just">
              <a:lnSpc>
                <a:spcPct val="120000"/>
              </a:lnSpc>
              <a:defRPr/>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Nồng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độ</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mol</a:t>
            </a:r>
            <a:r>
              <a:rPr lang="en-US" sz="2200" dirty="0" smtClean="0">
                <a:latin typeface="Times New Roman" pitchFamily="18" charset="0"/>
                <a:cs typeface="Times New Roman" pitchFamily="18" charset="0"/>
              </a:rPr>
              <a:t> (C</a:t>
            </a:r>
            <a:r>
              <a:rPr lang="en-US" sz="2200" baseline="-25000"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Pha</a:t>
            </a:r>
            <a:r>
              <a:rPr lang="en-US" sz="1600" dirty="0" smtClean="0">
                <a:latin typeface="Times New Roman" pitchFamily="18" charset="0"/>
                <a:cs typeface="Times New Roman" pitchFamily="18" charset="0"/>
              </a:rPr>
              <a:t> dung </a:t>
            </a:r>
            <a:r>
              <a:rPr lang="en-US" sz="1600" dirty="0" err="1" smtClean="0">
                <a:latin typeface="Times New Roman" pitchFamily="18" charset="0"/>
                <a:cs typeface="Times New Roman" pitchFamily="18" charset="0"/>
              </a:rPr>
              <a:t>dịch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NaOH</a:t>
            </a:r>
            <a:r>
              <a:rPr lang="en-US" sz="1600" dirty="0" smtClean="0">
                <a:latin typeface="Times New Roman" pitchFamily="18" charset="0"/>
                <a:cs typeface="Times New Roman" pitchFamily="18" charset="0"/>
              </a:rPr>
              <a:t> 0,1M</a:t>
            </a:r>
          </a:p>
          <a:p>
            <a:pPr algn="just">
              <a:lnSpc>
                <a:spcPct val="120000"/>
              </a:lnSpc>
              <a:defRPr/>
            </a:pPr>
            <a:r>
              <a:rPr lang="en-US" sz="2200" dirty="0" smtClean="0">
                <a:latin typeface="Times New Roman" pitchFamily="18" charset="0"/>
                <a:cs typeface="Times New Roman" pitchFamily="18" charset="0"/>
                <a:sym typeface="Symbol"/>
              </a:rPr>
              <a:t> </a:t>
            </a:r>
            <a:r>
              <a:rPr lang="en-US" sz="2200" dirty="0" err="1" smtClean="0">
                <a:latin typeface="Times New Roman" pitchFamily="18" charset="0"/>
                <a:cs typeface="Times New Roman" pitchFamily="18" charset="0"/>
                <a:sym typeface="Symbol"/>
              </a:rPr>
              <a:t>Mối</a:t>
            </a:r>
            <a:r>
              <a:rPr lang="en-US" sz="2200" dirty="0" smtClean="0">
                <a:latin typeface="Times New Roman" pitchFamily="18" charset="0"/>
                <a:cs typeface="Times New Roman" pitchFamily="18" charset="0"/>
                <a:sym typeface="Symbol"/>
              </a:rPr>
              <a:t> </a:t>
            </a:r>
            <a:r>
              <a:rPr lang="en-US" sz="2200" dirty="0" err="1" smtClean="0">
                <a:latin typeface="Times New Roman" pitchFamily="18" charset="0"/>
                <a:cs typeface="Times New Roman" pitchFamily="18" charset="0"/>
                <a:sym typeface="Symbol"/>
              </a:rPr>
              <a:t>quan</a:t>
            </a:r>
            <a:r>
              <a:rPr lang="en-US" sz="2200" dirty="0" smtClean="0">
                <a:latin typeface="Times New Roman" pitchFamily="18" charset="0"/>
                <a:cs typeface="Times New Roman" pitchFamily="18" charset="0"/>
                <a:sym typeface="Symbol"/>
              </a:rPr>
              <a:t> </a:t>
            </a:r>
            <a:r>
              <a:rPr lang="en-US" sz="2200" dirty="0" err="1" smtClean="0">
                <a:latin typeface="Times New Roman" pitchFamily="18" charset="0"/>
                <a:cs typeface="Times New Roman" pitchFamily="18" charset="0"/>
                <a:sym typeface="Symbol"/>
              </a:rPr>
              <a:t>hệ</a:t>
            </a:r>
            <a:r>
              <a:rPr lang="en-US" sz="2200" dirty="0" smtClean="0">
                <a:latin typeface="Times New Roman" pitchFamily="18" charset="0"/>
                <a:cs typeface="Times New Roman" pitchFamily="18" charset="0"/>
                <a:sym typeface="Symbol"/>
              </a:rPr>
              <a:t> </a:t>
            </a:r>
            <a:r>
              <a:rPr lang="en-US" sz="2200" dirty="0" err="1" smtClean="0">
                <a:latin typeface="Times New Roman" pitchFamily="18" charset="0"/>
                <a:cs typeface="Times New Roman" pitchFamily="18" charset="0"/>
                <a:sym typeface="Symbol"/>
              </a:rPr>
              <a:t>giữa</a:t>
            </a:r>
            <a:r>
              <a:rPr lang="en-US" sz="2200" dirty="0" smtClean="0">
                <a:latin typeface="Times New Roman" pitchFamily="18" charset="0"/>
                <a:cs typeface="Times New Roman" pitchFamily="18" charset="0"/>
                <a:sym typeface="Symbol"/>
              </a:rPr>
              <a:t> C</a:t>
            </a:r>
            <a:r>
              <a:rPr lang="en-US" sz="2200" baseline="-25000" dirty="0" smtClean="0">
                <a:latin typeface="Times New Roman" pitchFamily="18" charset="0"/>
                <a:cs typeface="Times New Roman" pitchFamily="18" charset="0"/>
                <a:sym typeface="Symbol"/>
              </a:rPr>
              <a:t>M</a:t>
            </a:r>
            <a:r>
              <a:rPr lang="en-US" sz="2200" dirty="0" smtClean="0">
                <a:latin typeface="Times New Roman" pitchFamily="18" charset="0"/>
                <a:cs typeface="Times New Roman" pitchFamily="18" charset="0"/>
                <a:sym typeface="Symbol"/>
              </a:rPr>
              <a:t> </a:t>
            </a:r>
            <a:r>
              <a:rPr lang="en-US" sz="2200" dirty="0" err="1" smtClean="0">
                <a:latin typeface="Times New Roman" pitchFamily="18" charset="0"/>
                <a:cs typeface="Times New Roman" pitchFamily="18" charset="0"/>
                <a:sym typeface="Symbol"/>
              </a:rPr>
              <a:t>và</a:t>
            </a:r>
            <a:r>
              <a:rPr lang="en-US" sz="2200" dirty="0" smtClean="0">
                <a:latin typeface="Times New Roman" pitchFamily="18" charset="0"/>
                <a:cs typeface="Times New Roman" pitchFamily="18" charset="0"/>
                <a:sym typeface="Symbol"/>
              </a:rPr>
              <a:t> C%:</a:t>
            </a:r>
            <a:endParaRPr lang="en-US" sz="2200" dirty="0" smtClean="0">
              <a:latin typeface="Times New Roman" pitchFamily="18" charset="0"/>
              <a:cs typeface="Times New Roman" pitchFamily="18" charset="0"/>
            </a:endParaRPr>
          </a:p>
          <a:p>
            <a:pPr algn="just">
              <a:lnSpc>
                <a:spcPct val="120000"/>
              </a:lnSpc>
              <a:defRPr/>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Nồng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độ</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lượng</a:t>
            </a:r>
            <a:r>
              <a:rPr lang="en-US" sz="2200" dirty="0" smtClean="0">
                <a:latin typeface="Times New Roman" pitchFamily="18" charset="0"/>
                <a:cs typeface="Times New Roman" pitchFamily="18" charset="0"/>
              </a:rPr>
              <a:t> (C</a:t>
            </a:r>
            <a:r>
              <a:rPr lang="en-US" sz="2200" baseline="-25000"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Là số đ</a:t>
            </a:r>
            <a:r>
              <a:rPr lang="en-US" sz="1600" dirty="0" smtClean="0">
                <a:latin typeface="Times New Roman" pitchFamily="18" charset="0"/>
                <a:cs typeface="Times New Roman" pitchFamily="18" charset="0"/>
              </a:rPr>
              <a:t>ư</a:t>
            </a:r>
            <a:r>
              <a:rPr lang="vi-VN" sz="1600" dirty="0" smtClean="0">
                <a:latin typeface="Times New Roman" pitchFamily="18" charset="0"/>
                <a:cs typeface="Times New Roman" pitchFamily="18" charset="0"/>
              </a:rPr>
              <a:t>ơng l</a:t>
            </a:r>
            <a:r>
              <a:rPr lang="en-US" sz="1600" dirty="0" smtClean="0">
                <a:latin typeface="Times New Roman" pitchFamily="18" charset="0"/>
                <a:cs typeface="Times New Roman" pitchFamily="18" charset="0"/>
              </a:rPr>
              <a:t>ư</a:t>
            </a:r>
            <a:r>
              <a:rPr lang="vi-VN" sz="1600" dirty="0" smtClean="0">
                <a:latin typeface="Times New Roman" pitchFamily="18" charset="0"/>
                <a:cs typeface="Times New Roman" pitchFamily="18" charset="0"/>
              </a:rPr>
              <a:t>ợng gam chất tan có trong 1 lít dung dịch. </a:t>
            </a:r>
            <a:endParaRPr lang="en-US" sz="1600" dirty="0" smtClean="0">
              <a:latin typeface="Times New Roman" pitchFamily="18" charset="0"/>
              <a:cs typeface="Times New Roman" pitchFamily="18" charset="0"/>
            </a:endParaRPr>
          </a:p>
          <a:p>
            <a:pPr indent="463550" algn="just">
              <a:lnSpc>
                <a:spcPct val="120000"/>
              </a:lnSpc>
              <a:defRPr/>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lượng</a:t>
            </a:r>
            <a:r>
              <a:rPr lang="en-US" sz="2200" dirty="0" smtClean="0">
                <a:latin typeface="Times New Roman" pitchFamily="18" charset="0"/>
                <a:cs typeface="Times New Roman" pitchFamily="18" charset="0"/>
              </a:rPr>
              <a:t> (z):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số</a:t>
            </a:r>
            <a:r>
              <a:rPr lang="en-US" sz="1600" dirty="0" smtClean="0">
                <a:latin typeface="Times New Roman" pitchFamily="18" charset="0"/>
                <a:cs typeface="Times New Roman" pitchFamily="18" charset="0"/>
              </a:rPr>
              <a:t> proton H</a:t>
            </a:r>
            <a:r>
              <a:rPr lang="en-US" sz="1600" baseline="300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hoặc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số</a:t>
            </a:r>
            <a:r>
              <a:rPr lang="en-US" sz="1600" dirty="0" smtClean="0">
                <a:latin typeface="Times New Roman" pitchFamily="18" charset="0"/>
                <a:cs typeface="Times New Roman" pitchFamily="18" charset="0"/>
              </a:rPr>
              <a:t> electron (e</a:t>
            </a:r>
            <a:r>
              <a:rPr lang="en-US" sz="1600" baseline="300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chất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đổi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phản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hóa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học</a:t>
            </a:r>
            <a:r>
              <a:rPr lang="en-US" sz="1600" dirty="0" smtClean="0">
                <a:latin typeface="Times New Roman" pitchFamily="18" charset="0"/>
                <a:cs typeface="Times New Roman" pitchFamily="18" charset="0"/>
              </a:rPr>
              <a:t>. </a:t>
            </a:r>
          </a:p>
        </p:txBody>
      </p:sp>
      <p:sp>
        <p:nvSpPr>
          <p:cNvPr id="2" name="Rectangle 1"/>
          <p:cNvSpPr>
            <a:spLocks noRot="1" noChangeAspect="1" noMove="1" noResize="1" noEditPoints="1" noAdjustHandles="1" noChangeArrowheads="1" noChangeShapeType="1" noTextEdit="1"/>
          </p:cNvSpPr>
          <p:nvPr/>
        </p:nvSpPr>
        <p:spPr>
          <a:xfrm>
            <a:off x="4114800" y="4751951"/>
            <a:ext cx="1352165" cy="525400"/>
          </a:xfrm>
          <a:prstGeom prst="rect">
            <a:avLst/>
          </a:prstGeom>
          <a:blipFill rotWithShape="1">
            <a:blip r:embed="rId4"/>
            <a:stretch>
              <a:fillRect l="-3604"/>
            </a:stretch>
          </a:blipFill>
        </p:spPr>
        <p:txBody>
          <a:bodyPr/>
          <a:lstStyle/>
          <a:p>
            <a:pPr>
              <a:defRPr/>
            </a:pPr>
            <a:r>
              <a:rPr 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5</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PHỨC</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47900"/>
            <a:ext cx="8572500" cy="415925"/>
          </a:xfrm>
        </p:spPr>
        <p:txBody>
          <a:bodyPr/>
          <a:lstStyle/>
          <a:p>
            <a:pPr marL="747713" indent="-747713" algn="just" eaLnBrk="1" hangingPunct="1"/>
            <a:r>
              <a:rPr lang="en-US" altLang="ko-KR" sz="2200" b="1" dirty="0" smtClean="0">
                <a:solidFill>
                  <a:srgbClr val="000000"/>
                </a:solidFill>
                <a:ea typeface="굴림" pitchFamily="34" charset="-127"/>
              </a:rPr>
              <a:t>5.5.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kỹ</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thuật</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chuẩn</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độ</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complexon</a:t>
            </a:r>
            <a:endParaRPr lang="en-US" altLang="fr-FR" sz="2200" b="1" dirty="0" smtClean="0">
              <a:solidFill>
                <a:srgbClr val="000000"/>
              </a:solidFill>
              <a:ea typeface="굴림" pitchFamily="34" charset="-127"/>
            </a:endParaRPr>
          </a:p>
        </p:txBody>
      </p:sp>
      <p:sp>
        <p:nvSpPr>
          <p:cNvPr id="8" name="TextBox 9"/>
          <p:cNvSpPr txBox="1">
            <a:spLocks noChangeArrowheads="1"/>
          </p:cNvSpPr>
          <p:nvPr/>
        </p:nvSpPr>
        <p:spPr bwMode="auto">
          <a:xfrm>
            <a:off x="252350" y="1645725"/>
            <a:ext cx="88154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5.4. </a:t>
            </a:r>
            <a:r>
              <a:rPr lang="en-US" sz="2000" b="1" dirty="0" err="1">
                <a:latin typeface="Arial" pitchFamily="34" charset="0"/>
                <a:cs typeface="Arial" pitchFamily="34" charset="0"/>
                <a:sym typeface="Wingdings"/>
              </a:rPr>
              <a:t>Chuẩn</a:t>
            </a:r>
            <a:r>
              <a:rPr lang="en-US" sz="2000" b="1" dirty="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độ</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gián</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tiếp</a:t>
            </a:r>
            <a:r>
              <a:rPr lang="en-US" sz="2000" dirty="0" smtClean="0">
                <a:latin typeface="Arial" pitchFamily="34" charset="0"/>
                <a:cs typeface="Arial" pitchFamily="34" charset="0"/>
                <a:sym typeface="Wingdings"/>
              </a:rPr>
              <a:t>:</a:t>
            </a:r>
          </a:p>
          <a:p>
            <a:pPr algn="just">
              <a:lnSpc>
                <a:spcPct val="120000"/>
              </a:lnSpc>
            </a:pP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ion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complexonat</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anion.</a:t>
            </a:r>
          </a:p>
          <a:p>
            <a:pPr algn="just">
              <a:lnSpc>
                <a:spcPct val="120000"/>
              </a:lnSpc>
            </a:pPr>
            <a:r>
              <a:rPr lang="en-US" sz="2000" b="1" i="1" u="sng" dirty="0" err="1">
                <a:latin typeface="Arial" pitchFamily="34" charset="0"/>
                <a:cs typeface="Arial" pitchFamily="34" charset="0"/>
              </a:rPr>
              <a:t>Nguyên</a:t>
            </a:r>
            <a:r>
              <a:rPr lang="en-US" sz="2000" b="1" i="1" u="sng" dirty="0">
                <a:latin typeface="Arial" pitchFamily="34" charset="0"/>
                <a:cs typeface="Arial" pitchFamily="34" charset="0"/>
              </a:rPr>
              <a:t> </a:t>
            </a:r>
            <a:r>
              <a:rPr lang="en-US" sz="2000" b="1" i="1" u="sng" dirty="0" err="1">
                <a:latin typeface="Arial" pitchFamily="34" charset="0"/>
                <a:cs typeface="Arial" pitchFamily="34" charset="0"/>
              </a:rPr>
              <a:t>tắc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anion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tác</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ion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nào</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ngược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B)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a:t>
            </a:r>
          </a:p>
          <a:p>
            <a:pPr algn="just">
              <a:lnSpc>
                <a:spcPct val="120000"/>
              </a:lnSpc>
            </a:pPr>
            <a:r>
              <a:rPr lang="en-US" sz="2000" dirty="0" err="1">
                <a:latin typeface="Arial" pitchFamily="34" charset="0"/>
                <a:cs typeface="Arial" pitchFamily="34" charset="0"/>
              </a:rPr>
              <a:t>Xử</a:t>
            </a:r>
            <a:r>
              <a:rPr lang="en-US" sz="2000" dirty="0">
                <a:latin typeface="Arial" pitchFamily="34" charset="0"/>
                <a:cs typeface="Arial" pitchFamily="34" charset="0"/>
              </a:rPr>
              <a:t> </a:t>
            </a:r>
            <a:r>
              <a:rPr lang="en-US" sz="2000" dirty="0" err="1">
                <a:latin typeface="Arial" pitchFamily="34" charset="0"/>
                <a:cs typeface="Arial" pitchFamily="34" charset="0"/>
              </a:rPr>
              <a:t>lý</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thu</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2 </a:t>
            </a:r>
            <a:r>
              <a:rPr lang="en-US" sz="2000" dirty="0" err="1">
                <a:latin typeface="Arial" pitchFamily="34" charset="0"/>
                <a:cs typeface="Arial" pitchFamily="34" charset="0"/>
              </a:rPr>
              <a:t>cách</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đây</a:t>
            </a:r>
            <a:r>
              <a:rPr lang="en-US" sz="2000" dirty="0">
                <a:latin typeface="Arial" pitchFamily="34" charset="0"/>
                <a:cs typeface="Arial" pitchFamily="34" charset="0"/>
              </a:rPr>
              <a:t>:</a:t>
            </a:r>
          </a:p>
          <a:p>
            <a:pPr lvl="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Lọc</a:t>
            </a:r>
            <a:r>
              <a:rPr lang="en-US" sz="2000" dirty="0" smtClean="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rửa</a:t>
            </a:r>
            <a:r>
              <a:rPr lang="en-US" sz="2000" dirty="0">
                <a:latin typeface="Arial" pitchFamily="34" charset="0"/>
                <a:cs typeface="Arial" pitchFamily="34" charset="0"/>
              </a:rPr>
              <a:t> </a:t>
            </a:r>
            <a:r>
              <a:rPr lang="en-US" sz="2000" dirty="0" err="1">
                <a:latin typeface="Arial" pitchFamily="34" charset="0"/>
                <a:cs typeface="Arial" pitchFamily="34" charset="0"/>
              </a:rPr>
              <a:t>sạch</a:t>
            </a:r>
            <a:r>
              <a:rPr lang="en-US" sz="2000" dirty="0">
                <a:latin typeface="Arial" pitchFamily="34" charset="0"/>
                <a:cs typeface="Arial" pitchFamily="34" charset="0"/>
              </a:rPr>
              <a:t>, </a:t>
            </a:r>
            <a:r>
              <a:rPr lang="en-US" sz="2000" dirty="0" err="1">
                <a:latin typeface="Arial" pitchFamily="34" charset="0"/>
                <a:cs typeface="Arial" pitchFamily="34" charset="0"/>
              </a:rPr>
              <a:t>hòa</a:t>
            </a:r>
            <a:r>
              <a:rPr lang="en-US" sz="2000" dirty="0">
                <a:latin typeface="Arial" pitchFamily="34" charset="0"/>
                <a:cs typeface="Arial" pitchFamily="34" charset="0"/>
              </a:rPr>
              <a:t> tan </a:t>
            </a:r>
            <a:r>
              <a:rPr lang="en-US" sz="2000" dirty="0" err="1">
                <a:latin typeface="Arial" pitchFamily="34" charset="0"/>
                <a:cs typeface="Arial" pitchFamily="34" charset="0"/>
              </a:rPr>
              <a:t>vào</a:t>
            </a:r>
            <a:r>
              <a:rPr lang="en-US" sz="2000" dirty="0">
                <a:latin typeface="Arial" pitchFamily="34" charset="0"/>
                <a:cs typeface="Arial" pitchFamily="34" charset="0"/>
              </a:rPr>
              <a:t> dung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thích</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ion </a:t>
            </a:r>
            <a:r>
              <a:rPr lang="en-US" sz="2000" dirty="0" err="1" smtClean="0">
                <a:latin typeface="Arial" pitchFamily="34" charset="0"/>
                <a:cs typeface="Arial" pitchFamily="34" charset="0"/>
              </a:rPr>
              <a:t>M</a:t>
            </a:r>
            <a:r>
              <a:rPr lang="en-US" sz="2000" baseline="30000" dirty="0" err="1" smtClean="0">
                <a:latin typeface="Arial" pitchFamily="34" charset="0"/>
                <a:cs typeface="Arial" pitchFamily="34" charset="0"/>
              </a:rPr>
              <a:t>n</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tự</a:t>
            </a:r>
            <a:r>
              <a:rPr lang="en-US" sz="2000" dirty="0">
                <a:latin typeface="Arial" pitchFamily="34" charset="0"/>
                <a:cs typeface="Arial" pitchFamily="34" charset="0"/>
              </a:rPr>
              <a:t> do,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Trilon</a:t>
            </a:r>
            <a:r>
              <a:rPr lang="en-US" sz="2000" dirty="0">
                <a:latin typeface="Arial" pitchFamily="34" charset="0"/>
                <a:cs typeface="Arial" pitchFamily="34" charset="0"/>
              </a:rPr>
              <a:t> B,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nồng</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ion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tính</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nồng</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anion. </a:t>
            </a:r>
            <a:r>
              <a:rPr lang="en-US" sz="2000" dirty="0" err="1" smtClean="0">
                <a:latin typeface="Arial" pitchFamily="34" charset="0"/>
                <a:cs typeface="Arial" pitchFamily="34" charset="0"/>
              </a:rPr>
              <a:t>Cách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này</a:t>
            </a:r>
            <a:r>
              <a:rPr lang="en-US" sz="2000" dirty="0" smtClean="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đối</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tan </a:t>
            </a:r>
            <a:r>
              <a:rPr lang="en-US" sz="2000" dirty="0" err="1">
                <a:latin typeface="Arial" pitchFamily="34" charset="0"/>
                <a:cs typeface="Arial" pitchFamily="34" charset="0"/>
              </a:rPr>
              <a:t>nhiều</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dung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tan T </a:t>
            </a:r>
            <a:r>
              <a:rPr lang="en-US" sz="2000" dirty="0" err="1">
                <a:latin typeface="Arial" pitchFamily="34" charset="0"/>
                <a:cs typeface="Arial" pitchFamily="34" charset="0"/>
              </a:rPr>
              <a:t>lớn</a:t>
            </a:r>
            <a:r>
              <a:rPr lang="en-US" sz="2000" dirty="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 Cho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thừa</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smtClean="0">
                <a:latin typeface="Arial" pitchFamily="34" charset="0"/>
                <a:cs typeface="Arial" pitchFamily="34" charset="0"/>
              </a:rPr>
              <a:t>M</a:t>
            </a:r>
            <a:r>
              <a:rPr lang="en-US" sz="2000" baseline="30000" dirty="0" err="1" smtClean="0">
                <a:latin typeface="Arial" pitchFamily="34" charset="0"/>
                <a:cs typeface="Arial" pitchFamily="34" charset="0"/>
              </a:rPr>
              <a:t>n</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tác</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anion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lọc</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mà</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thừa</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suy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smtClean="0">
                <a:latin typeface="Arial" pitchFamily="34" charset="0"/>
                <a:cs typeface="Arial" pitchFamily="34" charset="0"/>
              </a:rPr>
              <a:t>M</a:t>
            </a:r>
            <a:r>
              <a:rPr lang="en-US" sz="2000" baseline="30000" dirty="0" err="1" smtClean="0">
                <a:latin typeface="Arial" pitchFamily="34" charset="0"/>
                <a:cs typeface="Arial" pitchFamily="34" charset="0"/>
              </a:rPr>
              <a:t>n</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anion.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này</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đối</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ít</a:t>
            </a:r>
            <a:r>
              <a:rPr lang="en-US" sz="2000" dirty="0">
                <a:latin typeface="Arial" pitchFamily="34" charset="0"/>
                <a:cs typeface="Arial" pitchFamily="34" charset="0"/>
              </a:rPr>
              <a:t> tan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tan T </a:t>
            </a:r>
            <a:r>
              <a:rPr lang="en-US" sz="2000" dirty="0" err="1">
                <a:latin typeface="Arial" pitchFamily="34" charset="0"/>
                <a:cs typeface="Arial" pitchFamily="34" charset="0"/>
              </a:rPr>
              <a:t>bé</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2576427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a:solidFill>
                  <a:srgbClr val="000000"/>
                </a:solidFill>
                <a:ea typeface="굴림" pitchFamily="34" charset="-127"/>
              </a:rPr>
              <a:t>6</a:t>
            </a:r>
            <a:r>
              <a:rPr lang="en-US" altLang="ko-KR" sz="2200" b="1" dirty="0" smtClean="0">
                <a:solidFill>
                  <a:srgbClr val="000000"/>
                </a:solidFill>
                <a:ea typeface="굴림" pitchFamily="34" charset="-127"/>
              </a:rPr>
              <a:t>.1.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576450"/>
            <a:ext cx="8686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lvl="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cation</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anion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ít</a:t>
            </a:r>
            <a:r>
              <a:rPr lang="en-US" sz="2000" dirty="0">
                <a:latin typeface="Arial" pitchFamily="34" charset="0"/>
                <a:cs typeface="Arial" pitchFamily="34" charset="0"/>
              </a:rPr>
              <a:t> tan.</a:t>
            </a:r>
          </a:p>
          <a:p>
            <a:pPr lvl="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tan T</a:t>
            </a:r>
            <a:r>
              <a:rPr lang="en-US" sz="2000" baseline="-25000" dirty="0">
                <a:latin typeface="Arial" pitchFamily="34" charset="0"/>
                <a:cs typeface="Arial" pitchFamily="34" charset="0"/>
              </a:rPr>
              <a:t>AB</a:t>
            </a:r>
            <a:r>
              <a:rPr lang="en-US" sz="2000" dirty="0">
                <a:latin typeface="Arial" pitchFamily="34" charset="0"/>
                <a:cs typeface="Arial" pitchFamily="34" charset="0"/>
              </a:rPr>
              <a:t> </a:t>
            </a:r>
            <a:r>
              <a:rPr lang="en-US" sz="2000" dirty="0" smtClean="0">
                <a:latin typeface="Arial" pitchFamily="34" charset="0"/>
                <a:cs typeface="Arial" pitchFamily="34" charset="0"/>
                <a:sym typeface="Symbol"/>
              </a:rPr>
              <a:t> </a:t>
            </a:r>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-8</a:t>
            </a:r>
            <a:r>
              <a:rPr lang="en-US" sz="2000" dirty="0" smtClean="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S </a:t>
            </a:r>
            <a:r>
              <a:rPr lang="en-US" sz="2000" dirty="0" smtClean="0">
                <a:latin typeface="Arial" pitchFamily="34" charset="0"/>
                <a:cs typeface="Arial" pitchFamily="34" charset="0"/>
                <a:sym typeface="Symbol"/>
              </a:rPr>
              <a:t></a:t>
            </a:r>
            <a:r>
              <a:rPr lang="en-US" sz="2000" dirty="0" smtClean="0">
                <a:latin typeface="Arial" pitchFamily="34" charset="0"/>
                <a:cs typeface="Arial" pitchFamily="34" charset="0"/>
              </a:rPr>
              <a:t> </a:t>
            </a:r>
            <a:r>
              <a:rPr lang="en-US" sz="2000" dirty="0">
                <a:latin typeface="Arial" pitchFamily="34" charset="0"/>
                <a:cs typeface="Arial" pitchFamily="34" charset="0"/>
              </a:rPr>
              <a:t>10</a:t>
            </a:r>
            <a:r>
              <a:rPr lang="en-US" sz="2000" baseline="30000" dirty="0">
                <a:latin typeface="Arial" pitchFamily="34" charset="0"/>
                <a:cs typeface="Arial" pitchFamily="34" charset="0"/>
              </a:rPr>
              <a:t>-4</a:t>
            </a:r>
            <a:r>
              <a:rPr lang="en-US" sz="2000" dirty="0">
                <a:latin typeface="Arial" pitchFamily="34" charset="0"/>
                <a:cs typeface="Arial" pitchFamily="34" charset="0"/>
              </a:rPr>
              <a:t>M</a:t>
            </a:r>
          </a:p>
          <a:p>
            <a:pPr lvl="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này</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xảy</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smtClean="0">
                <a:latin typeface="Arial" pitchFamily="34" charset="0"/>
                <a:cs typeface="Arial" pitchFamily="34" charset="0"/>
              </a:rPr>
              <a:t>toàn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nghĩa</a:t>
            </a:r>
            <a:r>
              <a:rPr lang="en-US" sz="2000" dirty="0" smtClean="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tan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smtClean="0">
                <a:latin typeface="Arial" pitchFamily="34" charset="0"/>
                <a:cs typeface="Arial" pitchFamily="34" charset="0"/>
              </a:rPr>
              <a:t>bé</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lvl="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err="1">
                <a:latin typeface="Arial" pitchFamily="34" charset="0"/>
                <a:cs typeface="Arial" pitchFamily="34" charset="0"/>
              </a:rPr>
              <a:t>tượng</a:t>
            </a:r>
            <a:r>
              <a:rPr lang="en-US" sz="2000" dirty="0">
                <a:latin typeface="Arial" pitchFamily="34" charset="0"/>
                <a:cs typeface="Arial" pitchFamily="34" charset="0"/>
              </a:rPr>
              <a:t> </a:t>
            </a:r>
            <a:r>
              <a:rPr lang="en-US" sz="2000" dirty="0" err="1">
                <a:latin typeface="Arial" pitchFamily="34" charset="0"/>
                <a:cs typeface="Arial" pitchFamily="34" charset="0"/>
              </a:rPr>
              <a:t>hấp</a:t>
            </a:r>
            <a:r>
              <a:rPr lang="en-US" sz="2000" dirty="0">
                <a:latin typeface="Arial" pitchFamily="34" charset="0"/>
                <a:cs typeface="Arial" pitchFamily="34" charset="0"/>
              </a:rPr>
              <a:t> </a:t>
            </a:r>
            <a:r>
              <a:rPr lang="en-US" sz="2000" dirty="0" err="1">
                <a:latin typeface="Arial" pitchFamily="34" charset="0"/>
                <a:cs typeface="Arial" pitchFamily="34" charset="0"/>
              </a:rPr>
              <a:t>phụ</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ảnh</a:t>
            </a:r>
            <a:r>
              <a:rPr lang="en-US" sz="2000" dirty="0">
                <a:latin typeface="Arial" pitchFamily="34" charset="0"/>
                <a:cs typeface="Arial" pitchFamily="34" charset="0"/>
              </a:rPr>
              <a:t> </a:t>
            </a:r>
            <a:r>
              <a:rPr lang="en-US" sz="2000" dirty="0" err="1">
                <a:latin typeface="Arial" pitchFamily="34" charset="0"/>
                <a:cs typeface="Arial" pitchFamily="34" charset="0"/>
              </a:rPr>
              <a:t>hưởng</a:t>
            </a:r>
            <a:r>
              <a:rPr lang="en-US" sz="2000" dirty="0">
                <a:latin typeface="Arial" pitchFamily="34" charset="0"/>
                <a:cs typeface="Arial" pitchFamily="34" charset="0"/>
              </a:rPr>
              <a:t> </a:t>
            </a:r>
            <a:r>
              <a:rPr lang="en-US" sz="2000" dirty="0" err="1">
                <a:latin typeface="Arial" pitchFamily="34" charset="0"/>
                <a:cs typeface="Arial" pitchFamily="34" charset="0"/>
              </a:rPr>
              <a:t>đến</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a:t>
            </a:r>
          </a:p>
          <a:p>
            <a:pPr lvl="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Phải</a:t>
            </a:r>
            <a:r>
              <a:rPr lang="en-US" sz="2000" dirty="0" smtClean="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thích</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a:t>
            </a:r>
          </a:p>
          <a:p>
            <a:pPr lvl="0" algn="just">
              <a:lnSpc>
                <a:spcPct val="120000"/>
              </a:lnSpc>
            </a:pP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áp</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916568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a:solidFill>
                  <a:srgbClr val="000000"/>
                </a:solidFill>
                <a:ea typeface="굴림" pitchFamily="34" charset="-127"/>
              </a:rPr>
              <a:t>6</a:t>
            </a:r>
            <a:r>
              <a:rPr lang="en-US" altLang="ko-KR" sz="2200" b="1" dirty="0" smtClean="0">
                <a:solidFill>
                  <a:srgbClr val="000000"/>
                </a:solidFill>
                <a:ea typeface="굴림" pitchFamily="34" charset="-127"/>
              </a:rPr>
              <a:t>.1.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659575"/>
            <a:ext cx="8686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bạc</a:t>
            </a:r>
            <a:r>
              <a:rPr lang="en-US" sz="2000" dirty="0">
                <a:latin typeface="Arial" pitchFamily="34" charset="0"/>
                <a:cs typeface="Arial" pitchFamily="34" charset="0"/>
              </a:rPr>
              <a:t> (Ag</a:t>
            </a:r>
            <a:r>
              <a:rPr lang="en-US" sz="2000" baseline="30000" dirty="0">
                <a:latin typeface="Arial" pitchFamily="34" charset="0"/>
                <a:cs typeface="Arial" pitchFamily="34" charset="0"/>
              </a:rPr>
              <a:t>+</a:t>
            </a:r>
            <a:r>
              <a:rPr lang="en-US" sz="2000" dirty="0">
                <a:latin typeface="Arial" pitchFamily="34" charset="0"/>
                <a:cs typeface="Arial" pitchFamily="34" charset="0"/>
              </a:rPr>
              <a:t>) : </a:t>
            </a:r>
            <a:r>
              <a:rPr lang="en-US" sz="2000" dirty="0" err="1">
                <a:latin typeface="Arial" pitchFamily="34" charset="0"/>
                <a:cs typeface="Arial" pitchFamily="34" charset="0"/>
              </a:rPr>
              <a:t>dựa</a:t>
            </a:r>
            <a:r>
              <a:rPr lang="en-US" sz="2000" dirty="0">
                <a:latin typeface="Arial" pitchFamily="34" charset="0"/>
                <a:cs typeface="Arial" pitchFamily="34" charset="0"/>
              </a:rPr>
              <a:t> </a:t>
            </a:r>
            <a:r>
              <a:rPr lang="en-US" sz="2000" dirty="0" err="1">
                <a:latin typeface="Arial" pitchFamily="34" charset="0"/>
                <a:cs typeface="Arial" pitchFamily="34" charset="0"/>
              </a:rPr>
              <a:t>vào</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giữa</a:t>
            </a:r>
            <a:r>
              <a:rPr lang="en-US" sz="2000" dirty="0">
                <a:latin typeface="Arial" pitchFamily="34" charset="0"/>
                <a:cs typeface="Arial" pitchFamily="34" charset="0"/>
              </a:rPr>
              <a:t> ion Ag</a:t>
            </a:r>
            <a:r>
              <a:rPr lang="en-US" sz="2000" baseline="30000" dirty="0">
                <a:latin typeface="Arial" pitchFamily="34" charset="0"/>
                <a:cs typeface="Arial" pitchFamily="34" charset="0"/>
              </a:rPr>
              <a:t>+</a:t>
            </a:r>
            <a:r>
              <a:rPr lang="en-US" sz="2000" dirty="0">
                <a:latin typeface="Arial" pitchFamily="34" charset="0"/>
                <a:cs typeface="Arial" pitchFamily="34" charset="0"/>
              </a:rPr>
              <a:t> (AgNO</a:t>
            </a:r>
            <a:r>
              <a:rPr lang="en-US" sz="2000" baseline="-25000" dirty="0">
                <a:latin typeface="Arial" pitchFamily="34" charset="0"/>
                <a:cs typeface="Arial" pitchFamily="34" charset="0"/>
              </a:rPr>
              <a:t>3</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a:latin typeface="Arial" pitchFamily="34" charset="0"/>
                <a:cs typeface="Arial" pitchFamily="34" charset="0"/>
              </a:rPr>
              <a:t> </a:t>
            </a:r>
            <a:r>
              <a:rPr lang="vi-VN" sz="2000" dirty="0" smtClean="0">
                <a:latin typeface="Arial" pitchFamily="34" charset="0"/>
                <a:cs typeface="Arial" pitchFamily="34" charset="0"/>
              </a:rPr>
              <a:t>halogenua </a:t>
            </a:r>
            <a:r>
              <a:rPr lang="vi-VN" sz="2000" dirty="0">
                <a:latin typeface="Arial" pitchFamily="34" charset="0"/>
                <a:cs typeface="Arial" pitchFamily="34" charset="0"/>
              </a:rPr>
              <a:t>(Cl</a:t>
            </a:r>
            <a:r>
              <a:rPr lang="vi-VN" sz="2000" baseline="30000" dirty="0">
                <a:latin typeface="Arial" pitchFamily="34" charset="0"/>
                <a:cs typeface="Arial" pitchFamily="34" charset="0"/>
              </a:rPr>
              <a:t>-</a:t>
            </a:r>
            <a:r>
              <a:rPr lang="vi-VN" sz="2000" dirty="0">
                <a:latin typeface="Arial" pitchFamily="34" charset="0"/>
                <a:cs typeface="Arial" pitchFamily="34" charset="0"/>
              </a:rPr>
              <a:t>, Br</a:t>
            </a:r>
            <a:r>
              <a:rPr lang="vi-VN" sz="2000" baseline="30000" dirty="0">
                <a:latin typeface="Arial" pitchFamily="34" charset="0"/>
                <a:cs typeface="Arial" pitchFamily="34" charset="0"/>
              </a:rPr>
              <a:t>-</a:t>
            </a:r>
            <a:r>
              <a:rPr lang="vi-VN" sz="2000" dirty="0">
                <a:latin typeface="Arial" pitchFamily="34" charset="0"/>
                <a:cs typeface="Arial" pitchFamily="34" charset="0"/>
              </a:rPr>
              <a:t>, I</a:t>
            </a:r>
            <a:r>
              <a:rPr lang="vi-VN" sz="2000" baseline="30000" dirty="0">
                <a:latin typeface="Arial" pitchFamily="34" charset="0"/>
                <a:cs typeface="Arial" pitchFamily="34" charset="0"/>
              </a:rPr>
              <a:t>-</a:t>
            </a:r>
            <a:r>
              <a:rPr lang="vi-VN" sz="2000" dirty="0">
                <a:latin typeface="Arial" pitchFamily="34" charset="0"/>
                <a:cs typeface="Arial" pitchFamily="34" charset="0"/>
              </a:rPr>
              <a:t>) và SCN</a:t>
            </a:r>
            <a:r>
              <a:rPr lang="vi-VN" sz="2000" baseline="30000" dirty="0">
                <a:latin typeface="Arial" pitchFamily="34" charset="0"/>
                <a:cs typeface="Arial" pitchFamily="34" charset="0"/>
              </a:rPr>
              <a:t>-</a:t>
            </a:r>
            <a:r>
              <a:rPr lang="vi-VN" sz="2000" dirty="0">
                <a:latin typeface="Arial" pitchFamily="34" charset="0"/>
                <a:cs typeface="Arial" pitchFamily="34" charset="0"/>
              </a:rPr>
              <a:t>. </a:t>
            </a:r>
            <a:endParaRPr lang="en-US" sz="2000" dirty="0" smtClean="0">
              <a:latin typeface="Arial" pitchFamily="34" charset="0"/>
              <a:cs typeface="Arial" pitchFamily="34" charset="0"/>
            </a:endParaRPr>
          </a:p>
          <a:p>
            <a:pPr algn="ctr">
              <a:lnSpc>
                <a:spcPct val="120000"/>
              </a:lnSpc>
            </a:pPr>
            <a:r>
              <a:rPr lang="en-US" sz="2000" dirty="0">
                <a:latin typeface="Arial" pitchFamily="34" charset="0"/>
                <a:cs typeface="Arial" pitchFamily="34" charset="0"/>
              </a:rPr>
              <a:t>Ag</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    </a:t>
            </a:r>
            <a:r>
              <a:rPr lang="en-US" sz="2000" dirty="0">
                <a:latin typeface="Arial" pitchFamily="34" charset="0"/>
                <a:cs typeface="Arial" pitchFamily="34" charset="0"/>
              </a:rPr>
              <a:t>X</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AgX</a:t>
            </a:r>
            <a:r>
              <a:rPr lang="en-US" sz="2000" dirty="0" smtClean="0">
                <a:latin typeface="Arial" pitchFamily="34" charset="0"/>
                <a:cs typeface="Arial" pitchFamily="34" charset="0"/>
              </a:rPr>
              <a:t>↓</a:t>
            </a:r>
          </a:p>
          <a:p>
            <a:pPr algn="just">
              <a:lnSpc>
                <a:spcPct val="120000"/>
              </a:lnSpc>
            </a:pPr>
            <a:r>
              <a:rPr lang="vi-VN" sz="2000" dirty="0" smtClean="0">
                <a:latin typeface="Arial" pitchFamily="34" charset="0"/>
                <a:cs typeface="Arial" pitchFamily="34" charset="0"/>
              </a:rPr>
              <a:t>Phương </a:t>
            </a:r>
            <a:r>
              <a:rPr lang="vi-VN" sz="2000" dirty="0">
                <a:latin typeface="Arial" pitchFamily="34" charset="0"/>
                <a:cs typeface="Arial" pitchFamily="34" charset="0"/>
              </a:rPr>
              <a:t>pháp này được sử dụng phổ biến </a:t>
            </a:r>
            <a:r>
              <a:rPr lang="en-US" sz="2000" dirty="0" err="1" smtClean="0">
                <a:latin typeface="Arial" pitchFamily="34" charset="0"/>
                <a:cs typeface="Arial" pitchFamily="34" charset="0"/>
              </a:rPr>
              <a:t>để</a:t>
            </a:r>
            <a:r>
              <a:rPr lang="en-US" sz="2000" dirty="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X</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halogenua</a:t>
            </a:r>
            <a:r>
              <a:rPr lang="en-US" sz="2000" dirty="0">
                <a:latin typeface="Arial" pitchFamily="34" charset="0"/>
                <a:cs typeface="Arial" pitchFamily="34" charset="0"/>
              </a:rPr>
              <a:t>); CN</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Ag</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thủy</a:t>
            </a:r>
            <a:r>
              <a:rPr lang="en-US" sz="2000" dirty="0">
                <a:latin typeface="Arial" pitchFamily="34" charset="0"/>
                <a:cs typeface="Arial" pitchFamily="34" charset="0"/>
              </a:rPr>
              <a:t> </a:t>
            </a:r>
            <a:r>
              <a:rPr lang="en-US" sz="2000" dirty="0" err="1">
                <a:latin typeface="Arial" pitchFamily="34" charset="0"/>
                <a:cs typeface="Arial" pitchFamily="34" charset="0"/>
              </a:rPr>
              <a:t>ngân</a:t>
            </a:r>
            <a:r>
              <a:rPr lang="en-US" sz="2000" dirty="0">
                <a:latin typeface="Arial" pitchFamily="34" charset="0"/>
                <a:cs typeface="Arial" pitchFamily="34" charset="0"/>
              </a:rPr>
              <a:t> (Hg</a:t>
            </a:r>
            <a:r>
              <a:rPr lang="en-US" sz="2000" baseline="-25000" dirty="0">
                <a:latin typeface="Arial" pitchFamily="34" charset="0"/>
                <a:cs typeface="Arial" pitchFamily="34" charset="0"/>
              </a:rPr>
              <a:t>2</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vi-VN" sz="2000" dirty="0">
                <a:latin typeface="Arial" pitchFamily="34" charset="0"/>
                <a:cs typeface="Arial" pitchFamily="34" charset="0"/>
              </a:rPr>
              <a:t>dùng định phân </a:t>
            </a:r>
            <a:r>
              <a:rPr lang="en-US" sz="2000" dirty="0">
                <a:latin typeface="Arial" pitchFamily="34" charset="0"/>
                <a:cs typeface="Arial" pitchFamily="34" charset="0"/>
              </a:rPr>
              <a:t>X</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halogenua</a:t>
            </a:r>
            <a:r>
              <a:rPr lang="en-US" sz="2000" dirty="0">
                <a:latin typeface="Arial" pitchFamily="34" charset="0"/>
                <a:cs typeface="Arial" pitchFamily="34" charset="0"/>
              </a:rPr>
              <a:t>)</a:t>
            </a:r>
            <a:r>
              <a:rPr lang="vi-VN" sz="2000" dirty="0" smtClean="0">
                <a:latin typeface="Arial" pitchFamily="34" charset="0"/>
                <a:cs typeface="Arial" pitchFamily="34" charset="0"/>
              </a:rPr>
              <a:t> </a:t>
            </a:r>
            <a:r>
              <a:rPr lang="vi-VN" sz="2000" dirty="0">
                <a:latin typeface="Arial" pitchFamily="34" charset="0"/>
                <a:cs typeface="Arial" pitchFamily="34" charset="0"/>
              </a:rPr>
              <a:t>bằng cách tạo kết </a:t>
            </a:r>
            <a:r>
              <a:rPr lang="vi-VN" sz="2000" dirty="0" smtClean="0">
                <a:latin typeface="Arial" pitchFamily="34" charset="0"/>
                <a:cs typeface="Arial" pitchFamily="34" charset="0"/>
              </a:rPr>
              <a:t>tủa</a:t>
            </a:r>
            <a:r>
              <a:rPr lang="en-US" sz="2000" dirty="0" smtClean="0">
                <a:latin typeface="Arial" pitchFamily="34" charset="0"/>
                <a:cs typeface="Arial" pitchFamily="34" charset="0"/>
              </a:rPr>
              <a:t> Hg</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X</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p>
          <a:p>
            <a:pPr algn="ctr">
              <a:lnSpc>
                <a:spcPct val="120000"/>
              </a:lnSpc>
            </a:pPr>
            <a:r>
              <a:rPr lang="en-US" sz="2000" dirty="0" smtClean="0">
                <a:latin typeface="Arial" pitchFamily="34" charset="0"/>
                <a:cs typeface="Arial" pitchFamily="34" charset="0"/>
              </a:rPr>
              <a:t>Hg</a:t>
            </a:r>
            <a:r>
              <a:rPr lang="en-US" sz="2000" baseline="-25000" dirty="0" smtClean="0">
                <a:latin typeface="Arial" pitchFamily="34" charset="0"/>
                <a:cs typeface="Arial" pitchFamily="34" charset="0"/>
              </a:rPr>
              <a:t>2</a:t>
            </a:r>
            <a:r>
              <a:rPr lang="en-US" sz="2000" baseline="30000" dirty="0" smtClean="0">
                <a:latin typeface="Arial" pitchFamily="34" charset="0"/>
                <a:cs typeface="Arial" pitchFamily="34" charset="0"/>
              </a:rPr>
              <a:t>2</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   2X</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Hg</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X</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sym typeface="Wingdings"/>
              </a:rPr>
              <a:t> </a:t>
            </a:r>
            <a:r>
              <a:rPr lang="en-US" sz="2000" dirty="0" err="1">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vi-VN" sz="2000" dirty="0">
                <a:latin typeface="Arial" pitchFamily="34" charset="0"/>
                <a:cs typeface="Arial" pitchFamily="34" charset="0"/>
              </a:rPr>
              <a:t>feroxianua : dùng để xác định Zn</a:t>
            </a:r>
            <a:r>
              <a:rPr lang="vi-VN" sz="2000" baseline="30000" dirty="0">
                <a:latin typeface="Arial" pitchFamily="34" charset="0"/>
                <a:cs typeface="Arial" pitchFamily="34" charset="0"/>
              </a:rPr>
              <a:t>2+</a:t>
            </a:r>
            <a:r>
              <a:rPr lang="vi-VN" sz="2000" dirty="0">
                <a:latin typeface="Arial" pitchFamily="34" charset="0"/>
                <a:cs typeface="Arial" pitchFamily="34" charset="0"/>
              </a:rPr>
              <a:t> bằng feroxianua kali </a:t>
            </a:r>
            <a:r>
              <a:rPr lang="vi-VN" sz="2000" dirty="0"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diphenylamin</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a:t>
            </a:r>
          </a:p>
          <a:p>
            <a:pPr algn="ctr">
              <a:lnSpc>
                <a:spcPct val="120000"/>
              </a:lnSpc>
            </a:pPr>
            <a:r>
              <a:rPr lang="en-US" sz="2000" dirty="0" smtClean="0">
                <a:latin typeface="Arial" pitchFamily="34" charset="0"/>
                <a:cs typeface="Arial" pitchFamily="34" charset="0"/>
              </a:rPr>
              <a:t>2K</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[Fe(CN)</a:t>
            </a:r>
            <a:r>
              <a:rPr lang="en-US" sz="2000" baseline="-25000" dirty="0" smtClean="0">
                <a:latin typeface="Arial" pitchFamily="34" charset="0"/>
                <a:cs typeface="Arial" pitchFamily="34" charset="0"/>
              </a:rPr>
              <a:t>6</a:t>
            </a:r>
            <a:r>
              <a:rPr lang="en-US" sz="2000" dirty="0">
                <a:latin typeface="Arial" pitchFamily="34" charset="0"/>
                <a:cs typeface="Arial" pitchFamily="34" charset="0"/>
              </a:rPr>
              <a:t>]</a:t>
            </a:r>
            <a:r>
              <a:rPr lang="en-US" sz="2000" dirty="0" smtClean="0">
                <a:latin typeface="Arial" pitchFamily="34" charset="0"/>
                <a:cs typeface="Arial" pitchFamily="34" charset="0"/>
              </a:rPr>
              <a:t>    +    3Zn</a:t>
            </a:r>
            <a:r>
              <a:rPr lang="en-US" sz="2000" baseline="30000" dirty="0" smtClean="0">
                <a:latin typeface="Arial" pitchFamily="34" charset="0"/>
                <a:cs typeface="Arial" pitchFamily="34" charset="0"/>
              </a:rPr>
              <a:t>2</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   K</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Zn</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[Fe(CN)</a:t>
            </a:r>
            <a:r>
              <a:rPr lang="en-US" sz="2000" baseline="-25000" dirty="0" smtClean="0">
                <a:latin typeface="Arial" pitchFamily="34" charset="0"/>
                <a:cs typeface="Arial" pitchFamily="34" charset="0"/>
              </a:rPr>
              <a:t>6</a:t>
            </a:r>
            <a:r>
              <a:rPr lang="en-US" sz="2000" dirty="0">
                <a:latin typeface="Arial" pitchFamily="34" charset="0"/>
                <a:cs typeface="Arial" pitchFamily="34" charset="0"/>
              </a:rPr>
              <a:t>]</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    6K</a:t>
            </a:r>
            <a:r>
              <a:rPr lang="en-US" sz="2000" baseline="30000" dirty="0" smtClean="0">
                <a:latin typeface="Arial" pitchFamily="34" charset="0"/>
                <a:cs typeface="Arial" pitchFamily="34" charset="0"/>
              </a:rPr>
              <a:t>+</a:t>
            </a:r>
          </a:p>
        </p:txBody>
      </p:sp>
    </p:spTree>
    <p:extLst>
      <p:ext uri="{BB962C8B-B14F-4D97-AF65-F5344CB8AC3E}">
        <p14:creationId xmlns:p14="http://schemas.microsoft.com/office/powerpoint/2010/main" val="32257679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a:solidFill>
                  <a:srgbClr val="000000"/>
                </a:solidFill>
                <a:ea typeface="굴림" pitchFamily="34" charset="-127"/>
              </a:rPr>
              <a:t>6</a:t>
            </a:r>
            <a:r>
              <a:rPr lang="en-US" altLang="ko-KR" sz="2200" b="1" dirty="0" smtClean="0">
                <a:solidFill>
                  <a:srgbClr val="000000"/>
                </a:solidFill>
                <a:ea typeface="굴림" pitchFamily="34" charset="-127"/>
              </a:rPr>
              <a:t>.1.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576450"/>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Phương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pháp</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sunfat</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dùng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để</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xác</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định</a:t>
            </a:r>
            <a:r>
              <a:rPr lang="en-US" sz="2000" dirty="0" smtClean="0">
                <a:latin typeface="Arial" pitchFamily="34" charset="0"/>
                <a:cs typeface="Arial" pitchFamily="34" charset="0"/>
                <a:sym typeface="Wingdings"/>
              </a:rPr>
              <a:t> </a:t>
            </a:r>
            <a:r>
              <a:rPr lang="en-US" sz="2000" dirty="0" smtClean="0">
                <a:latin typeface="Arial" pitchFamily="34" charset="0"/>
                <a:cs typeface="Arial" pitchFamily="34" charset="0"/>
              </a:rPr>
              <a:t>ion </a:t>
            </a:r>
            <a:r>
              <a:rPr lang="en-US" sz="2000" dirty="0">
                <a:latin typeface="Arial" pitchFamily="34" charset="0"/>
                <a:cs typeface="Arial" pitchFamily="34" charset="0"/>
              </a:rPr>
              <a:t>Ba</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sunfat</a:t>
            </a:r>
            <a:r>
              <a:rPr lang="en-US" sz="2000" dirty="0">
                <a:latin typeface="Arial" pitchFamily="34" charset="0"/>
                <a:cs typeface="Arial" pitchFamily="34" charset="0"/>
              </a:rPr>
              <a:t> : </a:t>
            </a:r>
            <a:endParaRPr lang="en-US" sz="2000" dirty="0" smtClean="0">
              <a:latin typeface="Arial" pitchFamily="34" charset="0"/>
              <a:cs typeface="Arial" pitchFamily="34" charset="0"/>
            </a:endParaRPr>
          </a:p>
          <a:p>
            <a:pPr algn="ctr">
              <a:lnSpc>
                <a:spcPct val="120000"/>
              </a:lnSpc>
            </a:pPr>
            <a:r>
              <a:rPr lang="en-US" sz="2000" dirty="0" smtClean="0">
                <a:latin typeface="Arial" pitchFamily="34" charset="0"/>
                <a:cs typeface="Arial" pitchFamily="34" charset="0"/>
              </a:rPr>
              <a:t>Ba</a:t>
            </a:r>
            <a:r>
              <a:rPr lang="en-US" sz="2000" baseline="30000" dirty="0" smtClean="0">
                <a:latin typeface="Arial" pitchFamily="34" charset="0"/>
                <a:cs typeface="Arial" pitchFamily="34" charset="0"/>
              </a:rPr>
              <a:t>2</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   SO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smtClean="0">
                <a:latin typeface="Times New Roman"/>
                <a:cs typeface="Times New Roman"/>
              </a:rPr>
              <a:t>→    </a:t>
            </a:r>
            <a:r>
              <a:rPr lang="en-US" sz="2000" dirty="0" smtClean="0">
                <a:latin typeface="Arial" pitchFamily="34" charset="0"/>
                <a:cs typeface="Arial" pitchFamily="34" charset="0"/>
              </a:rPr>
              <a:t>BaSO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rodizoonat</a:t>
            </a:r>
            <a:r>
              <a:rPr lang="en-US" sz="2000" dirty="0">
                <a:latin typeface="Arial" pitchFamily="34" charset="0"/>
                <a:cs typeface="Arial" pitchFamily="34" charset="0"/>
              </a:rPr>
              <a:t> </a:t>
            </a:r>
            <a:r>
              <a:rPr lang="en-US" sz="2000" dirty="0" err="1">
                <a:latin typeface="Arial" pitchFamily="34" charset="0"/>
                <a:cs typeface="Arial" pitchFamily="34" charset="0"/>
              </a:rPr>
              <a:t>natri</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mặt</a:t>
            </a:r>
            <a:r>
              <a:rPr lang="en-US" sz="2000" dirty="0">
                <a:latin typeface="Arial" pitchFamily="34" charset="0"/>
                <a:cs typeface="Arial" pitchFamily="34" charset="0"/>
              </a:rPr>
              <a:t> Ba</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a:latin typeface="Arial" pitchFamily="34" charset="0"/>
                <a:cs typeface="Arial" pitchFamily="34" charset="0"/>
              </a:rPr>
              <a:t> </a:t>
            </a:r>
            <a:r>
              <a:rPr lang="vi-VN" sz="2000" dirty="0" smtClean="0">
                <a:latin typeface="Arial" pitchFamily="34" charset="0"/>
                <a:cs typeface="Arial" pitchFamily="34" charset="0"/>
              </a:rPr>
              <a:t>nhuộm </a:t>
            </a:r>
            <a:r>
              <a:rPr lang="vi-VN" sz="2000" dirty="0">
                <a:latin typeface="Arial" pitchFamily="34" charset="0"/>
                <a:cs typeface="Arial" pitchFamily="34" charset="0"/>
              </a:rPr>
              <a:t>màu đỏ, gần điểm tương đương màu đỏ biến mất</a:t>
            </a:r>
            <a:r>
              <a:rPr lang="vi-VN" sz="2000" dirty="0" smtClean="0">
                <a:latin typeface="Arial" pitchFamily="34" charset="0"/>
                <a:cs typeface="Arial" pitchFamily="34" charset="0"/>
              </a:rPr>
              <a:t>.</a:t>
            </a:r>
            <a:endParaRPr lang="en-US" sz="2000" dirty="0" smtClean="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sym typeface="Wingdings"/>
              </a:rPr>
              <a:t> </a:t>
            </a:r>
            <a:r>
              <a:rPr lang="vi-VN" sz="2000" dirty="0">
                <a:latin typeface="Arial" pitchFamily="34" charset="0"/>
                <a:cs typeface="Arial" pitchFamily="34" charset="0"/>
              </a:rPr>
              <a:t>Chuẩn Pb</a:t>
            </a:r>
            <a:r>
              <a:rPr lang="vi-VN" sz="2000" baseline="30000" dirty="0">
                <a:latin typeface="Arial" pitchFamily="34" charset="0"/>
                <a:cs typeface="Arial" pitchFamily="34" charset="0"/>
              </a:rPr>
              <a:t>2+</a:t>
            </a:r>
            <a:r>
              <a:rPr lang="vi-VN" sz="2000" dirty="0">
                <a:latin typeface="Arial" pitchFamily="34" charset="0"/>
                <a:cs typeface="Arial" pitchFamily="34" charset="0"/>
              </a:rPr>
              <a:t> bằng cromat với chỉ thị Ag</a:t>
            </a:r>
            <a:r>
              <a:rPr lang="vi-VN" sz="2000" baseline="30000" dirty="0">
                <a:latin typeface="Arial" pitchFamily="34" charset="0"/>
                <a:cs typeface="Arial" pitchFamily="34" charset="0"/>
              </a:rPr>
              <a:t>+</a:t>
            </a:r>
            <a:r>
              <a:rPr lang="vi-VN" sz="2000" dirty="0">
                <a:latin typeface="Arial" pitchFamily="34" charset="0"/>
                <a:cs typeface="Arial" pitchFamily="34" charset="0"/>
              </a:rPr>
              <a:t>, ở gần điểm tương đương sẽ </a:t>
            </a:r>
            <a:r>
              <a:rPr lang="vi-VN" sz="2000" dirty="0" smtClean="0">
                <a:latin typeface="Arial" pitchFamily="34" charset="0"/>
                <a:cs typeface="Arial" pitchFamily="34" charset="0"/>
              </a:rPr>
              <a:t>xuất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hiện </a:t>
            </a:r>
            <a:r>
              <a:rPr lang="vi-VN" sz="2000" dirty="0">
                <a:latin typeface="Arial" pitchFamily="34" charset="0"/>
                <a:cs typeface="Arial" pitchFamily="34" charset="0"/>
              </a:rPr>
              <a:t>màu đỏ gạch </a:t>
            </a:r>
            <a:r>
              <a:rPr lang="vi-VN" sz="2000" dirty="0" smtClean="0">
                <a:latin typeface="Arial" pitchFamily="34" charset="0"/>
                <a:cs typeface="Arial" pitchFamily="34" charset="0"/>
              </a:rPr>
              <a:t>do: CrO</a:t>
            </a:r>
            <a:r>
              <a:rPr lang="vi-VN"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    </a:t>
            </a:r>
            <a:r>
              <a:rPr lang="en-US" sz="2000" dirty="0">
                <a:latin typeface="Arial" pitchFamily="34" charset="0"/>
                <a:cs typeface="Arial" pitchFamily="34" charset="0"/>
              </a:rPr>
              <a:t>Ag</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   Ag</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CrO</a:t>
            </a:r>
            <a:r>
              <a:rPr lang="en-US" sz="2000" baseline="-25000" dirty="0" smtClean="0">
                <a:latin typeface="Arial" pitchFamily="34" charset="0"/>
                <a:cs typeface="Arial" pitchFamily="34" charset="0"/>
              </a:rPr>
              <a:t>4</a:t>
            </a:r>
            <a:r>
              <a:rPr lang="en-US" sz="2000" dirty="0" smtClean="0">
                <a:latin typeface="Times New Roman"/>
                <a:cs typeface="Times New Roman"/>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4298179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smtClean="0">
                <a:solidFill>
                  <a:srgbClr val="000000"/>
                </a:solidFill>
                <a:ea typeface="굴림" pitchFamily="34" charset="-127"/>
              </a:rPr>
              <a:t>6.2. </a:t>
            </a:r>
            <a:r>
              <a:rPr lang="en-US" altLang="ko-KR" sz="2200" b="1" dirty="0" err="1" smtClean="0">
                <a:solidFill>
                  <a:srgbClr val="000000"/>
                </a:solidFill>
                <a:ea typeface="굴림" pitchFamily="34" charset="-127"/>
              </a:rPr>
              <a:t>Đường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phân</a:t>
            </a:r>
            <a:r>
              <a:rPr lang="en-US" altLang="ko-KR" sz="2200" b="1" dirty="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kết</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tủa</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576450"/>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err="1" smtClean="0">
                <a:latin typeface="Arial" pitchFamily="34" charset="0"/>
                <a:cs typeface="Arial" pitchFamily="34" charset="0"/>
                <a:sym typeface="Wingdings"/>
              </a:rPr>
              <a:t>Ví</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dụ</a:t>
            </a:r>
            <a:r>
              <a:rPr lang="en-US" sz="2000" dirty="0" smtClean="0">
                <a:latin typeface="Arial" pitchFamily="34" charset="0"/>
                <a:cs typeface="Arial" pitchFamily="34" charset="0"/>
                <a:sym typeface="Wingdings"/>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100ml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NaCl</a:t>
            </a:r>
            <a:r>
              <a:rPr lang="en-US" sz="2000" dirty="0">
                <a:latin typeface="Arial" pitchFamily="34" charset="0"/>
                <a:cs typeface="Arial" pitchFamily="34" charset="0"/>
              </a:rPr>
              <a:t> 0,1M </a:t>
            </a:r>
            <a:r>
              <a:rPr lang="en-US" sz="2000" dirty="0" err="1">
                <a:latin typeface="Arial" pitchFamily="34" charset="0"/>
                <a:cs typeface="Arial" pitchFamily="34" charset="0"/>
              </a:rPr>
              <a:t>bằng</a:t>
            </a:r>
            <a:r>
              <a:rPr lang="en-US" sz="2000" dirty="0">
                <a:latin typeface="Arial" pitchFamily="34" charset="0"/>
                <a:cs typeface="Arial" pitchFamily="34" charset="0"/>
              </a:rPr>
              <a:t> AgNO</a:t>
            </a:r>
            <a:r>
              <a:rPr lang="en-US" sz="2000" baseline="-25000" dirty="0">
                <a:latin typeface="Arial" pitchFamily="34" charset="0"/>
                <a:cs typeface="Arial" pitchFamily="34" charset="0"/>
              </a:rPr>
              <a:t>3</a:t>
            </a:r>
            <a:r>
              <a:rPr lang="en-US" sz="2000" dirty="0">
                <a:latin typeface="Arial" pitchFamily="34" charset="0"/>
                <a:cs typeface="Arial" pitchFamily="34" charset="0"/>
              </a:rPr>
              <a:t> 0,1M. Cho </a:t>
            </a:r>
            <a:r>
              <a:rPr lang="en-US" sz="2000" dirty="0" err="1">
                <a:latin typeface="Arial" pitchFamily="34" charset="0"/>
                <a:cs typeface="Arial" pitchFamily="34" charset="0"/>
              </a:rPr>
              <a:t>T</a:t>
            </a:r>
            <a:r>
              <a:rPr lang="en-US" sz="2000" baseline="-25000" dirty="0" err="1">
                <a:latin typeface="Arial" pitchFamily="34" charset="0"/>
                <a:cs typeface="Arial" pitchFamily="34" charset="0"/>
              </a:rPr>
              <a:t>AgCl</a:t>
            </a:r>
            <a:r>
              <a:rPr lang="en-US" sz="2000" baseline="-25000" dirty="0">
                <a:latin typeface="Arial" pitchFamily="34" charset="0"/>
                <a:cs typeface="Arial" pitchFamily="34" charset="0"/>
              </a:rPr>
              <a:t> </a:t>
            </a:r>
            <a:r>
              <a:rPr lang="en-US" sz="2000" dirty="0">
                <a:latin typeface="Arial" pitchFamily="34" charset="0"/>
                <a:cs typeface="Arial" pitchFamily="34" charset="0"/>
              </a:rPr>
              <a:t>= 10</a:t>
            </a:r>
            <a:r>
              <a:rPr lang="en-US" sz="2000" baseline="30000" dirty="0">
                <a:latin typeface="Arial" pitchFamily="34" charset="0"/>
                <a:cs typeface="Arial" pitchFamily="34" charset="0"/>
              </a:rPr>
              <a:t>-10</a:t>
            </a:r>
            <a:r>
              <a:rPr lang="en-US" sz="2000" dirty="0">
                <a:latin typeface="Arial" pitchFamily="34" charset="0"/>
                <a:cs typeface="Arial" pitchFamily="34" charset="0"/>
              </a:rPr>
              <a:t> ở 25</a:t>
            </a:r>
            <a:r>
              <a:rPr lang="en-US" sz="2000" baseline="30000" dirty="0">
                <a:latin typeface="Arial" pitchFamily="34" charset="0"/>
                <a:cs typeface="Arial" pitchFamily="34" charset="0"/>
              </a:rPr>
              <a:t>o</a:t>
            </a:r>
            <a:r>
              <a:rPr lang="en-US" sz="2000" dirty="0">
                <a:latin typeface="Arial" pitchFamily="34" charset="0"/>
                <a:cs typeface="Arial" pitchFamily="34" charset="0"/>
              </a:rPr>
              <a:t>C. </a:t>
            </a:r>
            <a:endParaRPr lang="en-US" sz="2000" dirty="0" smtClean="0">
              <a:latin typeface="Arial" pitchFamily="34" charset="0"/>
              <a:cs typeface="Arial" pitchFamily="34" charset="0"/>
            </a:endParaRPr>
          </a:p>
          <a:p>
            <a:pPr algn="just">
              <a:lnSpc>
                <a:spcPct val="120000"/>
              </a:lnSpc>
            </a:pP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Cl</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Ag</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AgCl</a:t>
            </a:r>
            <a:r>
              <a:rPr lang="en-US" sz="2000" dirty="0" smtClean="0">
                <a:latin typeface="Arial" pitchFamily="34" charset="0"/>
                <a:cs typeface="Arial" pitchFamily="34" charset="0"/>
              </a:rPr>
              <a:t>↓</a:t>
            </a:r>
          </a:p>
          <a:p>
            <a:pPr algn="just">
              <a:lnSpc>
                <a:spcPct val="120000"/>
              </a:lnSpc>
            </a:pPr>
            <a:r>
              <a:rPr lang="en-US" sz="2000" dirty="0" err="1" smtClean="0">
                <a:latin typeface="Arial" pitchFamily="34" charset="0"/>
                <a:cs typeface="Arial" pitchFamily="34" charset="0"/>
              </a:rPr>
              <a:t>Để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người</a:t>
            </a:r>
            <a:r>
              <a:rPr lang="en-US" sz="2000" dirty="0" smtClean="0">
                <a:latin typeface="Arial" pitchFamily="34" charset="0"/>
                <a:cs typeface="Arial" pitchFamily="34" charset="0"/>
              </a:rPr>
              <a:t> ta </a:t>
            </a:r>
            <a:r>
              <a:rPr lang="en-US" sz="2000" dirty="0" err="1" smtClean="0">
                <a:latin typeface="Arial" pitchFamily="34" charset="0"/>
                <a:cs typeface="Arial" pitchFamily="34" charset="0"/>
              </a:rPr>
              <a:t>dựa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pCl</a:t>
            </a:r>
            <a:r>
              <a:rPr lang="en-US" sz="2000" dirty="0" smtClean="0">
                <a:latin typeface="Arial" pitchFamily="34" charset="0"/>
                <a:cs typeface="Arial" pitchFamily="34" charset="0"/>
              </a:rPr>
              <a:t> hay </a:t>
            </a:r>
            <a:r>
              <a:rPr lang="en-US" sz="2000" dirty="0" err="1" smtClean="0">
                <a:latin typeface="Arial" pitchFamily="34" charset="0"/>
                <a:cs typeface="Arial" pitchFamily="34" charset="0"/>
              </a:rPr>
              <a:t>pAg</a:t>
            </a:r>
            <a:r>
              <a:rPr lang="en-US" sz="2000" dirty="0" smtClean="0">
                <a:latin typeface="Arial" pitchFamily="34" charset="0"/>
                <a:cs typeface="Arial" pitchFamily="34" charset="0"/>
              </a:rPr>
              <a:t> </a:t>
            </a:r>
          </a:p>
          <a:p>
            <a:pPr algn="just">
              <a:lnSpc>
                <a:spcPct val="120000"/>
              </a:lnSpc>
            </a:pP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pCl</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lg</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Cl</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pAg</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lg</a:t>
            </a:r>
            <a:r>
              <a:rPr lang="en-US" sz="2000" dirty="0" smtClean="0">
                <a:latin typeface="Arial" pitchFamily="34" charset="0"/>
                <a:cs typeface="Arial" pitchFamily="34" charset="0"/>
              </a:rPr>
              <a:t>[Ag</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a:t>
            </a:r>
            <a:r>
              <a:rPr lang="en-US" sz="2000" baseline="-25000" dirty="0" err="1" smtClean="0">
                <a:latin typeface="Arial" pitchFamily="34" charset="0"/>
                <a:cs typeface="Arial" pitchFamily="34" charset="0"/>
              </a:rPr>
              <a:t>AgCl</a:t>
            </a:r>
            <a:r>
              <a:rPr lang="en-US" sz="2000" dirty="0" smtClean="0">
                <a:latin typeface="Arial" pitchFamily="34" charset="0"/>
                <a:cs typeface="Arial" pitchFamily="34" charset="0"/>
              </a:rPr>
              <a:t>= [Ag</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Cl</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endParaRPr lang="en-US" sz="2000" baseline="30000" dirty="0">
              <a:latin typeface="Arial" pitchFamily="34" charset="0"/>
              <a:cs typeface="Arial" pitchFamily="34" charset="0"/>
            </a:endParaRPr>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488581"/>
            <a:ext cx="5334000" cy="291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112" y="3505200"/>
            <a:ext cx="3534888" cy="2751522"/>
          </a:xfrm>
          <a:prstGeom prst="rect">
            <a:avLst/>
          </a:prstGeom>
          <a:noFill/>
        </p:spPr>
        <p:txBody>
          <a:bodyPr wrap="square" rtlCol="0">
            <a:spAutoFit/>
          </a:bodyPr>
          <a:lstStyle/>
          <a:p>
            <a:pPr algn="just">
              <a:lnSpc>
                <a:spcPct val="120000"/>
              </a:lnSpc>
            </a:pPr>
            <a:r>
              <a:rPr lang="en-US" i="1" dirty="0" err="1" smtClean="0">
                <a:latin typeface="Arial" pitchFamily="34" charset="0"/>
                <a:cs typeface="Arial" pitchFamily="34" charset="0"/>
              </a:rPr>
              <a:t>Nhận</a:t>
            </a:r>
            <a:r>
              <a:rPr lang="en-US" i="1" dirty="0" smtClean="0">
                <a:latin typeface="Arial" pitchFamily="34" charset="0"/>
                <a:cs typeface="Arial" pitchFamily="34" charset="0"/>
              </a:rPr>
              <a:t> </a:t>
            </a:r>
            <a:r>
              <a:rPr lang="en-US" i="1" dirty="0" err="1" smtClean="0">
                <a:latin typeface="Arial" pitchFamily="34" charset="0"/>
                <a:cs typeface="Arial" pitchFamily="34" charset="0"/>
              </a:rPr>
              <a:t>xét</a:t>
            </a:r>
            <a:r>
              <a:rPr lang="en-US" dirty="0" smtClean="0">
                <a:latin typeface="Arial" pitchFamily="34" charset="0"/>
                <a:cs typeface="Arial" pitchFamily="34" charset="0"/>
              </a:rPr>
              <a:t>: </a:t>
            </a:r>
          </a:p>
          <a:p>
            <a:pPr algn="just">
              <a:lnSpc>
                <a:spcPct val="120000"/>
              </a:lnSpc>
            </a:pPr>
            <a:r>
              <a:rPr lang="en-US" dirty="0" smtClean="0">
                <a:latin typeface="Arial" pitchFamily="34" charset="0"/>
                <a:cs typeface="Arial" pitchFamily="34" charset="0"/>
              </a:rPr>
              <a:t>- </a:t>
            </a:r>
            <a:r>
              <a:rPr lang="en-US" dirty="0" err="1" smtClean="0">
                <a:latin typeface="Arial" pitchFamily="34" charset="0"/>
                <a:cs typeface="Arial" pitchFamily="34" charset="0"/>
              </a:rPr>
              <a:t>Hình</a:t>
            </a:r>
            <a:r>
              <a:rPr lang="en-US" dirty="0" smtClean="0">
                <a:latin typeface="Arial" pitchFamily="34" charset="0"/>
                <a:cs typeface="Arial" pitchFamily="34" charset="0"/>
              </a:rPr>
              <a:t> </a:t>
            </a:r>
            <a:r>
              <a:rPr lang="en-US" dirty="0" err="1" smtClean="0">
                <a:latin typeface="Arial" pitchFamily="34" charset="0"/>
                <a:cs typeface="Arial" pitchFamily="34" charset="0"/>
              </a:rPr>
              <a:t>dáng</a:t>
            </a:r>
            <a:r>
              <a:rPr lang="en-US" dirty="0" smtClean="0">
                <a:latin typeface="Arial" pitchFamily="34" charset="0"/>
                <a:cs typeface="Arial" pitchFamily="34" charset="0"/>
              </a:rPr>
              <a:t> </a:t>
            </a:r>
            <a:r>
              <a:rPr lang="en-US" dirty="0" err="1" smtClean="0">
                <a:latin typeface="Arial" pitchFamily="34" charset="0"/>
                <a:cs typeface="Arial" pitchFamily="34" charset="0"/>
              </a:rPr>
              <a:t>tương</a:t>
            </a:r>
            <a:r>
              <a:rPr lang="en-US" dirty="0" smtClean="0">
                <a:latin typeface="Arial" pitchFamily="34" charset="0"/>
                <a:cs typeface="Arial" pitchFamily="34" charset="0"/>
              </a:rPr>
              <a:t> </a:t>
            </a:r>
            <a:r>
              <a:rPr lang="en-US" dirty="0" err="1" smtClean="0">
                <a:latin typeface="Arial" pitchFamily="34" charset="0"/>
                <a:cs typeface="Arial" pitchFamily="34" charset="0"/>
              </a:rPr>
              <a:t>tự</a:t>
            </a:r>
            <a:r>
              <a:rPr lang="en-US" dirty="0" smtClean="0">
                <a:latin typeface="Arial" pitchFamily="34" charset="0"/>
                <a:cs typeface="Arial" pitchFamily="34" charset="0"/>
              </a:rPr>
              <a:t> </a:t>
            </a:r>
            <a:r>
              <a:rPr lang="en-US" dirty="0" err="1" smtClean="0">
                <a:latin typeface="Arial" pitchFamily="34" charset="0"/>
                <a:cs typeface="Arial" pitchFamily="34" charset="0"/>
              </a:rPr>
              <a:t>như</a:t>
            </a:r>
            <a:r>
              <a:rPr lang="en-US" dirty="0" smtClean="0">
                <a:latin typeface="Arial" pitchFamily="34" charset="0"/>
                <a:cs typeface="Arial" pitchFamily="34" charset="0"/>
              </a:rPr>
              <a:t> </a:t>
            </a:r>
            <a:r>
              <a:rPr lang="en-US" dirty="0" err="1" smtClean="0">
                <a:latin typeface="Arial" pitchFamily="34" charset="0"/>
                <a:cs typeface="Arial" pitchFamily="34" charset="0"/>
              </a:rPr>
              <a:t>trong</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phương</a:t>
            </a:r>
            <a:r>
              <a:rPr lang="en-US" dirty="0" smtClean="0">
                <a:latin typeface="Arial" pitchFamily="34" charset="0"/>
                <a:cs typeface="Arial" pitchFamily="34" charset="0"/>
              </a:rPr>
              <a:t> </a:t>
            </a:r>
            <a:r>
              <a:rPr lang="en-US" dirty="0" err="1" smtClean="0">
                <a:latin typeface="Arial" pitchFamily="34" charset="0"/>
                <a:cs typeface="Arial" pitchFamily="34" charset="0"/>
              </a:rPr>
              <a:t>pháp</a:t>
            </a:r>
            <a:r>
              <a:rPr lang="en-US" dirty="0" smtClean="0">
                <a:latin typeface="Arial" pitchFamily="34" charset="0"/>
                <a:cs typeface="Arial" pitchFamily="34" charset="0"/>
              </a:rPr>
              <a:t> </a:t>
            </a:r>
            <a:r>
              <a:rPr lang="en-US" dirty="0" err="1" smtClean="0">
                <a:latin typeface="Arial" pitchFamily="34" charset="0"/>
                <a:cs typeface="Arial" pitchFamily="34" charset="0"/>
              </a:rPr>
              <a:t>trước</a:t>
            </a:r>
            <a:r>
              <a:rPr lang="en-US" dirty="0" smtClean="0">
                <a:latin typeface="Arial" pitchFamily="34" charset="0"/>
                <a:cs typeface="Arial" pitchFamily="34" charset="0"/>
              </a:rPr>
              <a:t>.</a:t>
            </a:r>
          </a:p>
          <a:p>
            <a:pPr algn="just">
              <a:lnSpc>
                <a:spcPct val="120000"/>
              </a:lnSpc>
            </a:pPr>
            <a:r>
              <a:rPr lang="en-US" dirty="0" smtClean="0">
                <a:latin typeface="Arial" pitchFamily="34" charset="0"/>
                <a:cs typeface="Arial" pitchFamily="34" charset="0"/>
              </a:rPr>
              <a:t>- </a:t>
            </a:r>
            <a:r>
              <a:rPr lang="en-US" dirty="0" err="1" smtClean="0">
                <a:latin typeface="Arial" pitchFamily="34" charset="0"/>
                <a:cs typeface="Arial" pitchFamily="34" charset="0"/>
              </a:rPr>
              <a:t>Bước</a:t>
            </a:r>
            <a:r>
              <a:rPr lang="en-US" dirty="0" smtClean="0">
                <a:latin typeface="Arial" pitchFamily="34" charset="0"/>
                <a:cs typeface="Arial" pitchFamily="34" charset="0"/>
              </a:rPr>
              <a:t> </a:t>
            </a:r>
            <a:r>
              <a:rPr lang="en-US" dirty="0" err="1" smtClean="0">
                <a:latin typeface="Arial" pitchFamily="34" charset="0"/>
                <a:cs typeface="Arial" pitchFamily="34" charset="0"/>
              </a:rPr>
              <a:t>nhảy</a:t>
            </a:r>
            <a:r>
              <a:rPr lang="en-US" dirty="0" smtClean="0">
                <a:latin typeface="Arial" pitchFamily="34" charset="0"/>
                <a:cs typeface="Arial" pitchFamily="34" charset="0"/>
              </a:rPr>
              <a:t> </a:t>
            </a:r>
            <a:r>
              <a:rPr lang="en-US" dirty="0" err="1" smtClean="0">
                <a:latin typeface="Arial" pitchFamily="34" charset="0"/>
                <a:cs typeface="Arial" pitchFamily="34" charset="0"/>
              </a:rPr>
              <a:t>phụ</a:t>
            </a:r>
            <a:r>
              <a:rPr lang="en-US" dirty="0" smtClean="0">
                <a:latin typeface="Arial" pitchFamily="34" charset="0"/>
                <a:cs typeface="Arial" pitchFamily="34" charset="0"/>
              </a:rPr>
              <a:t> </a:t>
            </a:r>
            <a:r>
              <a:rPr lang="en-US" dirty="0" err="1" smtClean="0">
                <a:latin typeface="Arial" pitchFamily="34" charset="0"/>
                <a:cs typeface="Arial" pitchFamily="34" charset="0"/>
              </a:rPr>
              <a:t>thuộc</a:t>
            </a:r>
            <a:r>
              <a:rPr lang="en-US" dirty="0" smtClean="0">
                <a:latin typeface="Arial" pitchFamily="34" charset="0"/>
                <a:cs typeface="Arial" pitchFamily="34" charset="0"/>
              </a:rPr>
              <a:t> </a:t>
            </a:r>
            <a:r>
              <a:rPr lang="en-US" dirty="0" err="1" smtClean="0">
                <a:latin typeface="Arial" pitchFamily="34" charset="0"/>
                <a:cs typeface="Arial" pitchFamily="34" charset="0"/>
              </a:rPr>
              <a:t>vào</a:t>
            </a:r>
            <a:r>
              <a:rPr lang="en-US" dirty="0" smtClean="0">
                <a:latin typeface="Arial" pitchFamily="34" charset="0"/>
                <a:cs typeface="Arial" pitchFamily="34" charset="0"/>
              </a:rPr>
              <a:t> </a:t>
            </a:r>
            <a:r>
              <a:rPr lang="en-US" dirty="0" err="1" smtClean="0">
                <a:latin typeface="Arial" pitchFamily="34" charset="0"/>
                <a:cs typeface="Arial" pitchFamily="34" charset="0"/>
              </a:rPr>
              <a:t>tích</a:t>
            </a:r>
            <a:r>
              <a:rPr lang="en-US" dirty="0" smtClean="0">
                <a:latin typeface="Arial" pitchFamily="34" charset="0"/>
                <a:cs typeface="Arial" pitchFamily="34" charset="0"/>
              </a:rPr>
              <a:t> </a:t>
            </a:r>
            <a:r>
              <a:rPr lang="en-US" dirty="0" err="1" smtClean="0">
                <a:latin typeface="Arial" pitchFamily="34" charset="0"/>
                <a:cs typeface="Arial" pitchFamily="34" charset="0"/>
              </a:rPr>
              <a:t>số</a:t>
            </a:r>
            <a:r>
              <a:rPr lang="en-US" dirty="0" smtClean="0">
                <a:latin typeface="Arial" pitchFamily="34" charset="0"/>
                <a:cs typeface="Arial" pitchFamily="34" charset="0"/>
              </a:rPr>
              <a:t> tan: T </a:t>
            </a:r>
            <a:r>
              <a:rPr lang="en-US" dirty="0" err="1" smtClean="0">
                <a:latin typeface="Arial" pitchFamily="34" charset="0"/>
                <a:cs typeface="Arial" pitchFamily="34" charset="0"/>
              </a:rPr>
              <a:t>càng</a:t>
            </a:r>
            <a:r>
              <a:rPr lang="en-US" dirty="0" smtClean="0">
                <a:latin typeface="Arial" pitchFamily="34" charset="0"/>
                <a:cs typeface="Arial" pitchFamily="34" charset="0"/>
              </a:rPr>
              <a:t> </a:t>
            </a:r>
            <a:r>
              <a:rPr lang="en-US" dirty="0" err="1" smtClean="0">
                <a:latin typeface="Arial" pitchFamily="34" charset="0"/>
                <a:cs typeface="Arial" pitchFamily="34" charset="0"/>
              </a:rPr>
              <a:t>bé</a:t>
            </a:r>
            <a:r>
              <a:rPr lang="en-US" dirty="0" smtClean="0">
                <a:latin typeface="Arial" pitchFamily="34" charset="0"/>
                <a:cs typeface="Arial" pitchFamily="34" charset="0"/>
              </a:rPr>
              <a:t> </a:t>
            </a:r>
            <a:r>
              <a:rPr lang="en-US" dirty="0" err="1" smtClean="0">
                <a:latin typeface="Arial" pitchFamily="34" charset="0"/>
                <a:cs typeface="Arial" pitchFamily="34" charset="0"/>
              </a:rPr>
              <a:t>thì</a:t>
            </a:r>
            <a:r>
              <a:rPr lang="en-US" dirty="0" smtClean="0">
                <a:latin typeface="Arial" pitchFamily="34" charset="0"/>
                <a:cs typeface="Arial" pitchFamily="34" charset="0"/>
              </a:rPr>
              <a:t> </a:t>
            </a:r>
            <a:r>
              <a:rPr lang="en-US" dirty="0" err="1" smtClean="0">
                <a:latin typeface="Arial" pitchFamily="34" charset="0"/>
                <a:cs typeface="Arial" pitchFamily="34" charset="0"/>
              </a:rPr>
              <a:t>bước</a:t>
            </a:r>
            <a:r>
              <a:rPr lang="en-US" dirty="0" smtClean="0">
                <a:latin typeface="Arial" pitchFamily="34" charset="0"/>
                <a:cs typeface="Arial" pitchFamily="34" charset="0"/>
              </a:rPr>
              <a:t> </a:t>
            </a:r>
            <a:r>
              <a:rPr lang="en-US" dirty="0" err="1" smtClean="0">
                <a:latin typeface="Arial" pitchFamily="34" charset="0"/>
                <a:cs typeface="Arial" pitchFamily="34" charset="0"/>
              </a:rPr>
              <a:t>nhảy</a:t>
            </a:r>
            <a:r>
              <a:rPr lang="en-US" dirty="0" smtClean="0">
                <a:latin typeface="Arial" pitchFamily="34" charset="0"/>
                <a:cs typeface="Arial" pitchFamily="34" charset="0"/>
              </a:rPr>
              <a:t> </a:t>
            </a:r>
            <a:r>
              <a:rPr lang="en-US" dirty="0" err="1" smtClean="0">
                <a:latin typeface="Arial" pitchFamily="34" charset="0"/>
                <a:cs typeface="Arial" pitchFamily="34" charset="0"/>
              </a:rPr>
              <a:t>càng</a:t>
            </a:r>
            <a:r>
              <a:rPr lang="en-US" dirty="0" smtClean="0">
                <a:latin typeface="Arial" pitchFamily="34" charset="0"/>
                <a:cs typeface="Arial" pitchFamily="34" charset="0"/>
              </a:rPr>
              <a:t> </a:t>
            </a:r>
            <a:r>
              <a:rPr lang="en-US" dirty="0" err="1" smtClean="0">
                <a:latin typeface="Arial" pitchFamily="34" charset="0"/>
                <a:cs typeface="Arial" pitchFamily="34" charset="0"/>
              </a:rPr>
              <a:t>dài</a:t>
            </a:r>
            <a:r>
              <a:rPr lang="en-US" dirty="0" smtClean="0">
                <a:latin typeface="Arial" pitchFamily="34" charset="0"/>
                <a:cs typeface="Arial" pitchFamily="34" charset="0"/>
              </a:rPr>
              <a:t>.</a:t>
            </a:r>
          </a:p>
          <a:p>
            <a:pPr algn="just">
              <a:lnSpc>
                <a:spcPct val="120000"/>
              </a:lnSpc>
            </a:pPr>
            <a:r>
              <a:rPr lang="en-US" dirty="0" smtClean="0">
                <a:latin typeface="Arial" pitchFamily="34" charset="0"/>
                <a:cs typeface="Arial" pitchFamily="34" charset="0"/>
              </a:rPr>
              <a:t>- </a:t>
            </a:r>
            <a:r>
              <a:rPr lang="en-US" dirty="0" err="1" smtClean="0">
                <a:latin typeface="Arial" pitchFamily="34" charset="0"/>
                <a:cs typeface="Arial" pitchFamily="34" charset="0"/>
              </a:rPr>
              <a:t>Nhiệt</a:t>
            </a:r>
            <a:r>
              <a:rPr lang="en-US" dirty="0" smtClean="0">
                <a:latin typeface="Arial" pitchFamily="34" charset="0"/>
                <a:cs typeface="Arial" pitchFamily="34" charset="0"/>
              </a:rPr>
              <a:t> </a:t>
            </a:r>
            <a:r>
              <a:rPr lang="en-US" dirty="0" err="1" smtClean="0">
                <a:latin typeface="Arial" pitchFamily="34" charset="0"/>
                <a:cs typeface="Arial" pitchFamily="34" charset="0"/>
              </a:rPr>
              <a:t>độ</a:t>
            </a:r>
            <a:r>
              <a:rPr lang="en-US" dirty="0" smtClean="0">
                <a:latin typeface="Arial" pitchFamily="34" charset="0"/>
                <a:cs typeface="Arial" pitchFamily="34" charset="0"/>
              </a:rPr>
              <a:t> </a:t>
            </a:r>
            <a:r>
              <a:rPr lang="en-US" dirty="0" err="1" smtClean="0">
                <a:latin typeface="Arial" pitchFamily="34" charset="0"/>
                <a:cs typeface="Arial" pitchFamily="34" charset="0"/>
              </a:rPr>
              <a:t>càng</a:t>
            </a:r>
            <a:r>
              <a:rPr lang="en-US" dirty="0" smtClean="0">
                <a:latin typeface="Arial" pitchFamily="34" charset="0"/>
                <a:cs typeface="Arial" pitchFamily="34" charset="0"/>
              </a:rPr>
              <a:t> </a:t>
            </a:r>
            <a:r>
              <a:rPr lang="en-US" dirty="0" err="1" smtClean="0">
                <a:latin typeface="Arial" pitchFamily="34" charset="0"/>
                <a:cs typeface="Arial" pitchFamily="34" charset="0"/>
              </a:rPr>
              <a:t>cao</a:t>
            </a:r>
            <a:r>
              <a:rPr lang="en-US" dirty="0" smtClean="0">
                <a:latin typeface="Arial" pitchFamily="34" charset="0"/>
                <a:cs typeface="Arial" pitchFamily="34" charset="0"/>
              </a:rPr>
              <a:t> </a:t>
            </a:r>
            <a:r>
              <a:rPr lang="en-US" dirty="0" err="1" smtClean="0">
                <a:latin typeface="Arial" pitchFamily="34" charset="0"/>
                <a:cs typeface="Arial" pitchFamily="34" charset="0"/>
              </a:rPr>
              <a:t>thì</a:t>
            </a:r>
            <a:r>
              <a:rPr lang="en-US" dirty="0" smtClean="0">
                <a:latin typeface="Arial" pitchFamily="34" charset="0"/>
                <a:cs typeface="Arial" pitchFamily="34" charset="0"/>
              </a:rPr>
              <a:t> </a:t>
            </a:r>
            <a:r>
              <a:rPr lang="en-US" dirty="0" err="1" smtClean="0">
                <a:latin typeface="Arial" pitchFamily="34" charset="0"/>
                <a:cs typeface="Arial" pitchFamily="34" charset="0"/>
              </a:rPr>
              <a:t>bước</a:t>
            </a:r>
            <a:r>
              <a:rPr lang="en-US" dirty="0" smtClean="0">
                <a:latin typeface="Arial" pitchFamily="34" charset="0"/>
                <a:cs typeface="Arial" pitchFamily="34" charset="0"/>
              </a:rPr>
              <a:t> </a:t>
            </a:r>
            <a:r>
              <a:rPr lang="en-US" dirty="0" err="1" smtClean="0">
                <a:latin typeface="Arial" pitchFamily="34" charset="0"/>
                <a:cs typeface="Arial" pitchFamily="34" charset="0"/>
              </a:rPr>
              <a:t>nhảy</a:t>
            </a:r>
            <a:r>
              <a:rPr lang="en-US" dirty="0" smtClean="0">
                <a:latin typeface="Arial" pitchFamily="34" charset="0"/>
                <a:cs typeface="Arial" pitchFamily="34" charset="0"/>
              </a:rPr>
              <a:t> </a:t>
            </a:r>
            <a:r>
              <a:rPr lang="en-US" dirty="0" err="1" smtClean="0">
                <a:latin typeface="Arial" pitchFamily="34" charset="0"/>
                <a:cs typeface="Arial" pitchFamily="34" charset="0"/>
              </a:rPr>
              <a:t>càng</a:t>
            </a:r>
            <a:r>
              <a:rPr lang="en-US" dirty="0" smtClean="0">
                <a:latin typeface="Arial" pitchFamily="34" charset="0"/>
                <a:cs typeface="Arial" pitchFamily="34" charset="0"/>
              </a:rPr>
              <a:t> </a:t>
            </a:r>
            <a:r>
              <a:rPr lang="en-US" dirty="0" err="1" smtClean="0">
                <a:latin typeface="Arial" pitchFamily="34" charset="0"/>
                <a:cs typeface="Arial" pitchFamily="34" charset="0"/>
              </a:rPr>
              <a:t>ngắn</a:t>
            </a:r>
            <a:r>
              <a:rPr lang="en-US" dirty="0" smtClean="0">
                <a:latin typeface="Arial" pitchFamily="34" charset="0"/>
                <a:cs typeface="Arial" pitchFamily="34" charset="0"/>
              </a:rPr>
              <a:t> </a:t>
            </a:r>
            <a:r>
              <a:rPr lang="en-US" dirty="0" err="1" smtClean="0">
                <a:latin typeface="Arial" pitchFamily="34" charset="0"/>
                <a:cs typeface="Arial" pitchFamily="34" charset="0"/>
              </a:rPr>
              <a:t>vì</a:t>
            </a:r>
            <a:r>
              <a:rPr lang="en-US" dirty="0" smtClean="0">
                <a:latin typeface="Arial" pitchFamily="34" charset="0"/>
                <a:cs typeface="Arial" pitchFamily="34" charset="0"/>
              </a:rPr>
              <a:t> T </a:t>
            </a:r>
            <a:r>
              <a:rPr lang="en-US" dirty="0" err="1" smtClean="0">
                <a:latin typeface="Arial" pitchFamily="34" charset="0"/>
                <a:cs typeface="Arial" pitchFamily="34" charset="0"/>
              </a:rPr>
              <a:t>tăng</a:t>
            </a:r>
            <a:endParaRPr lang="en-US" dirty="0">
              <a:latin typeface="Arial" pitchFamily="34" charset="0"/>
              <a:cs typeface="Arial" pitchFamily="34" charset="0"/>
            </a:endParaRPr>
          </a:p>
        </p:txBody>
      </p:sp>
    </p:spTree>
    <p:extLst>
      <p:ext uri="{BB962C8B-B14F-4D97-AF65-F5344CB8AC3E}">
        <p14:creationId xmlns:p14="http://schemas.microsoft.com/office/powerpoint/2010/main" val="8187355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651808"/>
          </a:xfrm>
        </p:spPr>
        <p:txBody>
          <a:bodyPr/>
          <a:lstStyle/>
          <a:p>
            <a:pPr marL="747713" indent="-747713" algn="just" eaLnBrk="1" hangingPunct="1"/>
            <a:r>
              <a:rPr lang="en-US" altLang="ko-KR" sz="2200" b="1" dirty="0" smtClean="0">
                <a:solidFill>
                  <a:srgbClr val="000000"/>
                </a:solidFill>
                <a:ea typeface="굴림" pitchFamily="34" charset="-127"/>
              </a:rPr>
              <a:t>6.3.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xác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cuối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bạc</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871008"/>
            <a:ext cx="8686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6.3.1. </a:t>
            </a:r>
            <a:r>
              <a:rPr lang="en-US" sz="2000" b="1" dirty="0" err="1" smtClean="0">
                <a:latin typeface="Arial" pitchFamily="34" charset="0"/>
                <a:cs typeface="Arial" pitchFamily="34" charset="0"/>
                <a:sym typeface="Wingdings"/>
              </a:rPr>
              <a:t>Phương</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pháp</a:t>
            </a:r>
            <a:r>
              <a:rPr lang="en-US" sz="2000" b="1" dirty="0" smtClean="0">
                <a:latin typeface="Arial" pitchFamily="34" charset="0"/>
                <a:cs typeface="Arial" pitchFamily="34" charset="0"/>
                <a:sym typeface="Wingdings"/>
              </a:rPr>
              <a:t> Mohr</a:t>
            </a:r>
            <a:r>
              <a:rPr lang="en-US" sz="2000" dirty="0" smtClean="0">
                <a:latin typeface="Arial" pitchFamily="34" charset="0"/>
                <a:cs typeface="Arial" pitchFamily="34" charset="0"/>
                <a:sym typeface="Wingdings"/>
              </a:rPr>
              <a:t>.</a:t>
            </a:r>
          </a:p>
          <a:p>
            <a:pPr algn="just">
              <a:lnSpc>
                <a:spcPct val="120000"/>
              </a:lnSpc>
            </a:pP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K</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CrO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pH=6-7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a:t>
            </a:r>
          </a:p>
          <a:p>
            <a:pPr algn="ctr">
              <a:lnSpc>
                <a:spcPct val="120000"/>
              </a:lnSpc>
            </a:pPr>
            <a:r>
              <a:rPr lang="en-US" sz="2000" dirty="0" smtClean="0">
                <a:latin typeface="Arial" pitchFamily="34" charset="0"/>
                <a:cs typeface="Arial" pitchFamily="34" charset="0"/>
              </a:rPr>
              <a:t>   Ag</a:t>
            </a:r>
            <a:r>
              <a:rPr lang="en-US" sz="2000" baseline="30000" dirty="0" smtClean="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Cl</a:t>
            </a:r>
            <a:r>
              <a:rPr lang="en-US" sz="2000" baseline="30000" dirty="0" smtClean="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AgCl</a:t>
            </a:r>
            <a:r>
              <a:rPr lang="en-US" sz="2000" dirty="0" smtClean="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Ban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bình</a:t>
            </a:r>
            <a:r>
              <a:rPr lang="en-US" sz="2000" dirty="0" smtClean="0">
                <a:latin typeface="Arial" pitchFamily="34" charset="0"/>
                <a:cs typeface="Arial" pitchFamily="34" charset="0"/>
              </a:rPr>
              <a:t> tam </a:t>
            </a:r>
            <a:r>
              <a:rPr lang="en-US" sz="2000" dirty="0" err="1" smtClean="0">
                <a:latin typeface="Arial" pitchFamily="34" charset="0"/>
                <a:cs typeface="Arial" pitchFamily="34" charset="0"/>
              </a:rPr>
              <a:t>giác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chứa</a:t>
            </a:r>
            <a:r>
              <a:rPr lang="en-US" sz="2000" dirty="0" smtClean="0">
                <a:latin typeface="Arial" pitchFamily="34" charset="0"/>
                <a:cs typeface="Arial" pitchFamily="34" charset="0"/>
              </a:rPr>
              <a:t> ion </a:t>
            </a:r>
            <a:r>
              <a:rPr lang="en-US" sz="2000" dirty="0" err="1" smtClean="0">
                <a:latin typeface="Arial" pitchFamily="34" charset="0"/>
                <a:cs typeface="Arial" pitchFamily="34" charset="0"/>
              </a:rPr>
              <a:t>Cl</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K</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CrO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Cho </a:t>
            </a:r>
            <a:r>
              <a:rPr lang="en-US" sz="2000" dirty="0" err="1" smtClean="0">
                <a:latin typeface="Arial" pitchFamily="34" charset="0"/>
                <a:cs typeface="Arial" pitchFamily="34" charset="0"/>
              </a:rPr>
              <a:t>từng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giọt</a:t>
            </a:r>
            <a:r>
              <a:rPr lang="en-US" sz="2000" dirty="0" smtClean="0">
                <a:latin typeface="Arial" pitchFamily="34" charset="0"/>
                <a:cs typeface="Arial" pitchFamily="34" charset="0"/>
              </a:rPr>
              <a:t> AgNO3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AgCl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trắng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xuất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điểm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nếu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thừa</a:t>
            </a:r>
            <a:r>
              <a:rPr lang="en-US" sz="2000" dirty="0" smtClean="0">
                <a:latin typeface="Arial" pitchFamily="34" charset="0"/>
                <a:cs typeface="Arial" pitchFamily="34" charset="0"/>
              </a:rPr>
              <a:t> 1 </a:t>
            </a:r>
            <a:r>
              <a:rPr lang="en-US" sz="2000" dirty="0" err="1" smtClean="0">
                <a:latin typeface="Arial" pitchFamily="34" charset="0"/>
                <a:cs typeface="Arial" pitchFamily="34" charset="0"/>
              </a:rPr>
              <a:t>giọt</a:t>
            </a:r>
            <a:r>
              <a:rPr lang="en-US" sz="2000" dirty="0" smtClean="0">
                <a:latin typeface="Arial" pitchFamily="34" charset="0"/>
                <a:cs typeface="Arial" pitchFamily="34" charset="0"/>
              </a:rPr>
              <a:t> AgNO</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thì</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gạch</a:t>
            </a:r>
            <a:r>
              <a:rPr lang="en-US" sz="2000" dirty="0" smtClean="0">
                <a:latin typeface="Arial" pitchFamily="34" charset="0"/>
                <a:cs typeface="Arial" pitchFamily="34" charset="0"/>
              </a:rPr>
              <a:t> (Ag</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CrO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dấu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thúc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a:t>
            </a:r>
          </a:p>
          <a:p>
            <a:pPr algn="just">
              <a:lnSpc>
                <a:spcPct val="120000"/>
              </a:lnSpc>
            </a:pP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đoạn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AgCl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xuất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a:latin typeface="Arial" pitchFamily="34" charset="0"/>
                <a:cs typeface="Arial" pitchFamily="34" charset="0"/>
              </a:rPr>
              <a:t>Ag</a:t>
            </a:r>
            <a:r>
              <a:rPr lang="en-US" sz="2000" baseline="-25000" dirty="0">
                <a:latin typeface="Arial" pitchFamily="34" charset="0"/>
                <a:cs typeface="Arial" pitchFamily="34" charset="0"/>
              </a:rPr>
              <a:t>2</a:t>
            </a:r>
            <a:r>
              <a:rPr lang="en-US" sz="2000" dirty="0">
                <a:latin typeface="Arial" pitchFamily="34" charset="0"/>
                <a:cs typeface="Arial" pitchFamily="34" charset="0"/>
              </a:rPr>
              <a:t>CrO</a:t>
            </a:r>
            <a:r>
              <a:rPr lang="en-US" sz="2000" baseline="-25000" dirty="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AgCl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Muốn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vậy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nồng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a:latin typeface="Arial" pitchFamily="34" charset="0"/>
                <a:cs typeface="Arial" pitchFamily="34" charset="0"/>
              </a:rPr>
              <a:t>K</a:t>
            </a:r>
            <a:r>
              <a:rPr lang="en-US" sz="2000" baseline="-25000" dirty="0">
                <a:latin typeface="Arial" pitchFamily="34" charset="0"/>
                <a:cs typeface="Arial" pitchFamily="34" charset="0"/>
              </a:rPr>
              <a:t>2</a:t>
            </a:r>
            <a:r>
              <a:rPr lang="en-US" sz="2000" dirty="0">
                <a:latin typeface="Arial" pitchFamily="34" charset="0"/>
                <a:cs typeface="Arial" pitchFamily="34" charset="0"/>
              </a:rPr>
              <a:t>CrO</a:t>
            </a:r>
            <a:r>
              <a:rPr lang="en-US" sz="2000" baseline="-25000" dirty="0">
                <a:latin typeface="Arial" pitchFamily="34" charset="0"/>
                <a:cs typeface="Arial" pitchFamily="34" charset="0"/>
              </a:rPr>
              <a:t>4</a:t>
            </a:r>
            <a:r>
              <a:rPr lang="en-US" sz="2000" dirty="0">
                <a:latin typeface="Arial" pitchFamily="34" charset="0"/>
                <a:cs typeface="Arial" pitchFamily="34" charset="0"/>
              </a:rPr>
              <a:t> </a:t>
            </a:r>
            <a:r>
              <a:rPr lang="en-US" sz="2000" dirty="0" err="1" smtClean="0">
                <a:latin typeface="Arial" pitchFamily="34" charset="0"/>
                <a:cs typeface="Arial" pitchFamily="34" charset="0"/>
              </a:rPr>
              <a:t>phải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thỏa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mãn</a:t>
            </a:r>
            <a:r>
              <a:rPr lang="en-US" sz="2000" dirty="0" smtClean="0">
                <a:latin typeface="Arial" pitchFamily="34" charset="0"/>
                <a:cs typeface="Arial" pitchFamily="34" charset="0"/>
              </a:rPr>
              <a:t>:   2.10</a:t>
            </a:r>
            <a:r>
              <a:rPr lang="en-US" sz="2000" baseline="30000" dirty="0" smtClean="0">
                <a:latin typeface="Arial" pitchFamily="34" charset="0"/>
                <a:cs typeface="Arial" pitchFamily="34" charset="0"/>
              </a:rPr>
              <a:t>-4</a:t>
            </a:r>
            <a:r>
              <a:rPr lang="en-US" sz="2000" dirty="0" smtClean="0">
                <a:latin typeface="Arial" pitchFamily="34" charset="0"/>
                <a:cs typeface="Arial" pitchFamily="34" charset="0"/>
              </a:rPr>
              <a:t>M  </a:t>
            </a:r>
            <a:r>
              <a:rPr lang="en-US" sz="2000" dirty="0" smtClean="0">
                <a:latin typeface="Arial" pitchFamily="34" charset="0"/>
                <a:cs typeface="Arial" pitchFamily="34" charset="0"/>
                <a:sym typeface="Symbol"/>
              </a:rPr>
              <a:t>  C</a:t>
            </a:r>
            <a:r>
              <a:rPr lang="en-US" sz="2000" baseline="-25000" dirty="0" smtClean="0">
                <a:latin typeface="Arial" pitchFamily="34" charset="0"/>
                <a:cs typeface="Arial" pitchFamily="34" charset="0"/>
              </a:rPr>
              <a:t>K2CrO4   </a:t>
            </a:r>
            <a:r>
              <a:rPr lang="en-US" sz="2000" dirty="0" smtClean="0">
                <a:latin typeface="Arial" pitchFamily="34" charset="0"/>
                <a:cs typeface="Arial" pitchFamily="34" charset="0"/>
                <a:sym typeface="Symbol"/>
              </a:rPr>
              <a:t>   2M.</a:t>
            </a:r>
          </a:p>
          <a:p>
            <a:pPr algn="just"/>
            <a:r>
              <a:rPr lang="en-US" sz="2000" dirty="0" err="1" smtClean="0">
                <a:latin typeface="Arial" pitchFamily="34" charset="0"/>
                <a:cs typeface="Arial" pitchFamily="34" charset="0"/>
                <a:sym typeface="Symbol"/>
              </a:rPr>
              <a:t>Thực</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tế</a:t>
            </a:r>
            <a:r>
              <a:rPr lang="en-US" sz="2000" dirty="0" smtClean="0">
                <a:latin typeface="Arial" pitchFamily="34" charset="0"/>
                <a:cs typeface="Arial" pitchFamily="34" charset="0"/>
                <a:sym typeface="Symbol"/>
              </a:rPr>
              <a:t>, </a:t>
            </a:r>
            <a:r>
              <a:rPr lang="vi-VN" sz="2000" dirty="0">
                <a:latin typeface="Arial" pitchFamily="34" charset="0"/>
                <a:cs typeface="Arial" pitchFamily="34" charset="0"/>
              </a:rPr>
              <a:t>thường dùng dung </a:t>
            </a:r>
            <a:r>
              <a:rPr lang="vi-VN" sz="2000" dirty="0" smtClean="0">
                <a:latin typeface="Arial" pitchFamily="34" charset="0"/>
                <a:cs typeface="Arial" pitchFamily="34" charset="0"/>
              </a:rPr>
              <a:t>dịch</a:t>
            </a:r>
            <a:r>
              <a:rPr lang="en-US" sz="2000" dirty="0" smtClean="0">
                <a:latin typeface="Arial" pitchFamily="34" charset="0"/>
                <a:cs typeface="Arial" pitchFamily="34" charset="0"/>
              </a:rPr>
              <a:t> </a:t>
            </a:r>
            <a:r>
              <a:rPr lang="vi-VN" sz="2000" dirty="0" smtClean="0">
                <a:latin typeface="Arial" pitchFamily="34" charset="0"/>
                <a:cs typeface="Arial" pitchFamily="34" charset="0"/>
              </a:rPr>
              <a:t>K</a:t>
            </a:r>
            <a:r>
              <a:rPr lang="vi-VN" sz="2000" baseline="-25000" dirty="0" smtClean="0">
                <a:latin typeface="Arial" pitchFamily="34" charset="0"/>
                <a:cs typeface="Arial" pitchFamily="34" charset="0"/>
              </a:rPr>
              <a:t>2</a:t>
            </a:r>
            <a:r>
              <a:rPr lang="vi-VN" sz="2000" dirty="0" smtClean="0">
                <a:latin typeface="Arial" pitchFamily="34" charset="0"/>
                <a:cs typeface="Arial" pitchFamily="34" charset="0"/>
              </a:rPr>
              <a:t>CrO</a:t>
            </a:r>
            <a:r>
              <a:rPr lang="vi-VN" sz="2000" baseline="-25000" dirty="0" smtClean="0">
                <a:latin typeface="Arial" pitchFamily="34" charset="0"/>
                <a:cs typeface="Arial" pitchFamily="34" charset="0"/>
              </a:rPr>
              <a:t>4</a:t>
            </a:r>
            <a:r>
              <a:rPr lang="en-US" sz="2000" baseline="-25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nồng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vi-VN" sz="2000" dirty="0" smtClean="0">
                <a:latin typeface="Arial" pitchFamily="34" charset="0"/>
                <a:cs typeface="Arial" pitchFamily="34" charset="0"/>
              </a:rPr>
              <a:t>5.10</a:t>
            </a:r>
            <a:r>
              <a:rPr lang="vi-VN" sz="2000" baseline="30000" dirty="0" smtClean="0">
                <a:latin typeface="Arial" pitchFamily="34" charset="0"/>
                <a:cs typeface="Arial" pitchFamily="34" charset="0"/>
              </a:rPr>
              <a:t>-3</a:t>
            </a:r>
            <a:r>
              <a:rPr lang="vi-VN" sz="2000" dirty="0" smtClean="0">
                <a:latin typeface="Arial" pitchFamily="34" charset="0"/>
                <a:cs typeface="Arial" pitchFamily="34" charset="0"/>
              </a:rPr>
              <a:t> </a:t>
            </a:r>
            <a:r>
              <a:rPr lang="vi-VN" sz="2000" dirty="0">
                <a:latin typeface="Arial" pitchFamily="34" charset="0"/>
                <a:cs typeface="Arial" pitchFamily="34" charset="0"/>
              </a:rPr>
              <a:t>M (tương ứng khoảng 5</a:t>
            </a:r>
            <a:r>
              <a:rPr lang="vi-VN" sz="2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smtClean="0">
                <a:latin typeface="Arial" pitchFamily="34" charset="0"/>
                <a:cs typeface="Arial" pitchFamily="34" charset="0"/>
              </a:rPr>
              <a:t>nếu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nồng </a:t>
            </a:r>
            <a:r>
              <a:rPr lang="vi-VN" sz="2000" dirty="0">
                <a:latin typeface="Arial" pitchFamily="34" charset="0"/>
                <a:cs typeface="Arial" pitchFamily="34" charset="0"/>
              </a:rPr>
              <a:t>độ </a:t>
            </a:r>
            <a:r>
              <a:rPr lang="en-US" sz="2000" dirty="0" err="1" smtClean="0">
                <a:latin typeface="Arial" pitchFamily="34" charset="0"/>
                <a:cs typeface="Arial" pitchFamily="34" charset="0"/>
              </a:rPr>
              <a:t>lớn</a:t>
            </a:r>
            <a:r>
              <a:rPr lang="vi-VN" sz="2000" dirty="0" smtClean="0">
                <a:latin typeface="Arial" pitchFamily="34" charset="0"/>
                <a:cs typeface="Arial" pitchFamily="34" charset="0"/>
              </a:rPr>
              <a:t> </a:t>
            </a:r>
            <a:r>
              <a:rPr lang="vi-VN" sz="2000" dirty="0">
                <a:latin typeface="Arial" pitchFamily="34" charset="0"/>
                <a:cs typeface="Arial" pitchFamily="34" charset="0"/>
              </a:rPr>
              <a:t>màu vàng đậm của ion cromat sẽ cản trở </a:t>
            </a:r>
            <a:r>
              <a:rPr lang="vi-VN" sz="2000" dirty="0" smtClean="0">
                <a:latin typeface="Arial" pitchFamily="34" charset="0"/>
                <a:cs typeface="Arial" pitchFamily="34" charset="0"/>
              </a:rPr>
              <a:t>việc</a:t>
            </a:r>
            <a:r>
              <a:rPr lang="en-US" sz="2000" dirty="0" smtClean="0">
                <a:latin typeface="Arial" pitchFamily="34" charset="0"/>
                <a:cs typeface="Arial" pitchFamily="34" charset="0"/>
              </a:rPr>
              <a:t> </a:t>
            </a:r>
            <a:r>
              <a:rPr lang="vi-VN" sz="2000" dirty="0" smtClean="0">
                <a:latin typeface="Arial" pitchFamily="34" charset="0"/>
                <a:cs typeface="Arial" pitchFamily="34" charset="0"/>
              </a:rPr>
              <a:t>nhận </a:t>
            </a:r>
            <a:r>
              <a:rPr lang="vi-VN" sz="2000" dirty="0">
                <a:latin typeface="Arial" pitchFamily="34" charset="0"/>
                <a:cs typeface="Arial" pitchFamily="34" charset="0"/>
              </a:rPr>
              <a:t>ra màu </a:t>
            </a:r>
            <a:r>
              <a:rPr lang="vi-VN" sz="2000" dirty="0" smtClean="0">
                <a:latin typeface="Arial" pitchFamily="34" charset="0"/>
                <a:cs typeface="Arial" pitchFamily="34" charset="0"/>
              </a:rPr>
              <a:t>đỏ </a:t>
            </a:r>
            <a:r>
              <a:rPr lang="en-US" sz="2000" dirty="0" err="1" smtClean="0">
                <a:latin typeface="Arial" pitchFamily="34" charset="0"/>
                <a:cs typeface="Arial" pitchFamily="34" charset="0"/>
              </a:rPr>
              <a:t>gạch</a:t>
            </a:r>
            <a:r>
              <a:rPr lang="en-US" sz="2000" dirty="0" smtClean="0">
                <a:latin typeface="Arial" pitchFamily="34" charset="0"/>
                <a:cs typeface="Arial" pitchFamily="34" charset="0"/>
              </a:rPr>
              <a:t> </a:t>
            </a:r>
            <a:r>
              <a:rPr lang="vi-VN" sz="2000" dirty="0" smtClean="0">
                <a:latin typeface="Arial" pitchFamily="34" charset="0"/>
                <a:cs typeface="Arial" pitchFamily="34" charset="0"/>
              </a:rPr>
              <a:t>của </a:t>
            </a:r>
            <a:r>
              <a:rPr lang="vi-VN" sz="2000" dirty="0">
                <a:latin typeface="Arial" pitchFamily="34" charset="0"/>
                <a:cs typeface="Arial" pitchFamily="34" charset="0"/>
              </a:rPr>
              <a:t>kết </a:t>
            </a:r>
            <a:r>
              <a:rPr lang="vi-VN" sz="2000" dirty="0" smtClean="0">
                <a:latin typeface="Arial" pitchFamily="34" charset="0"/>
                <a:cs typeface="Arial" pitchFamily="34" charset="0"/>
              </a:rPr>
              <a:t>tủa</a:t>
            </a:r>
            <a:r>
              <a:rPr lang="en-US" sz="2000" dirty="0" smtClean="0">
                <a:latin typeface="Arial" pitchFamily="34" charset="0"/>
                <a:cs typeface="Arial" pitchFamily="34" charset="0"/>
              </a:rPr>
              <a:t> Ag</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CrO</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0297018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07325"/>
            <a:ext cx="8572500" cy="651808"/>
          </a:xfrm>
        </p:spPr>
        <p:txBody>
          <a:bodyPr/>
          <a:lstStyle/>
          <a:p>
            <a:pPr marL="747713" indent="-747713" algn="just" eaLnBrk="1" hangingPunct="1"/>
            <a:r>
              <a:rPr lang="en-US" altLang="ko-KR" sz="2200" b="1" dirty="0" smtClean="0">
                <a:solidFill>
                  <a:srgbClr val="000000"/>
                </a:solidFill>
                <a:ea typeface="굴림" pitchFamily="34" charset="-127"/>
              </a:rPr>
              <a:t>6.3.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xác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cuối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bạc</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823508"/>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Điều</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kiện</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của</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phương</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pháp</a:t>
            </a:r>
            <a:r>
              <a:rPr lang="en-US" sz="2000" b="1" dirty="0" smtClean="0">
                <a:latin typeface="Arial" pitchFamily="34" charset="0"/>
                <a:cs typeface="Arial" pitchFamily="34" charset="0"/>
                <a:sym typeface="Wingdings"/>
              </a:rPr>
              <a:t> Mohr</a:t>
            </a:r>
            <a:r>
              <a:rPr lang="en-US" sz="2000" dirty="0" smtClean="0">
                <a:latin typeface="Arial" pitchFamily="34" charset="0"/>
                <a:cs typeface="Arial" pitchFamily="34" charset="0"/>
                <a:sym typeface="Wingdings"/>
              </a:rPr>
              <a:t>.</a:t>
            </a:r>
          </a:p>
          <a:p>
            <a:pPr lvl="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pH </a:t>
            </a:r>
            <a:r>
              <a:rPr lang="en-US" sz="2000" dirty="0" err="1">
                <a:latin typeface="Arial" pitchFamily="34" charset="0"/>
                <a:cs typeface="Arial" pitchFamily="34" charset="0"/>
              </a:rPr>
              <a:t>từ</a:t>
            </a:r>
            <a:r>
              <a:rPr lang="en-US" sz="2000" dirty="0">
                <a:latin typeface="Arial" pitchFamily="34" charset="0"/>
                <a:cs typeface="Arial" pitchFamily="34" charset="0"/>
              </a:rPr>
              <a:t> 6,5 </a:t>
            </a:r>
            <a:r>
              <a:rPr lang="en-US" sz="2000" dirty="0" err="1">
                <a:latin typeface="Arial" pitchFamily="34" charset="0"/>
                <a:cs typeface="Arial" pitchFamily="34" charset="0"/>
              </a:rPr>
              <a:t>đến</a:t>
            </a:r>
            <a:r>
              <a:rPr lang="en-US" sz="2000" dirty="0">
                <a:latin typeface="Arial" pitchFamily="34" charset="0"/>
                <a:cs typeface="Arial" pitchFamily="34" charset="0"/>
              </a:rPr>
              <a:t> 10, </a:t>
            </a:r>
            <a:r>
              <a:rPr lang="en-US" sz="2000" dirty="0" err="1" smtClean="0">
                <a:latin typeface="Arial" pitchFamily="34" charset="0"/>
                <a:cs typeface="Arial" pitchFamily="34" charset="0"/>
              </a:rPr>
              <a:t>vì</a:t>
            </a:r>
            <a:r>
              <a:rPr lang="en-US" sz="2000" dirty="0" smtClean="0">
                <a:latin typeface="Arial" pitchFamily="34" charset="0"/>
                <a:cs typeface="Arial" pitchFamily="34" charset="0"/>
              </a:rPr>
              <a:t>:</a:t>
            </a:r>
          </a:p>
          <a:p>
            <a:pPr lvl="0" indent="285750" algn="just">
              <a:lnSpc>
                <a:spcPct val="120000"/>
              </a:lnSpc>
            </a:pPr>
            <a:r>
              <a:rPr lang="en-US" sz="2000" dirty="0" smtClean="0">
                <a:latin typeface="Arial" pitchFamily="34" charset="0"/>
                <a:cs typeface="Arial" pitchFamily="34" charset="0"/>
              </a:rPr>
              <a:t>+ </a:t>
            </a:r>
            <a:r>
              <a:rPr lang="en-US" sz="2000" dirty="0" err="1">
                <a:latin typeface="Arial" pitchFamily="34" charset="0"/>
                <a:cs typeface="Arial" pitchFamily="34" charset="0"/>
              </a:rPr>
              <a:t>N</a:t>
            </a:r>
            <a:r>
              <a:rPr lang="en-US" sz="2000" dirty="0" err="1" smtClean="0">
                <a:latin typeface="Arial" pitchFamily="34" charset="0"/>
                <a:cs typeface="Arial" pitchFamily="34" charset="0"/>
              </a:rPr>
              <a:t>ếu</a:t>
            </a:r>
            <a:r>
              <a:rPr lang="en-US" sz="2000" dirty="0" smtClean="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axít</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Ag</a:t>
            </a:r>
            <a:r>
              <a:rPr lang="en-US" sz="2000" baseline="-25000" dirty="0">
                <a:latin typeface="Arial" pitchFamily="34" charset="0"/>
                <a:cs typeface="Arial" pitchFamily="34" charset="0"/>
              </a:rPr>
              <a:t>2</a:t>
            </a:r>
            <a:r>
              <a:rPr lang="en-US" sz="2000" dirty="0">
                <a:latin typeface="Arial" pitchFamily="34" charset="0"/>
                <a:cs typeface="Arial" pitchFamily="34" charset="0"/>
              </a:rPr>
              <a:t>CrO</a:t>
            </a:r>
            <a:r>
              <a:rPr lang="en-US" sz="2000" baseline="-25000" dirty="0">
                <a:latin typeface="Arial" pitchFamily="34" charset="0"/>
                <a:cs typeface="Arial" pitchFamily="34" charset="0"/>
              </a:rPr>
              <a:t>4</a:t>
            </a:r>
            <a:r>
              <a:rPr lang="en-US" sz="2000" dirty="0">
                <a:latin typeface="Arial" pitchFamily="34" charset="0"/>
                <a:cs typeface="Arial" pitchFamily="34" charset="0"/>
              </a:rPr>
              <a:t> tan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2CrO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+ 2H</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a:latin typeface="Arial" pitchFamily="34" charset="0"/>
                <a:cs typeface="Arial" pitchFamily="34" charset="0"/>
                <a:sym typeface="Wingdings 3"/>
              </a:rPr>
              <a:t></a:t>
            </a:r>
            <a:r>
              <a:rPr lang="en-US" sz="2000" dirty="0">
                <a:latin typeface="Arial" pitchFamily="34" charset="0"/>
                <a:cs typeface="Arial" pitchFamily="34" charset="0"/>
              </a:rPr>
              <a:t> Cr</a:t>
            </a:r>
            <a:r>
              <a:rPr lang="en-US" sz="2000" baseline="-25000" dirty="0">
                <a:latin typeface="Arial" pitchFamily="34" charset="0"/>
                <a:cs typeface="Arial" pitchFamily="34" charset="0"/>
              </a:rPr>
              <a:t>2</a:t>
            </a:r>
            <a:r>
              <a:rPr lang="en-US" sz="2000" dirty="0">
                <a:latin typeface="Arial" pitchFamily="34" charset="0"/>
                <a:cs typeface="Arial" pitchFamily="34" charset="0"/>
              </a:rPr>
              <a:t>O</a:t>
            </a:r>
            <a:r>
              <a:rPr lang="en-US" sz="2000" baseline="-25000" dirty="0">
                <a:latin typeface="Arial" pitchFamily="34" charset="0"/>
                <a:cs typeface="Arial" pitchFamily="34" charset="0"/>
              </a:rPr>
              <a:t>7</a:t>
            </a:r>
            <a:r>
              <a:rPr lang="en-US" sz="2000" baseline="30000" dirty="0">
                <a:latin typeface="Arial" pitchFamily="34" charset="0"/>
                <a:cs typeface="Arial" pitchFamily="34" charset="0"/>
              </a:rPr>
              <a:t>2-</a:t>
            </a:r>
            <a:r>
              <a:rPr lang="en-US" sz="2000" dirty="0">
                <a:latin typeface="Arial" pitchFamily="34" charset="0"/>
                <a:cs typeface="Arial" pitchFamily="34" charset="0"/>
              </a:rPr>
              <a:t> + H</a:t>
            </a:r>
            <a:r>
              <a:rPr lang="en-US" sz="2000" baseline="-25000" dirty="0">
                <a:latin typeface="Arial" pitchFamily="34" charset="0"/>
                <a:cs typeface="Arial" pitchFamily="34" charset="0"/>
              </a:rPr>
              <a:t>2</a:t>
            </a:r>
            <a:r>
              <a:rPr lang="en-US" sz="2000" dirty="0">
                <a:latin typeface="Arial" pitchFamily="34" charset="0"/>
                <a:cs typeface="Arial" pitchFamily="34" charset="0"/>
              </a:rPr>
              <a:t>O</a:t>
            </a:r>
          </a:p>
          <a:p>
            <a:pPr algn="ctr">
              <a:lnSpc>
                <a:spcPct val="120000"/>
              </a:lnSpc>
            </a:pPr>
            <a:r>
              <a:rPr lang="en-US" sz="2000" dirty="0">
                <a:latin typeface="Arial" pitchFamily="34" charset="0"/>
                <a:cs typeface="Arial" pitchFamily="34" charset="0"/>
              </a:rPr>
              <a:t>CrO</a:t>
            </a:r>
            <a:r>
              <a:rPr lang="en-US" sz="2000" baseline="-25000" dirty="0">
                <a:latin typeface="Arial" pitchFamily="34" charset="0"/>
                <a:cs typeface="Arial" pitchFamily="34" charset="0"/>
              </a:rPr>
              <a:t>4</a:t>
            </a:r>
            <a:r>
              <a:rPr lang="en-US" sz="2000" baseline="30000" dirty="0">
                <a:latin typeface="Arial" pitchFamily="34" charset="0"/>
                <a:cs typeface="Arial" pitchFamily="34" charset="0"/>
              </a:rPr>
              <a:t>2-</a:t>
            </a:r>
            <a:r>
              <a:rPr lang="en-US" sz="2000" dirty="0">
                <a:latin typeface="Arial" pitchFamily="34" charset="0"/>
                <a:cs typeface="Arial" pitchFamily="34" charset="0"/>
              </a:rPr>
              <a:t> + H</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a:latin typeface="Arial" pitchFamily="34" charset="0"/>
                <a:cs typeface="Arial" pitchFamily="34" charset="0"/>
                <a:sym typeface="Wingdings 3"/>
              </a:rPr>
              <a:t></a:t>
            </a:r>
            <a:r>
              <a:rPr lang="en-US" sz="2000" dirty="0">
                <a:latin typeface="Arial" pitchFamily="34" charset="0"/>
                <a:cs typeface="Arial" pitchFamily="34" charset="0"/>
              </a:rPr>
              <a:t> HCrO</a:t>
            </a:r>
            <a:r>
              <a:rPr lang="en-US" sz="2000" baseline="-25000" dirty="0">
                <a:latin typeface="Arial" pitchFamily="34" charset="0"/>
                <a:cs typeface="Arial" pitchFamily="34" charset="0"/>
              </a:rPr>
              <a:t>4</a:t>
            </a:r>
            <a:r>
              <a:rPr lang="en-US" sz="2000" baseline="30000" dirty="0">
                <a:latin typeface="Arial" pitchFamily="34" charset="0"/>
                <a:cs typeface="Arial" pitchFamily="34" charset="0"/>
              </a:rPr>
              <a:t>-</a:t>
            </a:r>
            <a:endParaRPr lang="en-US" sz="2000" dirty="0">
              <a:latin typeface="Arial" pitchFamily="34" charset="0"/>
              <a:cs typeface="Arial" pitchFamily="34" charset="0"/>
            </a:endParaRPr>
          </a:p>
          <a:p>
            <a:pPr indent="28575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Nếu</a:t>
            </a:r>
            <a:r>
              <a:rPr lang="en-US" sz="2000" dirty="0" smtClean="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kiềm</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sẽ</a:t>
            </a:r>
            <a:r>
              <a:rPr lang="en-US" sz="2000" dirty="0">
                <a:latin typeface="Arial" pitchFamily="34" charset="0"/>
                <a:cs typeface="Arial" pitchFamily="34" charset="0"/>
              </a:rPr>
              <a:t> </a:t>
            </a:r>
            <a:r>
              <a:rPr lang="en-US" sz="2000" dirty="0" err="1" smtClean="0">
                <a:latin typeface="Arial" pitchFamily="34" charset="0"/>
                <a:cs typeface="Arial" pitchFamily="34" charset="0"/>
              </a:rPr>
              <a:t>xảy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Ag</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OH</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Ag</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 </a:t>
            </a:r>
            <a:r>
              <a:rPr lang="vi-VN" sz="2000" dirty="0" smtClean="0">
                <a:latin typeface="Arial" pitchFamily="34" charset="0"/>
                <a:cs typeface="Arial" pitchFamily="34" charset="0"/>
              </a:rPr>
              <a:t>Cần </a:t>
            </a:r>
            <a:r>
              <a:rPr lang="vi-VN" sz="2000" dirty="0">
                <a:latin typeface="Arial" pitchFamily="34" charset="0"/>
                <a:cs typeface="Arial" pitchFamily="34" charset="0"/>
              </a:rPr>
              <a:t>phải loại các ion cản trở như :Ba</a:t>
            </a:r>
            <a:r>
              <a:rPr lang="vi-VN" sz="2000" baseline="30000" dirty="0">
                <a:latin typeface="Arial" pitchFamily="34" charset="0"/>
                <a:cs typeface="Arial" pitchFamily="34" charset="0"/>
              </a:rPr>
              <a:t>2+</a:t>
            </a:r>
            <a:r>
              <a:rPr lang="vi-VN" sz="2000" dirty="0">
                <a:latin typeface="Arial" pitchFamily="34" charset="0"/>
                <a:cs typeface="Arial" pitchFamily="34" charset="0"/>
              </a:rPr>
              <a:t>, Pb</a:t>
            </a:r>
            <a:r>
              <a:rPr lang="vi-VN" sz="2000" baseline="30000" dirty="0">
                <a:latin typeface="Arial" pitchFamily="34" charset="0"/>
                <a:cs typeface="Arial" pitchFamily="34" charset="0"/>
              </a:rPr>
              <a:t>2+</a:t>
            </a:r>
            <a:r>
              <a:rPr lang="vi-VN" sz="2000" dirty="0">
                <a:latin typeface="Arial" pitchFamily="34" charset="0"/>
                <a:cs typeface="Arial" pitchFamily="34" charset="0"/>
              </a:rPr>
              <a:t>, Bi</a:t>
            </a:r>
            <a:r>
              <a:rPr lang="vi-VN" sz="2000" baseline="30000" dirty="0">
                <a:latin typeface="Arial" pitchFamily="34" charset="0"/>
                <a:cs typeface="Arial" pitchFamily="34" charset="0"/>
              </a:rPr>
              <a:t>3+</a:t>
            </a:r>
            <a:r>
              <a:rPr lang="vi-VN" sz="2000" dirty="0">
                <a:latin typeface="Arial" pitchFamily="34" charset="0"/>
                <a:cs typeface="Arial" pitchFamily="34" charset="0"/>
              </a:rPr>
              <a:t> (vì chúng tạo kết tủa </a:t>
            </a:r>
            <a:r>
              <a:rPr lang="vi-VN" sz="2000" dirty="0" smtClean="0">
                <a:latin typeface="Arial" pitchFamily="34" charset="0"/>
                <a:cs typeface="Arial" pitchFamily="34" charset="0"/>
              </a:rPr>
              <a:t>với</a:t>
            </a:r>
            <a:r>
              <a:rPr lang="en-US" sz="2000" dirty="0" smtClean="0">
                <a:latin typeface="Arial" pitchFamily="34" charset="0"/>
                <a:cs typeface="Arial" pitchFamily="34" charset="0"/>
              </a:rPr>
              <a:t> CrO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2-</a:t>
            </a:r>
            <a:r>
              <a:rPr lang="en-US" sz="2000" dirty="0">
                <a:latin typeface="Arial" pitchFamily="34" charset="0"/>
                <a:cs typeface="Arial" pitchFamily="34" charset="0"/>
              </a:rPr>
              <a:t>); S</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smtClean="0">
                <a:latin typeface="Arial" pitchFamily="34" charset="0"/>
                <a:cs typeface="Arial" pitchFamily="34" charset="0"/>
              </a:rPr>
              <a:t>SO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2-</a:t>
            </a:r>
            <a:r>
              <a:rPr lang="en-US" sz="2000" dirty="0">
                <a:latin typeface="Arial" pitchFamily="34" charset="0"/>
                <a:cs typeface="Arial" pitchFamily="34" charset="0"/>
              </a:rPr>
              <a:t>, </a:t>
            </a:r>
            <a:r>
              <a:rPr lang="en-US" sz="2000" dirty="0" smtClean="0">
                <a:latin typeface="Arial" pitchFamily="34" charset="0"/>
                <a:cs typeface="Arial" pitchFamily="34" charset="0"/>
              </a:rPr>
              <a:t>PO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3-</a:t>
            </a:r>
            <a:r>
              <a:rPr lang="en-US" sz="2000" dirty="0">
                <a:latin typeface="Arial" pitchFamily="34" charset="0"/>
                <a:cs typeface="Arial" pitchFamily="34" charset="0"/>
              </a:rPr>
              <a:t>, </a:t>
            </a:r>
            <a:r>
              <a:rPr lang="en-US" sz="2000" dirty="0" smtClean="0">
                <a:latin typeface="Arial" pitchFamily="34" charset="0"/>
                <a:cs typeface="Arial" pitchFamily="34" charset="0"/>
              </a:rPr>
              <a:t>C</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r>
              <a:rPr lang="en-US"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chúng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a:latin typeface="Arial" pitchFamily="34" charset="0"/>
                <a:cs typeface="Arial" pitchFamily="34" charset="0"/>
              </a:rPr>
              <a:t> </a:t>
            </a:r>
            <a:r>
              <a:rPr lang="en-US" sz="2000" dirty="0" smtClean="0">
                <a:latin typeface="Arial" pitchFamily="34" charset="0"/>
                <a:cs typeface="Arial" pitchFamily="34" charset="0"/>
              </a:rPr>
              <a:t>Ag</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a:t>
            </a:r>
          </a:p>
          <a:p>
            <a:pPr>
              <a:lnSpc>
                <a:spcPct val="120000"/>
              </a:lnSpc>
            </a:pPr>
            <a:r>
              <a:rPr lang="en-US" sz="2000" dirty="0" smtClean="0">
                <a:latin typeface="Arial" pitchFamily="34" charset="0"/>
                <a:cs typeface="Arial" pitchFamily="34" charset="0"/>
              </a:rPr>
              <a:t>- Cho </a:t>
            </a:r>
            <a:r>
              <a:rPr lang="en-US" sz="2000" dirty="0">
                <a:latin typeface="Arial" pitchFamily="34" charset="0"/>
                <a:cs typeface="Arial" pitchFamily="34" charset="0"/>
              </a:rPr>
              <a:t>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chuẩn</a:t>
            </a:r>
            <a:r>
              <a:rPr lang="en-US" sz="2000" dirty="0">
                <a:latin typeface="Arial" pitchFamily="34" charset="0"/>
                <a:cs typeface="Arial" pitchFamily="34" charset="0"/>
              </a:rPr>
              <a:t> </a:t>
            </a:r>
            <a:r>
              <a:rPr lang="en-US" sz="2000" dirty="0" smtClean="0">
                <a:latin typeface="Arial" pitchFamily="34" charset="0"/>
                <a:cs typeface="Arial" pitchFamily="34" charset="0"/>
              </a:rPr>
              <a:t>AgNO</a:t>
            </a:r>
            <a:r>
              <a:rPr lang="en-US" sz="2000" baseline="-25000" dirty="0" smtClean="0">
                <a:latin typeface="Arial" pitchFamily="34" charset="0"/>
                <a:cs typeface="Arial" pitchFamily="34" charset="0"/>
              </a:rPr>
              <a:t>3 </a:t>
            </a:r>
            <a:r>
              <a:rPr lang="en-US" sz="2000" dirty="0" err="1" smtClean="0">
                <a:latin typeface="Arial" pitchFamily="34" charset="0"/>
                <a:cs typeface="Arial" pitchFamily="34" charset="0"/>
              </a:rPr>
              <a:t>bao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giờ</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cũng</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buret</a:t>
            </a:r>
            <a:r>
              <a:rPr lang="en-US" sz="2000" dirty="0" smtClean="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 </a:t>
            </a:r>
            <a:r>
              <a:rPr lang="vi-VN" sz="2000" dirty="0">
                <a:latin typeface="Arial" pitchFamily="34" charset="0"/>
                <a:cs typeface="Arial" pitchFamily="34" charset="0"/>
              </a:rPr>
              <a:t>Độ nhạy của chất chỉ thị giảm khi nhiệt độ tăng do độ tan của Ag</a:t>
            </a:r>
            <a:r>
              <a:rPr lang="vi-VN" sz="2000" baseline="-25000" dirty="0">
                <a:latin typeface="Arial" pitchFamily="34" charset="0"/>
                <a:cs typeface="Arial" pitchFamily="34" charset="0"/>
              </a:rPr>
              <a:t>2</a:t>
            </a:r>
            <a:r>
              <a:rPr lang="vi-VN" sz="2000" dirty="0">
                <a:latin typeface="Arial" pitchFamily="34" charset="0"/>
                <a:cs typeface="Arial" pitchFamily="34" charset="0"/>
              </a:rPr>
              <a:t>CrO</a:t>
            </a:r>
            <a:r>
              <a:rPr lang="vi-VN" sz="2000" baseline="-25000" dirty="0">
                <a:latin typeface="Arial" pitchFamily="34" charset="0"/>
                <a:cs typeface="Arial" pitchFamily="34" charset="0"/>
              </a:rPr>
              <a:t>4</a:t>
            </a:r>
            <a:r>
              <a:rPr lang="vi-VN" sz="2000" dirty="0">
                <a:latin typeface="Arial" pitchFamily="34" charset="0"/>
                <a:cs typeface="Arial" pitchFamily="34" charset="0"/>
              </a:rPr>
              <a:t> </a:t>
            </a:r>
            <a:r>
              <a:rPr lang="vi-VN" sz="2000" dirty="0" smtClean="0">
                <a:latin typeface="Arial" pitchFamily="34" charset="0"/>
                <a:cs typeface="Arial" pitchFamily="34" charset="0"/>
              </a:rPr>
              <a:t>tăng</a:t>
            </a:r>
            <a:r>
              <a:rPr lang="en-US" sz="2000" dirty="0" smtClean="0">
                <a:latin typeface="Arial" pitchFamily="34" charset="0"/>
                <a:cs typeface="Arial" pitchFamily="34" charset="0"/>
              </a:rPr>
              <a:t> </a:t>
            </a:r>
            <a:r>
              <a:rPr lang="vi-VN" sz="2000" dirty="0" smtClean="0">
                <a:latin typeface="Arial" pitchFamily="34" charset="0"/>
                <a:cs typeface="Arial" pitchFamily="34" charset="0"/>
              </a:rPr>
              <a:t>nên </a:t>
            </a:r>
            <a:r>
              <a:rPr lang="vi-VN" sz="2000" dirty="0">
                <a:latin typeface="Arial" pitchFamily="34" charset="0"/>
                <a:cs typeface="Arial" pitchFamily="34" charset="0"/>
              </a:rPr>
              <a:t>phải chuẩn độ ở nhiệt độ thấp.</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3531276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651808"/>
          </a:xfrm>
        </p:spPr>
        <p:txBody>
          <a:bodyPr/>
          <a:lstStyle/>
          <a:p>
            <a:pPr marL="747713" indent="-747713" algn="just" eaLnBrk="1" hangingPunct="1"/>
            <a:r>
              <a:rPr lang="en-US" altLang="ko-KR" sz="2200" b="1" dirty="0" smtClean="0">
                <a:solidFill>
                  <a:srgbClr val="000000"/>
                </a:solidFill>
                <a:ea typeface="굴림" pitchFamily="34" charset="-127"/>
              </a:rPr>
              <a:t>6.3.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xác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cuối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bạc</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871008"/>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6.3.2. </a:t>
            </a:r>
            <a:r>
              <a:rPr lang="en-US" sz="2000" b="1" dirty="0" err="1" smtClean="0">
                <a:latin typeface="Arial" pitchFamily="34" charset="0"/>
                <a:cs typeface="Arial" pitchFamily="34" charset="0"/>
                <a:sym typeface="Wingdings"/>
              </a:rPr>
              <a:t>Phương</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pháp</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Volhard</a:t>
            </a:r>
            <a:r>
              <a:rPr lang="en-US" sz="2000" dirty="0" smtClean="0">
                <a:latin typeface="Arial" pitchFamily="34" charset="0"/>
                <a:cs typeface="Arial" pitchFamily="34" charset="0"/>
                <a:sym typeface="Wingdings"/>
              </a:rPr>
              <a:t>.</a:t>
            </a:r>
          </a:p>
          <a:p>
            <a:pPr algn="just">
              <a:lnSpc>
                <a:spcPct val="120000"/>
              </a:lnSpc>
            </a:pPr>
            <a:r>
              <a:rPr lang="fr-FR" sz="2000" dirty="0" err="1" smtClean="0">
                <a:latin typeface="Arial" pitchFamily="34" charset="0"/>
                <a:cs typeface="Arial" pitchFamily="34" charset="0"/>
              </a:rPr>
              <a:t>Sử</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dụng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dung</a:t>
            </a:r>
            <a:r>
              <a:rPr lang="fr-FR" sz="2000" dirty="0" smtClean="0">
                <a:latin typeface="Arial" pitchFamily="34" charset="0"/>
                <a:cs typeface="Arial" pitchFamily="34" charset="0"/>
              </a:rPr>
              <a:t> </a:t>
            </a:r>
            <a:r>
              <a:rPr lang="fr-FR" sz="2000" dirty="0" err="1">
                <a:latin typeface="Arial" pitchFamily="34" charset="0"/>
                <a:cs typeface="Arial" pitchFamily="34" charset="0"/>
              </a:rPr>
              <a:t>dịch</a:t>
            </a:r>
            <a:r>
              <a:rPr lang="fr-FR" sz="2000" dirty="0">
                <a:latin typeface="Arial" pitchFamily="34" charset="0"/>
                <a:cs typeface="Arial" pitchFamily="34" charset="0"/>
              </a:rPr>
              <a:t> </a:t>
            </a:r>
            <a:r>
              <a:rPr lang="fr-FR" sz="2000" dirty="0" err="1">
                <a:latin typeface="Arial" pitchFamily="34" charset="0"/>
                <a:cs typeface="Arial" pitchFamily="34" charset="0"/>
              </a:rPr>
              <a:t>chuẩn</a:t>
            </a:r>
            <a:r>
              <a:rPr lang="fr-FR" sz="2000" dirty="0">
                <a:latin typeface="Arial" pitchFamily="34" charset="0"/>
                <a:cs typeface="Arial" pitchFamily="34" charset="0"/>
              </a:rPr>
              <a:t> là NH</a:t>
            </a:r>
            <a:r>
              <a:rPr lang="fr-FR" sz="2000" baseline="-25000" dirty="0">
                <a:latin typeface="Arial" pitchFamily="34" charset="0"/>
                <a:cs typeface="Arial" pitchFamily="34" charset="0"/>
              </a:rPr>
              <a:t>4</a:t>
            </a:r>
            <a:r>
              <a:rPr lang="fr-FR" sz="2000" dirty="0">
                <a:latin typeface="Arial" pitchFamily="34" charset="0"/>
                <a:cs typeface="Arial" pitchFamily="34" charset="0"/>
              </a:rPr>
              <a:t>SCN </a:t>
            </a:r>
            <a:r>
              <a:rPr lang="fr-FR" sz="2000" dirty="0" err="1">
                <a:latin typeface="Arial" pitchFamily="34" charset="0"/>
                <a:cs typeface="Arial" pitchFamily="34" charset="0"/>
              </a:rPr>
              <a:t>với</a:t>
            </a:r>
            <a:r>
              <a:rPr lang="fr-FR" sz="2000" dirty="0">
                <a:latin typeface="Arial" pitchFamily="34" charset="0"/>
                <a:cs typeface="Arial" pitchFamily="34" charset="0"/>
              </a:rPr>
              <a:t> </a:t>
            </a:r>
            <a:r>
              <a:rPr lang="fr-FR" sz="2000" dirty="0" err="1">
                <a:latin typeface="Arial" pitchFamily="34" charset="0"/>
                <a:cs typeface="Arial" pitchFamily="34" charset="0"/>
              </a:rPr>
              <a:t>chỉ</a:t>
            </a:r>
            <a:r>
              <a:rPr lang="fr-FR" sz="2000" dirty="0">
                <a:latin typeface="Arial" pitchFamily="34" charset="0"/>
                <a:cs typeface="Arial" pitchFamily="34" charset="0"/>
              </a:rPr>
              <a:t> </a:t>
            </a:r>
            <a:r>
              <a:rPr lang="fr-FR" sz="2000" dirty="0" err="1">
                <a:latin typeface="Arial" pitchFamily="34" charset="0"/>
                <a:cs typeface="Arial" pitchFamily="34" charset="0"/>
              </a:rPr>
              <a:t>thị</a:t>
            </a:r>
            <a:r>
              <a:rPr lang="fr-FR" sz="2000" dirty="0">
                <a:latin typeface="Arial" pitchFamily="34" charset="0"/>
                <a:cs typeface="Arial" pitchFamily="34" charset="0"/>
              </a:rPr>
              <a:t> Fe</a:t>
            </a:r>
            <a:r>
              <a:rPr lang="fr-FR" sz="2000" baseline="30000" dirty="0">
                <a:latin typeface="Arial" pitchFamily="34" charset="0"/>
                <a:cs typeface="Arial" pitchFamily="34" charset="0"/>
              </a:rPr>
              <a:t>3+</a:t>
            </a:r>
            <a:r>
              <a:rPr lang="fr-FR" sz="2000" dirty="0">
                <a:latin typeface="Arial" pitchFamily="34" charset="0"/>
                <a:cs typeface="Arial" pitchFamily="34" charset="0"/>
              </a:rPr>
              <a:t> </a:t>
            </a:r>
            <a:r>
              <a:rPr lang="fr-FR" sz="2000" dirty="0" err="1">
                <a:latin typeface="Arial" pitchFamily="34" charset="0"/>
                <a:cs typeface="Arial" pitchFamily="34" charset="0"/>
              </a:rPr>
              <a:t>dưới</a:t>
            </a:r>
            <a:r>
              <a:rPr lang="fr-FR" sz="2000" dirty="0">
                <a:latin typeface="Arial" pitchFamily="34" charset="0"/>
                <a:cs typeface="Arial" pitchFamily="34" charset="0"/>
              </a:rPr>
              <a:t> </a:t>
            </a:r>
            <a:r>
              <a:rPr lang="fr-FR" sz="2000" dirty="0" err="1">
                <a:latin typeface="Arial" pitchFamily="34" charset="0"/>
                <a:cs typeface="Arial" pitchFamily="34" charset="0"/>
              </a:rPr>
              <a:t>dạng</a:t>
            </a:r>
            <a:r>
              <a:rPr lang="fr-FR" sz="2000" dirty="0">
                <a:latin typeface="Arial" pitchFamily="34" charset="0"/>
                <a:cs typeface="Arial" pitchFamily="34" charset="0"/>
              </a:rPr>
              <a:t> </a:t>
            </a:r>
            <a:r>
              <a:rPr lang="fr-FR" sz="2000" dirty="0" err="1">
                <a:latin typeface="Arial" pitchFamily="34" charset="0"/>
                <a:cs typeface="Arial" pitchFamily="34" charset="0"/>
              </a:rPr>
              <a:t>phèn</a:t>
            </a:r>
            <a:r>
              <a:rPr lang="fr-FR" sz="2000" dirty="0">
                <a:latin typeface="Arial" pitchFamily="34" charset="0"/>
                <a:cs typeface="Arial" pitchFamily="34" charset="0"/>
              </a:rPr>
              <a:t> </a:t>
            </a:r>
            <a:r>
              <a:rPr lang="fr-FR" sz="2000" dirty="0" err="1">
                <a:latin typeface="Arial" pitchFamily="34" charset="0"/>
                <a:cs typeface="Arial" pitchFamily="34" charset="0"/>
              </a:rPr>
              <a:t>sắt</a:t>
            </a:r>
            <a:r>
              <a:rPr lang="fr-FR" sz="2000" dirty="0">
                <a:latin typeface="Arial" pitchFamily="34" charset="0"/>
                <a:cs typeface="Arial" pitchFamily="34" charset="0"/>
              </a:rPr>
              <a:t> </a:t>
            </a:r>
            <a:r>
              <a:rPr lang="fr-FR" sz="2000" dirty="0" smtClean="0">
                <a:latin typeface="Arial" pitchFamily="34" charset="0"/>
                <a:cs typeface="Arial" pitchFamily="34" charset="0"/>
              </a:rPr>
              <a:t>NH</a:t>
            </a:r>
            <a:r>
              <a:rPr lang="fr-FR" sz="2000" baseline="-25000" dirty="0" smtClean="0">
                <a:latin typeface="Arial" pitchFamily="34" charset="0"/>
                <a:cs typeface="Arial" pitchFamily="34" charset="0"/>
              </a:rPr>
              <a:t>4</a:t>
            </a:r>
            <a:r>
              <a:rPr lang="fr-FR" sz="2000" dirty="0" smtClean="0">
                <a:latin typeface="Arial" pitchFamily="34" charset="0"/>
                <a:cs typeface="Arial" pitchFamily="34" charset="0"/>
              </a:rPr>
              <a:t>Fe(SO</a:t>
            </a:r>
            <a:r>
              <a:rPr lang="fr-FR" sz="2000" baseline="-25000" dirty="0" smtClean="0">
                <a:latin typeface="Arial" pitchFamily="34" charset="0"/>
                <a:cs typeface="Arial" pitchFamily="34" charset="0"/>
              </a:rPr>
              <a:t>4</a:t>
            </a:r>
            <a:r>
              <a:rPr lang="fr-FR" sz="2000" dirty="0" smtClean="0">
                <a:latin typeface="Arial" pitchFamily="34" charset="0"/>
                <a:cs typeface="Arial" pitchFamily="34" charset="0"/>
              </a:rPr>
              <a:t>)</a:t>
            </a:r>
            <a:r>
              <a:rPr lang="fr-FR" sz="2000" baseline="-25000" dirty="0" smtClean="0">
                <a:latin typeface="Arial" pitchFamily="34" charset="0"/>
                <a:cs typeface="Arial" pitchFamily="34" charset="0"/>
              </a:rPr>
              <a:t>2</a:t>
            </a:r>
            <a:r>
              <a:rPr lang="fr-FR" sz="2000" dirty="0" smtClean="0">
                <a:latin typeface="Arial" pitchFamily="34" charset="0"/>
                <a:cs typeface="Arial" pitchFamily="34" charset="0"/>
              </a:rPr>
              <a:t>.12H</a:t>
            </a:r>
            <a:r>
              <a:rPr lang="fr-FR" sz="2000" baseline="-25000" dirty="0" smtClean="0">
                <a:latin typeface="Arial" pitchFamily="34" charset="0"/>
                <a:cs typeface="Arial" pitchFamily="34" charset="0"/>
              </a:rPr>
              <a:t>2</a:t>
            </a:r>
            <a:r>
              <a:rPr lang="fr-FR" sz="2000" dirty="0" smtClean="0">
                <a:latin typeface="Arial" pitchFamily="34" charset="0"/>
                <a:cs typeface="Arial" pitchFamily="34" charset="0"/>
              </a:rPr>
              <a:t>O 1M (</a:t>
            </a:r>
            <a:r>
              <a:rPr lang="fr-FR" sz="2000" dirty="0" err="1" smtClean="0">
                <a:latin typeface="Arial" pitchFamily="34" charset="0"/>
                <a:cs typeface="Arial" pitchFamily="34" charset="0"/>
              </a:rPr>
              <a:t>dùng</a:t>
            </a:r>
            <a:r>
              <a:rPr lang="fr-FR" sz="2000" dirty="0" smtClean="0">
                <a:latin typeface="Arial" pitchFamily="34" charset="0"/>
                <a:cs typeface="Arial" pitchFamily="34" charset="0"/>
              </a:rPr>
              <a:t> 1-2ml </a:t>
            </a:r>
            <a:r>
              <a:rPr lang="fr-FR" sz="2000" dirty="0" err="1" smtClean="0">
                <a:latin typeface="Arial" pitchFamily="34" charset="0"/>
                <a:cs typeface="Arial" pitchFamily="34" charset="0"/>
              </a:rPr>
              <a:t>dung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dịch</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phèn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sắt</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trên</a:t>
            </a:r>
            <a:r>
              <a:rPr lang="fr-FR" sz="2000" dirty="0" smtClean="0">
                <a:latin typeface="Arial" pitchFamily="34" charset="0"/>
                <a:cs typeface="Arial" pitchFamily="34" charset="0"/>
              </a:rPr>
              <a:t> 100ml </a:t>
            </a:r>
            <a:r>
              <a:rPr lang="fr-FR" sz="2000" dirty="0" err="1" smtClean="0">
                <a:latin typeface="Arial" pitchFamily="34" charset="0"/>
                <a:cs typeface="Arial" pitchFamily="34" charset="0"/>
              </a:rPr>
              <a:t>hỗn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hợp</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chuẩn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độ</a:t>
            </a:r>
            <a:r>
              <a:rPr lang="fr-FR" sz="2000" dirty="0" smtClean="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fr-FR" sz="2000" dirty="0" smtClean="0">
                <a:latin typeface="Arial" pitchFamily="34" charset="0"/>
                <a:cs typeface="Arial" pitchFamily="34" charset="0"/>
                <a:sym typeface="Wingdings"/>
              </a:rPr>
              <a:t> </a:t>
            </a:r>
            <a:r>
              <a:rPr lang="fr-FR" sz="2000" dirty="0" err="1" smtClean="0">
                <a:latin typeface="Arial" pitchFamily="34" charset="0"/>
                <a:cs typeface="Arial" pitchFamily="34" charset="0"/>
              </a:rPr>
              <a:t>Kỹ</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thuật</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trực</a:t>
            </a:r>
            <a:r>
              <a:rPr lang="fr-FR" sz="2000" dirty="0" smtClean="0">
                <a:latin typeface="Arial" pitchFamily="34" charset="0"/>
                <a:cs typeface="Arial" pitchFamily="34" charset="0"/>
              </a:rPr>
              <a:t> </a:t>
            </a:r>
            <a:r>
              <a:rPr lang="fr-FR" sz="2000" dirty="0" err="1">
                <a:latin typeface="Arial" pitchFamily="34" charset="0"/>
                <a:cs typeface="Arial" pitchFamily="34" charset="0"/>
              </a:rPr>
              <a:t>tiếp</a:t>
            </a:r>
            <a:r>
              <a:rPr lang="fr-FR" sz="2000" dirty="0">
                <a:latin typeface="Arial" pitchFamily="34" charset="0"/>
                <a:cs typeface="Arial" pitchFamily="34" charset="0"/>
              </a:rPr>
              <a:t>: </a:t>
            </a:r>
            <a:r>
              <a:rPr lang="fr-FR" sz="2000" dirty="0" err="1" smtClean="0">
                <a:latin typeface="Arial" pitchFamily="34" charset="0"/>
                <a:cs typeface="Arial" pitchFamily="34" charset="0"/>
              </a:rPr>
              <a:t>dùng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để</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xác</a:t>
            </a:r>
            <a:r>
              <a:rPr lang="fr-FR" sz="2000" dirty="0" smtClean="0">
                <a:latin typeface="Arial" pitchFamily="34" charset="0"/>
                <a:cs typeface="Arial" pitchFamily="34" charset="0"/>
              </a:rPr>
              <a:t> </a:t>
            </a:r>
            <a:r>
              <a:rPr lang="fr-FR" sz="2000" dirty="0" err="1">
                <a:latin typeface="Arial" pitchFamily="34" charset="0"/>
                <a:cs typeface="Arial" pitchFamily="34" charset="0"/>
              </a:rPr>
              <a:t>định</a:t>
            </a:r>
            <a:r>
              <a:rPr lang="fr-FR" sz="2000" dirty="0">
                <a:latin typeface="Arial" pitchFamily="34" charset="0"/>
                <a:cs typeface="Arial" pitchFamily="34" charset="0"/>
              </a:rPr>
              <a:t> </a:t>
            </a:r>
            <a:r>
              <a:rPr lang="fr-FR" sz="2000" dirty="0" smtClean="0">
                <a:latin typeface="Arial" pitchFamily="34" charset="0"/>
                <a:cs typeface="Arial" pitchFamily="34" charset="0"/>
              </a:rPr>
              <a:t>ion Ag</a:t>
            </a:r>
            <a:r>
              <a:rPr lang="fr-FR" sz="2000" baseline="30000" dirty="0">
                <a:latin typeface="Arial" pitchFamily="34" charset="0"/>
                <a:cs typeface="Arial" pitchFamily="34" charset="0"/>
              </a:rPr>
              <a:t>+</a:t>
            </a:r>
            <a:r>
              <a:rPr lang="fr-FR" sz="2000" dirty="0">
                <a:latin typeface="Arial" pitchFamily="34" charset="0"/>
                <a:cs typeface="Arial" pitchFamily="34" charset="0"/>
              </a:rPr>
              <a:t> </a:t>
            </a:r>
            <a:r>
              <a:rPr lang="fr-FR" sz="2000" dirty="0" err="1">
                <a:latin typeface="Arial" pitchFamily="34" charset="0"/>
                <a:cs typeface="Arial" pitchFamily="34" charset="0"/>
              </a:rPr>
              <a:t>theo</a:t>
            </a:r>
            <a:r>
              <a:rPr lang="fr-FR" sz="2000" dirty="0">
                <a:latin typeface="Arial" pitchFamily="34" charset="0"/>
                <a:cs typeface="Arial" pitchFamily="34" charset="0"/>
              </a:rPr>
              <a:t> </a:t>
            </a:r>
            <a:r>
              <a:rPr lang="fr-FR" sz="2000" dirty="0" err="1">
                <a:latin typeface="Arial" pitchFamily="34" charset="0"/>
                <a:cs typeface="Arial" pitchFamily="34" charset="0"/>
              </a:rPr>
              <a:t>phương</a:t>
            </a:r>
            <a:r>
              <a:rPr lang="fr-FR" sz="2000" dirty="0">
                <a:latin typeface="Arial" pitchFamily="34" charset="0"/>
                <a:cs typeface="Arial" pitchFamily="34" charset="0"/>
              </a:rPr>
              <a:t> </a:t>
            </a:r>
            <a:r>
              <a:rPr lang="fr-FR" sz="2000" dirty="0" err="1">
                <a:latin typeface="Arial" pitchFamily="34" charset="0"/>
                <a:cs typeface="Arial" pitchFamily="34" charset="0"/>
              </a:rPr>
              <a:t>trình</a:t>
            </a:r>
            <a:r>
              <a:rPr lang="fr-FR" sz="2000" dirty="0">
                <a:latin typeface="Arial" pitchFamily="34" charset="0"/>
                <a:cs typeface="Arial" pitchFamily="34" charset="0"/>
              </a:rPr>
              <a:t> </a:t>
            </a:r>
            <a:r>
              <a:rPr lang="fr-FR" sz="2000" dirty="0" err="1">
                <a:latin typeface="Arial" pitchFamily="34" charset="0"/>
                <a:cs typeface="Arial" pitchFamily="34" charset="0"/>
              </a:rPr>
              <a:t>sau</a:t>
            </a:r>
            <a:r>
              <a:rPr lang="fr-FR" sz="2000" dirty="0">
                <a:latin typeface="Arial" pitchFamily="34" charset="0"/>
                <a:cs typeface="Arial" pitchFamily="34" charset="0"/>
              </a:rPr>
              <a:t> :</a:t>
            </a:r>
            <a:endParaRPr lang="en-US" sz="2000" dirty="0">
              <a:latin typeface="Arial" pitchFamily="34" charset="0"/>
              <a:cs typeface="Arial" pitchFamily="34" charset="0"/>
            </a:endParaRPr>
          </a:p>
          <a:p>
            <a:pPr algn="just">
              <a:lnSpc>
                <a:spcPct val="120000"/>
              </a:lnSpc>
            </a:pPr>
            <a:r>
              <a:rPr lang="fr-FR" sz="2000" dirty="0">
                <a:latin typeface="Arial" pitchFamily="34" charset="0"/>
                <a:cs typeface="Arial" pitchFamily="34" charset="0"/>
              </a:rPr>
              <a:t>	Ag</a:t>
            </a:r>
            <a:r>
              <a:rPr lang="fr-FR" sz="2000" baseline="30000" dirty="0">
                <a:latin typeface="Arial" pitchFamily="34" charset="0"/>
                <a:cs typeface="Arial" pitchFamily="34" charset="0"/>
              </a:rPr>
              <a:t>+</a:t>
            </a:r>
            <a:r>
              <a:rPr lang="fr-FR" sz="2000" dirty="0">
                <a:latin typeface="Arial" pitchFamily="34" charset="0"/>
                <a:cs typeface="Arial" pitchFamily="34" charset="0"/>
              </a:rPr>
              <a:t> + SCN</a:t>
            </a:r>
            <a:r>
              <a:rPr lang="fr-FR" sz="2000" baseline="30000" dirty="0">
                <a:latin typeface="Arial" pitchFamily="34" charset="0"/>
                <a:cs typeface="Arial" pitchFamily="34" charset="0"/>
              </a:rPr>
              <a:t>-</a:t>
            </a:r>
            <a:r>
              <a:rPr lang="fr-FR" sz="2000" dirty="0">
                <a:latin typeface="Arial" pitchFamily="34" charset="0"/>
                <a:cs typeface="Arial" pitchFamily="34" charset="0"/>
              </a:rPr>
              <a:t> → </a:t>
            </a:r>
            <a:r>
              <a:rPr lang="fr-FR" sz="2000" dirty="0" err="1">
                <a:latin typeface="Arial" pitchFamily="34" charset="0"/>
                <a:cs typeface="Arial" pitchFamily="34" charset="0"/>
              </a:rPr>
              <a:t>AgSCN</a:t>
            </a:r>
            <a:r>
              <a:rPr lang="fr-FR" sz="2000" dirty="0">
                <a:latin typeface="Arial" pitchFamily="34" charset="0"/>
                <a:cs typeface="Arial" pitchFamily="34" charset="0"/>
              </a:rPr>
              <a:t> ↓ (</a:t>
            </a:r>
            <a:r>
              <a:rPr lang="fr-FR" sz="2000" dirty="0" err="1">
                <a:latin typeface="Arial" pitchFamily="34" charset="0"/>
                <a:cs typeface="Arial" pitchFamily="34" charset="0"/>
              </a:rPr>
              <a:t>không</a:t>
            </a:r>
            <a:r>
              <a:rPr lang="fr-FR" sz="2000" dirty="0">
                <a:latin typeface="Arial" pitchFamily="34" charset="0"/>
                <a:cs typeface="Arial" pitchFamily="34" charset="0"/>
              </a:rPr>
              <a:t> </a:t>
            </a:r>
            <a:r>
              <a:rPr lang="fr-FR" sz="2000" dirty="0" err="1">
                <a:latin typeface="Arial" pitchFamily="34" charset="0"/>
                <a:cs typeface="Arial" pitchFamily="34" charset="0"/>
              </a:rPr>
              <a:t>màu</a:t>
            </a:r>
            <a:r>
              <a:rPr lang="fr-FR" sz="2000" dirty="0">
                <a:latin typeface="Arial" pitchFamily="34" charset="0"/>
                <a:cs typeface="Arial" pitchFamily="34" charset="0"/>
              </a:rPr>
              <a:t>) 	</a:t>
            </a:r>
            <a:r>
              <a:rPr lang="fr-FR" sz="2000" dirty="0" err="1">
                <a:latin typeface="Arial" pitchFamily="34" charset="0"/>
                <a:cs typeface="Arial" pitchFamily="34" charset="0"/>
              </a:rPr>
              <a:t>T</a:t>
            </a:r>
            <a:r>
              <a:rPr lang="fr-FR" sz="2000" baseline="-25000" dirty="0" err="1">
                <a:latin typeface="Arial" pitchFamily="34" charset="0"/>
                <a:cs typeface="Arial" pitchFamily="34" charset="0"/>
              </a:rPr>
              <a:t>AgSCN</a:t>
            </a:r>
            <a:r>
              <a:rPr lang="fr-FR" sz="2000" baseline="-25000" dirty="0">
                <a:latin typeface="Arial" pitchFamily="34" charset="0"/>
                <a:cs typeface="Arial" pitchFamily="34" charset="0"/>
              </a:rPr>
              <a:t> </a:t>
            </a:r>
            <a:r>
              <a:rPr lang="fr-FR" sz="2000" dirty="0">
                <a:latin typeface="Arial" pitchFamily="34" charset="0"/>
                <a:cs typeface="Arial" pitchFamily="34" charset="0"/>
              </a:rPr>
              <a:t>= 10</a:t>
            </a:r>
            <a:r>
              <a:rPr lang="fr-FR" sz="2000" baseline="30000" dirty="0">
                <a:latin typeface="Arial" pitchFamily="34" charset="0"/>
                <a:cs typeface="Arial" pitchFamily="34" charset="0"/>
              </a:rPr>
              <a:t>-12</a:t>
            </a:r>
            <a:r>
              <a:rPr lang="fr-FR" sz="2000" dirty="0">
                <a:latin typeface="Arial" pitchFamily="34" charset="0"/>
                <a:cs typeface="Arial" pitchFamily="34" charset="0"/>
              </a:rPr>
              <a:t> </a:t>
            </a:r>
            <a:endParaRPr lang="en-US" sz="2000" dirty="0">
              <a:latin typeface="Arial" pitchFamily="34" charset="0"/>
              <a:cs typeface="Arial" pitchFamily="34" charset="0"/>
            </a:endParaRPr>
          </a:p>
          <a:p>
            <a:pPr algn="just">
              <a:lnSpc>
                <a:spcPct val="120000"/>
              </a:lnSpc>
            </a:pPr>
            <a:r>
              <a:rPr lang="fr-FR" sz="2000" dirty="0" err="1">
                <a:latin typeface="Arial" pitchFamily="34" charset="0"/>
                <a:cs typeface="Arial" pitchFamily="34" charset="0"/>
              </a:rPr>
              <a:t>Kết</a:t>
            </a:r>
            <a:r>
              <a:rPr lang="fr-FR" sz="2000" dirty="0">
                <a:latin typeface="Arial" pitchFamily="34" charset="0"/>
                <a:cs typeface="Arial" pitchFamily="34" charset="0"/>
              </a:rPr>
              <a:t> </a:t>
            </a:r>
            <a:r>
              <a:rPr lang="fr-FR" sz="2000" dirty="0" err="1">
                <a:latin typeface="Arial" pitchFamily="34" charset="0"/>
                <a:cs typeface="Arial" pitchFamily="34" charset="0"/>
              </a:rPr>
              <a:t>thúc</a:t>
            </a:r>
            <a:r>
              <a:rPr lang="fr-FR" sz="2000" dirty="0">
                <a:latin typeface="Arial" pitchFamily="34" charset="0"/>
                <a:cs typeface="Arial" pitchFamily="34" charset="0"/>
              </a:rPr>
              <a:t> khi </a:t>
            </a:r>
            <a:r>
              <a:rPr lang="fr-FR" sz="2000" dirty="0" err="1">
                <a:latin typeface="Arial" pitchFamily="34" charset="0"/>
                <a:cs typeface="Arial" pitchFamily="34" charset="0"/>
              </a:rPr>
              <a:t>xuất</a:t>
            </a:r>
            <a:r>
              <a:rPr lang="fr-FR" sz="2000" dirty="0">
                <a:latin typeface="Arial" pitchFamily="34" charset="0"/>
                <a:cs typeface="Arial" pitchFamily="34" charset="0"/>
              </a:rPr>
              <a:t> </a:t>
            </a:r>
            <a:r>
              <a:rPr lang="fr-FR" sz="2000" dirty="0" err="1">
                <a:latin typeface="Arial" pitchFamily="34" charset="0"/>
                <a:cs typeface="Arial" pitchFamily="34" charset="0"/>
              </a:rPr>
              <a:t>hiện</a:t>
            </a:r>
            <a:r>
              <a:rPr lang="fr-FR" sz="2000" dirty="0">
                <a:latin typeface="Arial" pitchFamily="34" charset="0"/>
                <a:cs typeface="Arial" pitchFamily="34" charset="0"/>
              </a:rPr>
              <a:t> </a:t>
            </a:r>
            <a:r>
              <a:rPr lang="fr-FR" sz="2000" dirty="0" err="1">
                <a:latin typeface="Arial" pitchFamily="34" charset="0"/>
                <a:cs typeface="Arial" pitchFamily="34" charset="0"/>
              </a:rPr>
              <a:t>màu</a:t>
            </a:r>
            <a:r>
              <a:rPr lang="fr-FR" sz="2000" dirty="0">
                <a:latin typeface="Arial" pitchFamily="34" charset="0"/>
                <a:cs typeface="Arial" pitchFamily="34" charset="0"/>
              </a:rPr>
              <a:t> </a:t>
            </a:r>
            <a:r>
              <a:rPr lang="fr-FR" sz="2000" dirty="0" err="1">
                <a:latin typeface="Arial" pitchFamily="34" charset="0"/>
                <a:cs typeface="Arial" pitchFamily="34" charset="0"/>
              </a:rPr>
              <a:t>đỏ</a:t>
            </a:r>
            <a:r>
              <a:rPr lang="fr-FR" sz="2000" dirty="0">
                <a:latin typeface="Arial" pitchFamily="34" charset="0"/>
                <a:cs typeface="Arial" pitchFamily="34" charset="0"/>
              </a:rPr>
              <a:t> </a:t>
            </a:r>
            <a:r>
              <a:rPr lang="fr-FR" sz="2000" dirty="0" err="1">
                <a:latin typeface="Arial" pitchFamily="34" charset="0"/>
                <a:cs typeface="Arial" pitchFamily="34" charset="0"/>
              </a:rPr>
              <a:t>máu</a:t>
            </a:r>
            <a:r>
              <a:rPr lang="fr-FR" sz="2000" dirty="0" smtClean="0">
                <a:latin typeface="Arial" pitchFamily="34" charset="0"/>
                <a:cs typeface="Arial" pitchFamily="34" charset="0"/>
              </a:rPr>
              <a:t>.</a:t>
            </a:r>
          </a:p>
          <a:p>
            <a:pPr algn="just">
              <a:lnSpc>
                <a:spcPct val="120000"/>
              </a:lnSpc>
            </a:pPr>
            <a:r>
              <a:rPr lang="fr-FR" sz="2000" dirty="0" smtClean="0">
                <a:latin typeface="Arial" pitchFamily="34" charset="0"/>
                <a:cs typeface="Arial" pitchFamily="34" charset="0"/>
                <a:sym typeface="Wingdings"/>
              </a:rPr>
              <a:t> </a:t>
            </a:r>
            <a:r>
              <a:rPr lang="fr-FR" sz="2000" dirty="0" err="1" smtClean="0">
                <a:latin typeface="Arial" pitchFamily="34" charset="0"/>
                <a:cs typeface="Arial" pitchFamily="34" charset="0"/>
                <a:sym typeface="Wingdings"/>
              </a:rPr>
              <a:t>Kỹ</a:t>
            </a:r>
            <a:r>
              <a:rPr lang="fr-FR" sz="2000" dirty="0" smtClean="0">
                <a:latin typeface="Arial" pitchFamily="34" charset="0"/>
                <a:cs typeface="Arial" pitchFamily="34" charset="0"/>
                <a:sym typeface="Wingdings"/>
              </a:rPr>
              <a:t> </a:t>
            </a:r>
            <a:r>
              <a:rPr lang="fr-FR" sz="2000" dirty="0" err="1" smtClean="0">
                <a:latin typeface="Arial" pitchFamily="34" charset="0"/>
                <a:cs typeface="Arial" pitchFamily="34" charset="0"/>
                <a:sym typeface="Wingdings"/>
              </a:rPr>
              <a:t>thuật</a:t>
            </a:r>
            <a:r>
              <a:rPr lang="fr-FR" sz="2000" dirty="0" smtClean="0">
                <a:latin typeface="Arial" pitchFamily="34" charset="0"/>
                <a:cs typeface="Arial" pitchFamily="34" charset="0"/>
                <a:sym typeface="Wingdings"/>
              </a:rPr>
              <a:t> </a:t>
            </a:r>
            <a:r>
              <a:rPr lang="fr-FR" sz="2000" dirty="0" err="1">
                <a:latin typeface="Arial" pitchFamily="34" charset="0"/>
                <a:cs typeface="Arial" pitchFamily="34" charset="0"/>
              </a:rPr>
              <a:t>chuẩn</a:t>
            </a:r>
            <a:r>
              <a:rPr lang="fr-FR" sz="2000" dirty="0">
                <a:latin typeface="Arial" pitchFamily="34" charset="0"/>
                <a:cs typeface="Arial" pitchFamily="34" charset="0"/>
              </a:rPr>
              <a:t> </a:t>
            </a:r>
            <a:r>
              <a:rPr lang="fr-FR" sz="2000" dirty="0" err="1">
                <a:latin typeface="Arial" pitchFamily="34" charset="0"/>
                <a:cs typeface="Arial" pitchFamily="34" charset="0"/>
              </a:rPr>
              <a:t>độ</a:t>
            </a:r>
            <a:r>
              <a:rPr lang="fr-FR" sz="2000" dirty="0">
                <a:latin typeface="Arial" pitchFamily="34" charset="0"/>
                <a:cs typeface="Arial" pitchFamily="34" charset="0"/>
              </a:rPr>
              <a:t> </a:t>
            </a:r>
            <a:r>
              <a:rPr lang="fr-FR" sz="2000" dirty="0" err="1" smtClean="0">
                <a:latin typeface="Arial" pitchFamily="34" charset="0"/>
                <a:cs typeface="Arial" pitchFamily="34" charset="0"/>
              </a:rPr>
              <a:t>ngược</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dùng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để</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xác</a:t>
            </a:r>
            <a:r>
              <a:rPr lang="fr-FR" sz="2000" dirty="0" smtClean="0">
                <a:latin typeface="Arial" pitchFamily="34" charset="0"/>
                <a:cs typeface="Arial" pitchFamily="34" charset="0"/>
              </a:rPr>
              <a:t> </a:t>
            </a:r>
            <a:r>
              <a:rPr lang="fr-FR" sz="2000" dirty="0" err="1">
                <a:latin typeface="Arial" pitchFamily="34" charset="0"/>
                <a:cs typeface="Arial" pitchFamily="34" charset="0"/>
              </a:rPr>
              <a:t>định</a:t>
            </a:r>
            <a:r>
              <a:rPr lang="fr-FR" sz="2000" dirty="0">
                <a:latin typeface="Arial" pitchFamily="34" charset="0"/>
                <a:cs typeface="Arial" pitchFamily="34" charset="0"/>
              </a:rPr>
              <a:t> </a:t>
            </a:r>
            <a:r>
              <a:rPr lang="fr-FR" sz="2000" dirty="0" smtClean="0">
                <a:latin typeface="Arial" pitchFamily="34" charset="0"/>
                <a:cs typeface="Arial" pitchFamily="34" charset="0"/>
              </a:rPr>
              <a:t>X</a:t>
            </a:r>
            <a:r>
              <a:rPr lang="fr-FR" sz="2000" baseline="30000" dirty="0" smtClean="0">
                <a:latin typeface="Arial" pitchFamily="34" charset="0"/>
                <a:cs typeface="Arial" pitchFamily="34" charset="0"/>
              </a:rPr>
              <a:t>-</a:t>
            </a:r>
            <a:r>
              <a:rPr lang="fr-FR" sz="2000" dirty="0">
                <a:latin typeface="Arial" pitchFamily="34" charset="0"/>
                <a:cs typeface="Arial" pitchFamily="34" charset="0"/>
              </a:rPr>
              <a:t> </a:t>
            </a:r>
            <a:r>
              <a:rPr lang="fr-FR" sz="2000" dirty="0" err="1" smtClean="0">
                <a:latin typeface="Arial" pitchFamily="34" charset="0"/>
                <a:cs typeface="Arial" pitchFamily="34" charset="0"/>
              </a:rPr>
              <a:t>bằng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cách</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cho</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dung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dịch</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chứa</a:t>
            </a:r>
            <a:r>
              <a:rPr lang="fr-FR" sz="2000" dirty="0" smtClean="0">
                <a:latin typeface="Arial" pitchFamily="34" charset="0"/>
                <a:cs typeface="Arial" pitchFamily="34" charset="0"/>
              </a:rPr>
              <a:t> ion X</a:t>
            </a:r>
            <a:r>
              <a:rPr lang="fr-FR" sz="2000" baseline="30000" dirty="0" smtClean="0">
                <a:latin typeface="Arial" pitchFamily="34" charset="0"/>
                <a:cs typeface="Arial" pitchFamily="34" charset="0"/>
              </a:rPr>
              <a:t>-</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cần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chuẩn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độ</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tác</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dụng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với</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lượng</a:t>
            </a:r>
            <a:r>
              <a:rPr lang="fr-FR" sz="2000" dirty="0" smtClean="0">
                <a:latin typeface="Arial" pitchFamily="34" charset="0"/>
                <a:cs typeface="Arial" pitchFamily="34" charset="0"/>
              </a:rPr>
              <a:t> </a:t>
            </a:r>
            <a:r>
              <a:rPr lang="fr-FR" sz="2000" dirty="0" err="1">
                <a:latin typeface="Arial" pitchFamily="34" charset="0"/>
                <a:cs typeface="Arial" pitchFamily="34" charset="0"/>
              </a:rPr>
              <a:t>thừa</a:t>
            </a:r>
            <a:r>
              <a:rPr lang="fr-FR" sz="2000" dirty="0">
                <a:latin typeface="Arial" pitchFamily="34" charset="0"/>
                <a:cs typeface="Arial" pitchFamily="34" charset="0"/>
              </a:rPr>
              <a:t> </a:t>
            </a:r>
            <a:r>
              <a:rPr lang="fr-FR" sz="2000" dirty="0" err="1">
                <a:latin typeface="Arial" pitchFamily="34" charset="0"/>
                <a:cs typeface="Arial" pitchFamily="34" charset="0"/>
              </a:rPr>
              <a:t>dung</a:t>
            </a:r>
            <a:r>
              <a:rPr lang="fr-FR" sz="2000" dirty="0">
                <a:latin typeface="Arial" pitchFamily="34" charset="0"/>
                <a:cs typeface="Arial" pitchFamily="34" charset="0"/>
              </a:rPr>
              <a:t> </a:t>
            </a:r>
            <a:r>
              <a:rPr lang="fr-FR" sz="2000" dirty="0" err="1">
                <a:latin typeface="Arial" pitchFamily="34" charset="0"/>
                <a:cs typeface="Arial" pitchFamily="34" charset="0"/>
              </a:rPr>
              <a:t>dịch</a:t>
            </a:r>
            <a:r>
              <a:rPr lang="fr-FR" sz="2000" dirty="0">
                <a:latin typeface="Arial" pitchFamily="34" charset="0"/>
                <a:cs typeface="Arial" pitchFamily="34" charset="0"/>
              </a:rPr>
              <a:t> AgNO</a:t>
            </a:r>
            <a:r>
              <a:rPr lang="fr-FR" sz="2000" baseline="-25000" dirty="0">
                <a:latin typeface="Arial" pitchFamily="34" charset="0"/>
                <a:cs typeface="Arial" pitchFamily="34" charset="0"/>
              </a:rPr>
              <a:t>3</a:t>
            </a:r>
            <a:r>
              <a:rPr lang="fr-FR" sz="2000" dirty="0">
                <a:latin typeface="Arial" pitchFamily="34" charset="0"/>
                <a:cs typeface="Arial" pitchFamily="34" charset="0"/>
              </a:rPr>
              <a:t> </a:t>
            </a:r>
            <a:r>
              <a:rPr lang="fr-FR" sz="2000" dirty="0" err="1">
                <a:latin typeface="Arial" pitchFamily="34" charset="0"/>
                <a:cs typeface="Arial" pitchFamily="34" charset="0"/>
              </a:rPr>
              <a:t>chính</a:t>
            </a:r>
            <a:r>
              <a:rPr lang="fr-FR" sz="2000" dirty="0">
                <a:latin typeface="Arial" pitchFamily="34" charset="0"/>
                <a:cs typeface="Arial" pitchFamily="34" charset="0"/>
              </a:rPr>
              <a:t> </a:t>
            </a:r>
            <a:r>
              <a:rPr lang="fr-FR" sz="2000" dirty="0" err="1" smtClean="0">
                <a:latin typeface="Arial" pitchFamily="34" charset="0"/>
                <a:cs typeface="Arial" pitchFamily="34" charset="0"/>
              </a:rPr>
              <a:t>xác</a:t>
            </a:r>
            <a:r>
              <a:rPr lang="fr-FR" sz="2000" dirty="0">
                <a:latin typeface="Arial" pitchFamily="34" charset="0"/>
                <a:cs typeface="Arial" pitchFamily="34" charset="0"/>
              </a:rPr>
              <a:t>.</a:t>
            </a:r>
            <a:r>
              <a:rPr lang="fr-FR" sz="2000" dirty="0" smtClean="0">
                <a:latin typeface="Arial" pitchFamily="34" charset="0"/>
                <a:cs typeface="Arial" pitchFamily="34" charset="0"/>
              </a:rPr>
              <a:t> </a:t>
            </a:r>
            <a:r>
              <a:rPr lang="fr-FR" sz="2000" dirty="0" err="1">
                <a:latin typeface="Arial" pitchFamily="34" charset="0"/>
                <a:cs typeface="Arial" pitchFamily="34" charset="0"/>
              </a:rPr>
              <a:t>L</a:t>
            </a:r>
            <a:r>
              <a:rPr lang="fr-FR" sz="2000" dirty="0" err="1" smtClean="0">
                <a:latin typeface="Arial" pitchFamily="34" charset="0"/>
                <a:cs typeface="Arial" pitchFamily="34" charset="0"/>
              </a:rPr>
              <a:t>ượng</a:t>
            </a:r>
            <a:r>
              <a:rPr lang="fr-FR" sz="2000" dirty="0" smtClean="0">
                <a:latin typeface="Arial" pitchFamily="34" charset="0"/>
                <a:cs typeface="Arial" pitchFamily="34" charset="0"/>
              </a:rPr>
              <a:t> </a:t>
            </a:r>
            <a:r>
              <a:rPr lang="fr-FR" sz="2000" dirty="0">
                <a:latin typeface="Arial" pitchFamily="34" charset="0"/>
                <a:cs typeface="Arial" pitchFamily="34" charset="0"/>
              </a:rPr>
              <a:t>Ag</a:t>
            </a:r>
            <a:r>
              <a:rPr lang="fr-FR" sz="2000" baseline="30000" dirty="0">
                <a:latin typeface="Arial" pitchFamily="34" charset="0"/>
                <a:cs typeface="Arial" pitchFamily="34" charset="0"/>
              </a:rPr>
              <a:t>+</a:t>
            </a:r>
            <a:r>
              <a:rPr lang="fr-FR" sz="2000" dirty="0">
                <a:latin typeface="Arial" pitchFamily="34" charset="0"/>
                <a:cs typeface="Arial" pitchFamily="34" charset="0"/>
              </a:rPr>
              <a:t> </a:t>
            </a:r>
            <a:r>
              <a:rPr lang="fr-FR" sz="2000" dirty="0" err="1" smtClean="0">
                <a:latin typeface="Arial" pitchFamily="34" charset="0"/>
                <a:cs typeface="Arial" pitchFamily="34" charset="0"/>
              </a:rPr>
              <a:t>dư</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được</a:t>
            </a:r>
            <a:r>
              <a:rPr lang="fr-FR" sz="2000" dirty="0" smtClean="0">
                <a:latin typeface="Arial" pitchFamily="34" charset="0"/>
                <a:cs typeface="Arial" pitchFamily="34" charset="0"/>
              </a:rPr>
              <a:t> </a:t>
            </a:r>
            <a:r>
              <a:rPr lang="fr-FR" sz="2000" dirty="0" err="1">
                <a:latin typeface="Arial" pitchFamily="34" charset="0"/>
                <a:cs typeface="Arial" pitchFamily="34" charset="0"/>
              </a:rPr>
              <a:t>chuẩn</a:t>
            </a:r>
            <a:r>
              <a:rPr lang="fr-FR" sz="2000" dirty="0">
                <a:latin typeface="Arial" pitchFamily="34" charset="0"/>
                <a:cs typeface="Arial" pitchFamily="34" charset="0"/>
              </a:rPr>
              <a:t> </a:t>
            </a:r>
            <a:r>
              <a:rPr lang="fr-FR" sz="2000" dirty="0" err="1">
                <a:latin typeface="Arial" pitchFamily="34" charset="0"/>
                <a:cs typeface="Arial" pitchFamily="34" charset="0"/>
              </a:rPr>
              <a:t>độ</a:t>
            </a:r>
            <a:r>
              <a:rPr lang="fr-FR" sz="2000" dirty="0">
                <a:latin typeface="Arial" pitchFamily="34" charset="0"/>
                <a:cs typeface="Arial" pitchFamily="34" charset="0"/>
              </a:rPr>
              <a:t> </a:t>
            </a:r>
            <a:r>
              <a:rPr lang="fr-FR" sz="2000" dirty="0" err="1" smtClean="0">
                <a:latin typeface="Arial" pitchFamily="34" charset="0"/>
                <a:cs typeface="Arial" pitchFamily="34" charset="0"/>
              </a:rPr>
              <a:t>bằng</a:t>
            </a:r>
            <a:r>
              <a:rPr lang="fr-FR" sz="2000" dirty="0" smtClean="0">
                <a:latin typeface="Arial" pitchFamily="34" charset="0"/>
                <a:cs typeface="Arial" pitchFamily="34" charset="0"/>
              </a:rPr>
              <a:t> </a:t>
            </a:r>
            <a:r>
              <a:rPr lang="fr-FR" sz="2000" dirty="0">
                <a:latin typeface="Arial" pitchFamily="34" charset="0"/>
                <a:cs typeface="Arial" pitchFamily="34" charset="0"/>
              </a:rPr>
              <a:t>SCN</a:t>
            </a:r>
            <a:r>
              <a:rPr lang="fr-FR" sz="2000" baseline="30000" dirty="0">
                <a:latin typeface="Arial" pitchFamily="34" charset="0"/>
                <a:cs typeface="Arial" pitchFamily="34" charset="0"/>
              </a:rPr>
              <a:t>-</a:t>
            </a:r>
            <a:r>
              <a:rPr lang="fr-FR" sz="2000" dirty="0">
                <a:latin typeface="Arial" pitchFamily="34" charset="0"/>
                <a:cs typeface="Arial" pitchFamily="34" charset="0"/>
              </a:rPr>
              <a:t>, </a:t>
            </a:r>
            <a:r>
              <a:rPr lang="fr-FR" sz="2000" dirty="0" err="1">
                <a:latin typeface="Arial" pitchFamily="34" charset="0"/>
                <a:cs typeface="Arial" pitchFamily="34" charset="0"/>
              </a:rPr>
              <a:t>chỉ</a:t>
            </a:r>
            <a:r>
              <a:rPr lang="fr-FR" sz="2000" dirty="0">
                <a:latin typeface="Arial" pitchFamily="34" charset="0"/>
                <a:cs typeface="Arial" pitchFamily="34" charset="0"/>
              </a:rPr>
              <a:t> </a:t>
            </a:r>
            <a:r>
              <a:rPr lang="fr-FR" sz="2000" dirty="0" err="1">
                <a:latin typeface="Arial" pitchFamily="34" charset="0"/>
                <a:cs typeface="Arial" pitchFamily="34" charset="0"/>
              </a:rPr>
              <a:t>thị</a:t>
            </a:r>
            <a:r>
              <a:rPr lang="fr-FR" sz="2000" dirty="0">
                <a:latin typeface="Arial" pitchFamily="34" charset="0"/>
                <a:cs typeface="Arial" pitchFamily="34" charset="0"/>
              </a:rPr>
              <a:t> là </a:t>
            </a:r>
            <a:r>
              <a:rPr lang="fr-FR" sz="2000" dirty="0" smtClean="0">
                <a:latin typeface="Arial" pitchFamily="34" charset="0"/>
                <a:cs typeface="Arial" pitchFamily="34" charset="0"/>
              </a:rPr>
              <a:t>Fe</a:t>
            </a:r>
            <a:r>
              <a:rPr lang="fr-FR" sz="2000" baseline="30000" dirty="0" smtClean="0">
                <a:latin typeface="Arial" pitchFamily="34" charset="0"/>
                <a:cs typeface="Arial" pitchFamily="34" charset="0"/>
              </a:rPr>
              <a:t>3+</a:t>
            </a:r>
            <a:r>
              <a:rPr lang="fr-FR" sz="2000" dirty="0">
                <a:latin typeface="Arial" pitchFamily="34" charset="0"/>
                <a:cs typeface="Arial" pitchFamily="34" charset="0"/>
              </a:rPr>
              <a:t> </a:t>
            </a:r>
            <a:r>
              <a:rPr lang="fr-FR" sz="2000" dirty="0" err="1" smtClean="0">
                <a:latin typeface="Arial" pitchFamily="34" charset="0"/>
                <a:cs typeface="Arial" pitchFamily="34" charset="0"/>
              </a:rPr>
              <a:t>bằng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kỹ</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thuật</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trực</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tiếp</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Tính</a:t>
            </a:r>
            <a:r>
              <a:rPr lang="fr-FR" sz="2000" dirty="0" smtClean="0">
                <a:latin typeface="Arial" pitchFamily="34" charset="0"/>
                <a:cs typeface="Arial" pitchFamily="34" charset="0"/>
              </a:rPr>
              <a:t> </a:t>
            </a:r>
            <a:r>
              <a:rPr lang="fr-FR" sz="2000" dirty="0" err="1">
                <a:latin typeface="Arial" pitchFamily="34" charset="0"/>
                <a:cs typeface="Arial" pitchFamily="34" charset="0"/>
              </a:rPr>
              <a:t>được</a:t>
            </a:r>
            <a:r>
              <a:rPr lang="fr-FR" sz="2000" dirty="0">
                <a:latin typeface="Arial" pitchFamily="34" charset="0"/>
                <a:cs typeface="Arial" pitchFamily="34" charset="0"/>
              </a:rPr>
              <a:t> </a:t>
            </a:r>
            <a:r>
              <a:rPr lang="fr-FR" sz="2000" dirty="0" err="1">
                <a:latin typeface="Arial" pitchFamily="34" charset="0"/>
                <a:cs typeface="Arial" pitchFamily="34" charset="0"/>
              </a:rPr>
              <a:t>lượng</a:t>
            </a:r>
            <a:r>
              <a:rPr lang="fr-FR" sz="2000" dirty="0">
                <a:latin typeface="Arial" pitchFamily="34" charset="0"/>
                <a:cs typeface="Arial" pitchFamily="34" charset="0"/>
              </a:rPr>
              <a:t> </a:t>
            </a:r>
            <a:r>
              <a:rPr lang="fr-FR" sz="2000" dirty="0" err="1">
                <a:latin typeface="Arial" pitchFamily="34" charset="0"/>
                <a:cs typeface="Arial" pitchFamily="34" charset="0"/>
              </a:rPr>
              <a:t>thừa</a:t>
            </a:r>
            <a:r>
              <a:rPr lang="fr-FR" sz="2000" dirty="0">
                <a:latin typeface="Arial" pitchFamily="34" charset="0"/>
                <a:cs typeface="Arial" pitchFamily="34" charset="0"/>
              </a:rPr>
              <a:t>, </a:t>
            </a:r>
            <a:r>
              <a:rPr lang="fr-FR" sz="2000" dirty="0" err="1">
                <a:latin typeface="Arial" pitchFamily="34" charset="0"/>
                <a:cs typeface="Arial" pitchFamily="34" charset="0"/>
              </a:rPr>
              <a:t>từ</a:t>
            </a:r>
            <a:r>
              <a:rPr lang="fr-FR" sz="2000" dirty="0">
                <a:latin typeface="Arial" pitchFamily="34" charset="0"/>
                <a:cs typeface="Arial" pitchFamily="34" charset="0"/>
              </a:rPr>
              <a:t> </a:t>
            </a:r>
            <a:r>
              <a:rPr lang="fr-FR" sz="2000" dirty="0" err="1">
                <a:latin typeface="Arial" pitchFamily="34" charset="0"/>
                <a:cs typeface="Arial" pitchFamily="34" charset="0"/>
              </a:rPr>
              <a:t>lượng</a:t>
            </a:r>
            <a:r>
              <a:rPr lang="fr-FR" sz="2000" dirty="0">
                <a:latin typeface="Arial" pitchFamily="34" charset="0"/>
                <a:cs typeface="Arial" pitchFamily="34" charset="0"/>
              </a:rPr>
              <a:t> ban </a:t>
            </a:r>
            <a:r>
              <a:rPr lang="fr-FR" sz="2000" dirty="0" err="1">
                <a:latin typeface="Arial" pitchFamily="34" charset="0"/>
                <a:cs typeface="Arial" pitchFamily="34" charset="0"/>
              </a:rPr>
              <a:t>đầu</a:t>
            </a:r>
            <a:r>
              <a:rPr lang="fr-FR" sz="2000" dirty="0">
                <a:latin typeface="Arial" pitchFamily="34" charset="0"/>
                <a:cs typeface="Arial" pitchFamily="34" charset="0"/>
              </a:rPr>
              <a:t>, </a:t>
            </a:r>
            <a:r>
              <a:rPr lang="fr-FR" sz="2000" dirty="0" err="1">
                <a:latin typeface="Arial" pitchFamily="34" charset="0"/>
                <a:cs typeface="Arial" pitchFamily="34" charset="0"/>
              </a:rPr>
              <a:t>lượng</a:t>
            </a:r>
            <a:r>
              <a:rPr lang="fr-FR" sz="2000" dirty="0">
                <a:latin typeface="Arial" pitchFamily="34" charset="0"/>
                <a:cs typeface="Arial" pitchFamily="34" charset="0"/>
              </a:rPr>
              <a:t> </a:t>
            </a:r>
            <a:r>
              <a:rPr lang="fr-FR" sz="2000" dirty="0" err="1">
                <a:latin typeface="Arial" pitchFamily="34" charset="0"/>
                <a:cs typeface="Arial" pitchFamily="34" charset="0"/>
              </a:rPr>
              <a:t>thừa</a:t>
            </a:r>
            <a:r>
              <a:rPr lang="fr-FR" sz="2000" dirty="0">
                <a:latin typeface="Arial" pitchFamily="34" charset="0"/>
                <a:cs typeface="Arial" pitchFamily="34" charset="0"/>
              </a:rPr>
              <a:t> ta </a:t>
            </a:r>
            <a:r>
              <a:rPr lang="fr-FR" sz="2000" dirty="0" err="1">
                <a:latin typeface="Arial" pitchFamily="34" charset="0"/>
                <a:cs typeface="Arial" pitchFamily="34" charset="0"/>
              </a:rPr>
              <a:t>tính</a:t>
            </a:r>
            <a:r>
              <a:rPr lang="fr-FR" sz="2000" dirty="0">
                <a:latin typeface="Arial" pitchFamily="34" charset="0"/>
                <a:cs typeface="Arial" pitchFamily="34" charset="0"/>
              </a:rPr>
              <a:t> </a:t>
            </a:r>
            <a:r>
              <a:rPr lang="fr-FR" sz="2000" dirty="0" err="1">
                <a:latin typeface="Arial" pitchFamily="34" charset="0"/>
                <a:cs typeface="Arial" pitchFamily="34" charset="0"/>
              </a:rPr>
              <a:t>được</a:t>
            </a:r>
            <a:r>
              <a:rPr lang="fr-FR" sz="2000" dirty="0">
                <a:latin typeface="Arial" pitchFamily="34" charset="0"/>
                <a:cs typeface="Arial" pitchFamily="34" charset="0"/>
              </a:rPr>
              <a:t> </a:t>
            </a:r>
            <a:r>
              <a:rPr lang="fr-FR" sz="2000" dirty="0" err="1">
                <a:latin typeface="Arial" pitchFamily="34" charset="0"/>
                <a:cs typeface="Arial" pitchFamily="34" charset="0"/>
              </a:rPr>
              <a:t>lượng</a:t>
            </a:r>
            <a:r>
              <a:rPr lang="fr-FR" sz="2000" dirty="0">
                <a:latin typeface="Arial" pitchFamily="34" charset="0"/>
                <a:cs typeface="Arial" pitchFamily="34" charset="0"/>
              </a:rPr>
              <a:t> </a:t>
            </a:r>
            <a:r>
              <a:rPr lang="fr-FR" sz="2000" dirty="0" err="1">
                <a:latin typeface="Arial" pitchFamily="34" charset="0"/>
                <a:cs typeface="Arial" pitchFamily="34" charset="0"/>
              </a:rPr>
              <a:t>tham</a:t>
            </a:r>
            <a:r>
              <a:rPr lang="fr-FR" sz="2000" dirty="0">
                <a:latin typeface="Arial" pitchFamily="34" charset="0"/>
                <a:cs typeface="Arial" pitchFamily="34" charset="0"/>
              </a:rPr>
              <a:t> </a:t>
            </a:r>
            <a:r>
              <a:rPr lang="fr-FR" sz="2000" dirty="0" err="1">
                <a:latin typeface="Arial" pitchFamily="34" charset="0"/>
                <a:cs typeface="Arial" pitchFamily="34" charset="0"/>
              </a:rPr>
              <a:t>gia</a:t>
            </a:r>
            <a:r>
              <a:rPr lang="fr-FR" sz="2000" dirty="0">
                <a:latin typeface="Arial" pitchFamily="34" charset="0"/>
                <a:cs typeface="Arial" pitchFamily="34" charset="0"/>
              </a:rPr>
              <a:t> </a:t>
            </a:r>
            <a:r>
              <a:rPr lang="fr-FR" sz="2000" dirty="0" err="1">
                <a:latin typeface="Arial" pitchFamily="34" charset="0"/>
                <a:cs typeface="Arial" pitchFamily="34" charset="0"/>
              </a:rPr>
              <a:t>phản</a:t>
            </a:r>
            <a:r>
              <a:rPr lang="fr-FR" sz="2000" dirty="0">
                <a:latin typeface="Arial" pitchFamily="34" charset="0"/>
                <a:cs typeface="Arial" pitchFamily="34" charset="0"/>
              </a:rPr>
              <a:t> </a:t>
            </a:r>
            <a:r>
              <a:rPr lang="fr-FR" sz="2000" dirty="0" err="1" smtClean="0">
                <a:latin typeface="Arial" pitchFamily="34" charset="0"/>
                <a:cs typeface="Arial" pitchFamily="34" charset="0"/>
              </a:rPr>
              <a:t>ứng</a:t>
            </a:r>
            <a:r>
              <a:rPr lang="fr-FR" sz="2000" dirty="0">
                <a:latin typeface="Arial" pitchFamily="34" charset="0"/>
                <a:cs typeface="Arial" pitchFamily="34" charset="0"/>
              </a:rPr>
              <a:t> </a:t>
            </a:r>
            <a:r>
              <a:rPr lang="fr-FR" sz="2000" dirty="0" smtClean="0">
                <a:latin typeface="Arial" pitchFamily="34" charset="0"/>
                <a:cs typeface="Arial" pitchFamily="34" charset="0"/>
                <a:sym typeface="Symbol"/>
              </a:rPr>
              <a:t> </a:t>
            </a:r>
            <a:r>
              <a:rPr lang="fr-FR" sz="2000" dirty="0" err="1" smtClean="0">
                <a:latin typeface="Arial" pitchFamily="34" charset="0"/>
                <a:cs typeface="Arial" pitchFamily="34" charset="0"/>
                <a:sym typeface="Symbol"/>
              </a:rPr>
              <a:t>lượng</a:t>
            </a:r>
            <a:r>
              <a:rPr lang="fr-FR" sz="2000" dirty="0" smtClean="0">
                <a:latin typeface="Arial" pitchFamily="34" charset="0"/>
                <a:cs typeface="Arial" pitchFamily="34" charset="0"/>
                <a:sym typeface="Symbol"/>
              </a:rPr>
              <a:t> X</a:t>
            </a:r>
            <a:r>
              <a:rPr lang="fr-FR" sz="2000" baseline="30000" dirty="0" smtClean="0">
                <a:latin typeface="Arial" pitchFamily="34" charset="0"/>
                <a:cs typeface="Arial" pitchFamily="34" charset="0"/>
                <a:sym typeface="Symbol"/>
              </a:rPr>
              <a:t>-</a:t>
            </a:r>
            <a:r>
              <a:rPr lang="fr-FR" sz="2000" dirty="0" smtClean="0">
                <a:latin typeface="Arial" pitchFamily="34" charset="0"/>
                <a:cs typeface="Arial" pitchFamily="34" charset="0"/>
                <a:sym typeface="Symbol"/>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2117669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651808"/>
          </a:xfrm>
        </p:spPr>
        <p:txBody>
          <a:bodyPr/>
          <a:lstStyle/>
          <a:p>
            <a:pPr marL="747713" indent="-747713" algn="just" eaLnBrk="1" hangingPunct="1"/>
            <a:r>
              <a:rPr lang="en-US" altLang="ko-KR" sz="2200" b="1" dirty="0" smtClean="0">
                <a:solidFill>
                  <a:srgbClr val="000000"/>
                </a:solidFill>
                <a:ea typeface="굴림" pitchFamily="34" charset="-127"/>
              </a:rPr>
              <a:t>6.3.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xác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cuối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bạc</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871008"/>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6.3.2. </a:t>
            </a:r>
            <a:r>
              <a:rPr lang="en-US" sz="2000" b="1" dirty="0" err="1" smtClean="0">
                <a:latin typeface="Arial" pitchFamily="34" charset="0"/>
                <a:cs typeface="Arial" pitchFamily="34" charset="0"/>
                <a:sym typeface="Wingdings"/>
              </a:rPr>
              <a:t>Phương</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pháp</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Volhard</a:t>
            </a:r>
            <a:r>
              <a:rPr lang="en-US" sz="2000" dirty="0" smtClean="0">
                <a:latin typeface="Arial" pitchFamily="34" charset="0"/>
                <a:cs typeface="Arial" pitchFamily="34" charset="0"/>
                <a:sym typeface="Wingdings"/>
              </a:rPr>
              <a:t>.</a:t>
            </a:r>
          </a:p>
          <a:p>
            <a:pPr>
              <a:lnSpc>
                <a:spcPct val="120000"/>
              </a:lnSpc>
            </a:pPr>
            <a:r>
              <a:rPr lang="fr-FR" sz="2000" dirty="0" smtClean="0">
                <a:latin typeface="Arial" pitchFamily="34" charset="0"/>
                <a:cs typeface="Arial" pitchFamily="34" charset="0"/>
                <a:sym typeface="Wingdings"/>
              </a:rPr>
              <a:t>* </a:t>
            </a:r>
            <a:r>
              <a:rPr lang="fr-FR" sz="2000" dirty="0" err="1" smtClean="0">
                <a:latin typeface="Arial" pitchFamily="34" charset="0"/>
                <a:cs typeface="Arial" pitchFamily="34" charset="0"/>
                <a:sym typeface="Wingdings"/>
              </a:rPr>
              <a:t>Lưu</a:t>
            </a:r>
            <a:r>
              <a:rPr lang="fr-FR" sz="2000" dirty="0" smtClean="0">
                <a:latin typeface="Arial" pitchFamily="34" charset="0"/>
                <a:cs typeface="Arial" pitchFamily="34" charset="0"/>
                <a:sym typeface="Wingdings"/>
              </a:rPr>
              <a:t> ý: </a:t>
            </a:r>
            <a:r>
              <a:rPr lang="vi-VN" sz="2000" dirty="0">
                <a:latin typeface="Arial" pitchFamily="34" charset="0"/>
                <a:cs typeface="Arial" pitchFamily="34" charset="0"/>
              </a:rPr>
              <a:t>trong số các halogen thì định phân ngược </a:t>
            </a:r>
            <a:r>
              <a:rPr lang="vi-VN" sz="2000" dirty="0" smtClean="0">
                <a:latin typeface="Arial" pitchFamily="34" charset="0"/>
                <a:cs typeface="Arial" pitchFamily="34" charset="0"/>
              </a:rPr>
              <a:t>Br</a:t>
            </a:r>
            <a:r>
              <a:rPr lang="vi-VN" sz="2000" baseline="30000" dirty="0" smtClean="0">
                <a:latin typeface="Arial" pitchFamily="34" charset="0"/>
                <a:cs typeface="Arial" pitchFamily="34" charset="0"/>
              </a:rPr>
              <a:t>-</a:t>
            </a:r>
            <a:r>
              <a:rPr lang="vi-VN" sz="2000" dirty="0" smtClean="0">
                <a:latin typeface="Arial" pitchFamily="34" charset="0"/>
                <a:cs typeface="Arial" pitchFamily="34" charset="0"/>
              </a:rPr>
              <a:t>, </a:t>
            </a:r>
            <a:r>
              <a:rPr lang="vi-VN" sz="2000" dirty="0">
                <a:latin typeface="Arial" pitchFamily="34" charset="0"/>
                <a:cs typeface="Arial" pitchFamily="34" charset="0"/>
              </a:rPr>
              <a:t>I</a:t>
            </a:r>
            <a:r>
              <a:rPr lang="vi-VN" sz="2000" baseline="30000" dirty="0">
                <a:latin typeface="Arial" pitchFamily="34" charset="0"/>
                <a:cs typeface="Arial" pitchFamily="34" charset="0"/>
              </a:rPr>
              <a:t>-</a:t>
            </a:r>
            <a:r>
              <a:rPr lang="vi-VN" sz="2000" dirty="0">
                <a:latin typeface="Arial" pitchFamily="34" charset="0"/>
                <a:cs typeface="Arial" pitchFamily="34" charset="0"/>
              </a:rPr>
              <a:t> thuận lợi và chính</a:t>
            </a:r>
          </a:p>
          <a:p>
            <a:pPr algn="just">
              <a:lnSpc>
                <a:spcPct val="120000"/>
              </a:lnSpc>
            </a:pPr>
            <a:r>
              <a:rPr lang="vi-VN" sz="2000" dirty="0">
                <a:latin typeface="Arial" pitchFamily="34" charset="0"/>
                <a:cs typeface="Arial" pitchFamily="34" charset="0"/>
              </a:rPr>
              <a:t>xác hơn so với định phân ngược </a:t>
            </a:r>
            <a:r>
              <a:rPr lang="vi-VN" sz="2000" dirty="0" smtClean="0">
                <a:latin typeface="Arial" pitchFamily="34" charset="0"/>
                <a:cs typeface="Arial" pitchFamily="34" charset="0"/>
              </a:rPr>
              <a:t>Cl</a:t>
            </a:r>
            <a:r>
              <a:rPr lang="vi-VN" sz="2000" baseline="30000" dirty="0" smtClean="0">
                <a:latin typeface="Arial" pitchFamily="34" charset="0"/>
                <a:cs typeface="Arial" pitchFamily="34" charset="0"/>
              </a:rPr>
              <a:t>-</a:t>
            </a:r>
            <a:r>
              <a:rPr lang="en-US" sz="2000" dirty="0">
                <a:latin typeface="Arial" pitchFamily="34" charset="0"/>
                <a:cs typeface="Arial" pitchFamily="34" charset="0"/>
              </a:rPr>
              <a:t> </a:t>
            </a:r>
            <a:r>
              <a:rPr lang="en-US" sz="2000" dirty="0" err="1" smtClean="0">
                <a:latin typeface="Arial" pitchFamily="34" charset="0"/>
                <a:cs typeface="Arial" pitchFamily="34" charset="0"/>
              </a:rPr>
              <a:t>vì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a:t>
            </a:r>
            <a:r>
              <a:rPr lang="en-US" sz="2000" baseline="-25000" dirty="0" err="1" smtClean="0">
                <a:latin typeface="Arial" pitchFamily="34" charset="0"/>
                <a:cs typeface="Arial" pitchFamily="34" charset="0"/>
              </a:rPr>
              <a:t>AgCl</a:t>
            </a:r>
            <a:r>
              <a:rPr lang="en-US" sz="2000" dirty="0" smtClean="0">
                <a:latin typeface="Arial" pitchFamily="34" charset="0"/>
                <a:cs typeface="Arial" pitchFamily="34" charset="0"/>
              </a:rPr>
              <a:t> =10</a:t>
            </a:r>
            <a:r>
              <a:rPr lang="en-US" sz="2000" baseline="30000" dirty="0" smtClean="0">
                <a:latin typeface="Arial" pitchFamily="34" charset="0"/>
                <a:cs typeface="Arial" pitchFamily="34" charset="0"/>
              </a:rPr>
              <a:t>-10</a:t>
            </a:r>
            <a:r>
              <a:rPr lang="en-US" sz="2000" dirty="0" smtClean="0">
                <a:latin typeface="Arial" pitchFamily="34" charset="0"/>
                <a:cs typeface="Arial" pitchFamily="34" charset="0"/>
              </a:rPr>
              <a:t> &gt; </a:t>
            </a:r>
            <a:r>
              <a:rPr lang="fr-FR" sz="2000" dirty="0" err="1">
                <a:latin typeface="Arial" pitchFamily="34" charset="0"/>
                <a:cs typeface="Arial" pitchFamily="34" charset="0"/>
              </a:rPr>
              <a:t>T</a:t>
            </a:r>
            <a:r>
              <a:rPr lang="fr-FR" sz="2000" baseline="-25000" dirty="0" err="1">
                <a:latin typeface="Arial" pitchFamily="34" charset="0"/>
                <a:cs typeface="Arial" pitchFamily="34" charset="0"/>
              </a:rPr>
              <a:t>AgSCN</a:t>
            </a:r>
            <a:r>
              <a:rPr lang="fr-FR" sz="2000" baseline="-25000" dirty="0">
                <a:latin typeface="Arial" pitchFamily="34" charset="0"/>
                <a:cs typeface="Arial" pitchFamily="34" charset="0"/>
              </a:rPr>
              <a:t> </a:t>
            </a:r>
            <a:r>
              <a:rPr lang="fr-FR" sz="2000" dirty="0">
                <a:latin typeface="Arial" pitchFamily="34" charset="0"/>
                <a:cs typeface="Arial" pitchFamily="34" charset="0"/>
              </a:rPr>
              <a:t>= 10</a:t>
            </a:r>
            <a:r>
              <a:rPr lang="fr-FR" sz="2000" baseline="30000" dirty="0">
                <a:latin typeface="Arial" pitchFamily="34" charset="0"/>
                <a:cs typeface="Arial" pitchFamily="34" charset="0"/>
              </a:rPr>
              <a:t>-12</a:t>
            </a:r>
            <a:r>
              <a:rPr lang="fr-FR" sz="2000" dirty="0">
                <a:latin typeface="Arial" pitchFamily="34" charset="0"/>
                <a:cs typeface="Arial" pitchFamily="34" charset="0"/>
              </a:rPr>
              <a:t> </a:t>
            </a:r>
            <a:r>
              <a:rPr lang="fr-FR" sz="2000" dirty="0" err="1" smtClean="0">
                <a:latin typeface="Arial" pitchFamily="34" charset="0"/>
                <a:cs typeface="Arial" pitchFamily="34" charset="0"/>
              </a:rPr>
              <a:t>nên</a:t>
            </a:r>
            <a:r>
              <a:rPr lang="fr-FR" sz="2000" dirty="0" smtClean="0">
                <a:latin typeface="Arial" pitchFamily="34" charset="0"/>
                <a:cs typeface="Arial" pitchFamily="34" charset="0"/>
              </a:rPr>
              <a:t> khi </a:t>
            </a:r>
            <a:r>
              <a:rPr lang="fr-FR" sz="2000" dirty="0" err="1" smtClean="0">
                <a:latin typeface="Arial" pitchFamily="34" charset="0"/>
                <a:cs typeface="Arial" pitchFamily="34" charset="0"/>
              </a:rPr>
              <a:t>định</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phân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lượng</a:t>
            </a:r>
            <a:r>
              <a:rPr lang="fr-FR" sz="2000" dirty="0" smtClean="0">
                <a:latin typeface="Arial" pitchFamily="34" charset="0"/>
                <a:cs typeface="Arial" pitchFamily="34" charset="0"/>
              </a:rPr>
              <a:t> Ag</a:t>
            </a:r>
            <a:r>
              <a:rPr lang="fr-FR" sz="2000" baseline="30000" dirty="0" smtClean="0">
                <a:latin typeface="Arial" pitchFamily="34" charset="0"/>
                <a:cs typeface="Arial" pitchFamily="34" charset="0"/>
              </a:rPr>
              <a:t>+</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còn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lại</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bằng</a:t>
            </a:r>
            <a:r>
              <a:rPr lang="fr-FR" sz="2000" dirty="0" smtClean="0">
                <a:latin typeface="Arial" pitchFamily="34" charset="0"/>
                <a:cs typeface="Arial" pitchFamily="34" charset="0"/>
              </a:rPr>
              <a:t> NH</a:t>
            </a:r>
            <a:r>
              <a:rPr lang="fr-FR" sz="2000" baseline="-25000" dirty="0" smtClean="0">
                <a:latin typeface="Arial" pitchFamily="34" charset="0"/>
                <a:cs typeface="Arial" pitchFamily="34" charset="0"/>
              </a:rPr>
              <a:t>4</a:t>
            </a:r>
            <a:r>
              <a:rPr lang="fr-FR" sz="2000" dirty="0" smtClean="0">
                <a:latin typeface="Arial" pitchFamily="34" charset="0"/>
                <a:cs typeface="Arial" pitchFamily="34" charset="0"/>
              </a:rPr>
              <a:t>SCN </a:t>
            </a:r>
            <a:r>
              <a:rPr lang="fr-FR" sz="2000" dirty="0" err="1" smtClean="0">
                <a:latin typeface="Arial" pitchFamily="34" charset="0"/>
                <a:cs typeface="Arial" pitchFamily="34" charset="0"/>
              </a:rPr>
              <a:t>thì</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tại</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điểm</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tương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đương</a:t>
            </a:r>
            <a:r>
              <a:rPr lang="fr-FR" sz="2000" dirty="0" smtClean="0">
                <a:latin typeface="Arial" pitchFamily="34" charset="0"/>
                <a:cs typeface="Arial" pitchFamily="34" charset="0"/>
              </a:rPr>
              <a:t> </a:t>
            </a:r>
            <a:r>
              <a:rPr lang="en-US" sz="2000" dirty="0" smtClean="0">
                <a:latin typeface="Arial" pitchFamily="34" charset="0"/>
                <a:cs typeface="Arial" pitchFamily="34" charset="0"/>
              </a:rPr>
              <a:t>SCN</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smtClean="0">
                <a:latin typeface="Arial" pitchFamily="34" charset="0"/>
                <a:cs typeface="Arial" pitchFamily="34" charset="0"/>
              </a:rPr>
              <a:t>Ag</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của </a:t>
            </a:r>
            <a:r>
              <a:rPr lang="vi-VN" sz="2000" dirty="0">
                <a:latin typeface="Arial" pitchFamily="34" charset="0"/>
                <a:cs typeface="Arial" pitchFamily="34" charset="0"/>
              </a:rPr>
              <a:t>kết tủa AgCl tan phân li </a:t>
            </a:r>
            <a:r>
              <a:rPr lang="vi-VN" sz="2000" dirty="0" smtClean="0">
                <a:latin typeface="Arial" pitchFamily="34" charset="0"/>
                <a:cs typeface="Arial" pitchFamily="34" charset="0"/>
              </a:rPr>
              <a:t>ra</a:t>
            </a:r>
            <a:r>
              <a:rPr lang="en-US" sz="2000" dirty="0">
                <a:latin typeface="Arial" pitchFamily="34" charset="0"/>
                <a:cs typeface="Arial" pitchFamily="34" charset="0"/>
              </a:rPr>
              <a:t>,</a:t>
            </a:r>
            <a:r>
              <a:rPr lang="vi-VN" sz="2000" dirty="0" smtClean="0">
                <a:latin typeface="Arial" pitchFamily="34" charset="0"/>
                <a:cs typeface="Arial" pitchFamily="34" charset="0"/>
              </a:rPr>
              <a:t> </a:t>
            </a:r>
            <a:r>
              <a:rPr lang="en-US" sz="2000" dirty="0" smtClean="0">
                <a:latin typeface="Arial" pitchFamily="34" charset="0"/>
                <a:cs typeface="Arial" pitchFamily="34" charset="0"/>
              </a:rPr>
              <a:t>d</a:t>
            </a:r>
            <a:r>
              <a:rPr lang="vi-VN" sz="2000" dirty="0" smtClean="0">
                <a:latin typeface="Arial" pitchFamily="34" charset="0"/>
                <a:cs typeface="Arial" pitchFamily="34" charset="0"/>
              </a:rPr>
              <a:t>o </a:t>
            </a:r>
            <a:r>
              <a:rPr lang="vi-VN" sz="2000" dirty="0">
                <a:latin typeface="Arial" pitchFamily="34" charset="0"/>
                <a:cs typeface="Arial" pitchFamily="34" charset="0"/>
              </a:rPr>
              <a:t>đó kết quả phân tích sẽ bị </a:t>
            </a:r>
            <a:r>
              <a:rPr lang="vi-VN" sz="2000" dirty="0" smtClean="0">
                <a:latin typeface="Arial" pitchFamily="34" charset="0"/>
                <a:cs typeface="Arial" pitchFamily="34" charset="0"/>
              </a:rPr>
              <a:t>sai</a:t>
            </a:r>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tách</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AgCl</a:t>
            </a:r>
            <a:r>
              <a:rPr lang="en-US" sz="2000" dirty="0">
                <a:latin typeface="Arial" pitchFamily="34" charset="0"/>
                <a:cs typeface="Arial" pitchFamily="34" charset="0"/>
                <a:sym typeface="Symbol"/>
              </a:rPr>
              <a:t>↓ </a:t>
            </a:r>
            <a:r>
              <a:rPr lang="en-US" sz="2000" dirty="0" err="1">
                <a:latin typeface="Arial" pitchFamily="34" charset="0"/>
                <a:cs typeface="Arial" pitchFamily="34" charset="0"/>
                <a:sym typeface="Symbol"/>
              </a:rPr>
              <a:t>trước</a:t>
            </a:r>
            <a:r>
              <a:rPr lang="en-US" sz="2000" dirty="0">
                <a:latin typeface="Arial" pitchFamily="34" charset="0"/>
                <a:cs typeface="Arial" pitchFamily="34" charset="0"/>
                <a:sym typeface="Symbol"/>
              </a:rPr>
              <a:t> </a:t>
            </a:r>
            <a:r>
              <a:rPr lang="en-US" sz="2000" dirty="0" err="1">
                <a:latin typeface="Arial" pitchFamily="34" charset="0"/>
                <a:cs typeface="Arial" pitchFamily="34" charset="0"/>
                <a:sym typeface="Symbol"/>
              </a:rPr>
              <a:t>khi</a:t>
            </a:r>
            <a:r>
              <a:rPr lang="en-US" sz="2000" dirty="0">
                <a:latin typeface="Arial" pitchFamily="34" charset="0"/>
                <a:cs typeface="Arial" pitchFamily="34" charset="0"/>
                <a:sym typeface="Symbol"/>
              </a:rPr>
              <a:t> </a:t>
            </a:r>
            <a:r>
              <a:rPr lang="en-US" sz="2000" dirty="0" err="1">
                <a:latin typeface="Arial" pitchFamily="34" charset="0"/>
                <a:cs typeface="Arial" pitchFamily="34" charset="0"/>
                <a:sym typeface="Symbol"/>
              </a:rPr>
              <a:t>định</a:t>
            </a:r>
            <a:r>
              <a:rPr lang="en-US" sz="2000" dirty="0">
                <a:latin typeface="Arial" pitchFamily="34" charset="0"/>
                <a:cs typeface="Arial" pitchFamily="34" charset="0"/>
                <a:sym typeface="Symbol"/>
              </a:rPr>
              <a:t> </a:t>
            </a:r>
            <a:r>
              <a:rPr lang="en-US" sz="2000" dirty="0" err="1">
                <a:latin typeface="Arial" pitchFamily="34" charset="0"/>
                <a:cs typeface="Arial" pitchFamily="34" charset="0"/>
                <a:sym typeface="Symbol"/>
              </a:rPr>
              <a:t>phân</a:t>
            </a:r>
            <a:r>
              <a:rPr lang="en-US" sz="2000" dirty="0">
                <a:latin typeface="Arial" pitchFamily="34" charset="0"/>
                <a:cs typeface="Arial" pitchFamily="34" charset="0"/>
                <a:sym typeface="Symbol"/>
              </a:rPr>
              <a:t> </a:t>
            </a:r>
            <a:r>
              <a:rPr lang="en-US" sz="2000" dirty="0" err="1">
                <a:latin typeface="Arial" pitchFamily="34" charset="0"/>
                <a:cs typeface="Arial" pitchFamily="34" charset="0"/>
                <a:sym typeface="Symbol"/>
              </a:rPr>
              <a:t>bằng</a:t>
            </a:r>
            <a:r>
              <a:rPr lang="en-US" sz="2000" dirty="0">
                <a:latin typeface="Arial" pitchFamily="34" charset="0"/>
                <a:cs typeface="Arial" pitchFamily="34" charset="0"/>
                <a:sym typeface="Symbol"/>
              </a:rPr>
              <a:t> </a:t>
            </a:r>
            <a:r>
              <a:rPr lang="fr-FR" sz="2000" dirty="0" smtClean="0">
                <a:latin typeface="Arial" pitchFamily="34" charset="0"/>
                <a:cs typeface="Arial" pitchFamily="34" charset="0"/>
              </a:rPr>
              <a:t>NH</a:t>
            </a:r>
            <a:r>
              <a:rPr lang="fr-FR" sz="2000" baseline="-25000" dirty="0" smtClean="0">
                <a:latin typeface="Arial" pitchFamily="34" charset="0"/>
                <a:cs typeface="Arial" pitchFamily="34" charset="0"/>
              </a:rPr>
              <a:t>4</a:t>
            </a:r>
            <a:r>
              <a:rPr lang="fr-FR" sz="2000" dirty="0" smtClean="0">
                <a:latin typeface="Arial" pitchFamily="34" charset="0"/>
                <a:cs typeface="Arial" pitchFamily="34" charset="0"/>
              </a:rPr>
              <a:t>SCN. </a:t>
            </a:r>
            <a:endParaRPr lang="en-US" sz="2000" dirty="0">
              <a:latin typeface="Arial" pitchFamily="34" charset="0"/>
              <a:cs typeface="Arial" pitchFamily="34" charset="0"/>
            </a:endParaRPr>
          </a:p>
          <a:p>
            <a:pPr algn="just">
              <a:lnSpc>
                <a:spcPct val="120000"/>
              </a:lnSpc>
            </a:pPr>
            <a:r>
              <a:rPr lang="fr-FR" sz="2000" dirty="0" smtClean="0">
                <a:latin typeface="Arial" pitchFamily="34" charset="0"/>
                <a:cs typeface="Arial" pitchFamily="34" charset="0"/>
                <a:sym typeface="Wingdings"/>
              </a:rPr>
              <a:t> </a:t>
            </a:r>
            <a:r>
              <a:rPr lang="fr-FR" sz="2000" dirty="0" err="1" smtClean="0">
                <a:latin typeface="Arial" pitchFamily="34" charset="0"/>
                <a:cs typeface="Arial" pitchFamily="34" charset="0"/>
                <a:sym typeface="Wingdings"/>
              </a:rPr>
              <a:t>Ưu</a:t>
            </a:r>
            <a:r>
              <a:rPr lang="fr-FR" sz="2000" dirty="0" smtClean="0">
                <a:latin typeface="Arial" pitchFamily="34" charset="0"/>
                <a:cs typeface="Arial" pitchFamily="34" charset="0"/>
                <a:sym typeface="Wingdings"/>
              </a:rPr>
              <a:t> </a:t>
            </a:r>
            <a:r>
              <a:rPr lang="fr-FR" sz="2000" dirty="0" err="1" smtClean="0">
                <a:latin typeface="Arial" pitchFamily="34" charset="0"/>
                <a:cs typeface="Arial" pitchFamily="34" charset="0"/>
                <a:sym typeface="Wingdings"/>
              </a:rPr>
              <a:t>điểm</a:t>
            </a:r>
            <a:r>
              <a:rPr lang="fr-FR" sz="2000" dirty="0" smtClean="0">
                <a:latin typeface="Arial" pitchFamily="34" charset="0"/>
                <a:cs typeface="Arial" pitchFamily="34" charset="0"/>
                <a:sym typeface="Wingdings"/>
              </a:rPr>
              <a:t> </a:t>
            </a:r>
            <a:r>
              <a:rPr lang="fr-FR" sz="2000" dirty="0" err="1" smtClean="0">
                <a:latin typeface="Arial" pitchFamily="34" charset="0"/>
                <a:cs typeface="Arial" pitchFamily="34" charset="0"/>
                <a:sym typeface="Wingdings"/>
              </a:rPr>
              <a:t>của</a:t>
            </a:r>
            <a:r>
              <a:rPr lang="fr-FR" sz="2000" dirty="0" smtClean="0">
                <a:latin typeface="Arial" pitchFamily="34" charset="0"/>
                <a:cs typeface="Arial" pitchFamily="34" charset="0"/>
                <a:sym typeface="Wingdings"/>
              </a:rPr>
              <a:t> </a:t>
            </a:r>
            <a:r>
              <a:rPr lang="vi-VN" sz="2000" dirty="0">
                <a:latin typeface="Arial" pitchFamily="34" charset="0"/>
                <a:cs typeface="Arial" pitchFamily="34" charset="0"/>
              </a:rPr>
              <a:t>phương pháp này </a:t>
            </a:r>
            <a:r>
              <a:rPr lang="vi-VN" sz="2000" dirty="0" smtClean="0">
                <a:latin typeface="Arial" pitchFamily="34" charset="0"/>
                <a:cs typeface="Arial" pitchFamily="34" charset="0"/>
              </a:rPr>
              <a:t>là</a:t>
            </a:r>
            <a:r>
              <a:rPr lang="en-US" sz="2000" dirty="0" smtClean="0">
                <a:latin typeface="Arial" pitchFamily="34" charset="0"/>
                <a:cs typeface="Arial" pitchFamily="34" charset="0"/>
              </a:rPr>
              <a:t>:</a:t>
            </a:r>
          </a:p>
          <a:p>
            <a:pPr algn="just">
              <a:lnSpc>
                <a:spcPct val="120000"/>
              </a:lnSpc>
            </a:pPr>
            <a:r>
              <a:rPr lang="en-US" sz="2000" dirty="0" smtClean="0">
                <a:latin typeface="Arial" pitchFamily="34" charset="0"/>
                <a:cs typeface="Arial" pitchFamily="34" charset="0"/>
              </a:rPr>
              <a:t>-</a:t>
            </a:r>
            <a:r>
              <a:rPr lang="vi-VN" sz="2000" dirty="0" smtClean="0">
                <a:latin typeface="Arial" pitchFamily="34" charset="0"/>
                <a:cs typeface="Arial" pitchFamily="34" charset="0"/>
              </a:rPr>
              <a:t> </a:t>
            </a:r>
            <a:r>
              <a:rPr lang="en-US" sz="2000" dirty="0" smtClean="0">
                <a:latin typeface="Arial" pitchFamily="34" charset="0"/>
                <a:cs typeface="Arial" pitchFamily="34" charset="0"/>
              </a:rPr>
              <a:t>C</a:t>
            </a:r>
            <a:r>
              <a:rPr lang="vi-VN" sz="2000" dirty="0" smtClean="0">
                <a:latin typeface="Arial" pitchFamily="34" charset="0"/>
                <a:cs typeface="Arial" pitchFamily="34" charset="0"/>
              </a:rPr>
              <a:t>ó </a:t>
            </a:r>
            <a:r>
              <a:rPr lang="vi-VN" sz="2000" dirty="0">
                <a:latin typeface="Arial" pitchFamily="34" charset="0"/>
                <a:cs typeface="Arial" pitchFamily="34" charset="0"/>
              </a:rPr>
              <a:t>thể định phân trong môi trường axit </a:t>
            </a:r>
            <a:r>
              <a:rPr lang="vi-VN" sz="2000" dirty="0" smtClean="0">
                <a:latin typeface="Arial" pitchFamily="34" charset="0"/>
                <a:cs typeface="Arial" pitchFamily="34" charset="0"/>
              </a:rPr>
              <a:t>do</a:t>
            </a:r>
            <a:r>
              <a:rPr lang="en-US" sz="2000" dirty="0" smtClean="0">
                <a:latin typeface="Arial" pitchFamily="34" charset="0"/>
                <a:cs typeface="Arial" pitchFamily="34" charset="0"/>
              </a:rPr>
              <a:t> </a:t>
            </a:r>
            <a:r>
              <a:rPr lang="vi-VN" sz="2000" dirty="0" smtClean="0">
                <a:latin typeface="Arial" pitchFamily="34" charset="0"/>
                <a:cs typeface="Arial" pitchFamily="34" charset="0"/>
              </a:rPr>
              <a:t>AgSCN </a:t>
            </a:r>
            <a:r>
              <a:rPr lang="vi-VN" sz="2000" dirty="0">
                <a:latin typeface="Arial" pitchFamily="34" charset="0"/>
                <a:cs typeface="Arial" pitchFamily="34" charset="0"/>
              </a:rPr>
              <a:t>không tan trong axit </a:t>
            </a:r>
            <a:r>
              <a:rPr lang="vi-VN" sz="2000" dirty="0" smtClean="0">
                <a:latin typeface="Arial" pitchFamily="34" charset="0"/>
                <a:cs typeface="Arial" pitchFamily="34" charset="0"/>
                <a:sym typeface="Symbol"/>
              </a:rPr>
              <a:t></a:t>
            </a:r>
            <a:r>
              <a:rPr lang="en-US" sz="2000" dirty="0" smtClean="0">
                <a:latin typeface="Arial" pitchFamily="34" charset="0"/>
                <a:cs typeface="Arial" pitchFamily="34" charset="0"/>
                <a:sym typeface="Symbol"/>
              </a:rPr>
              <a:t> </a:t>
            </a:r>
            <a:r>
              <a:rPr lang="vi-VN" sz="2000" dirty="0" smtClean="0">
                <a:latin typeface="Arial" pitchFamily="34" charset="0"/>
                <a:cs typeface="Arial" pitchFamily="34" charset="0"/>
              </a:rPr>
              <a:t>có </a:t>
            </a:r>
            <a:r>
              <a:rPr lang="vi-VN" sz="2000" dirty="0">
                <a:latin typeface="Arial" pitchFamily="34" charset="0"/>
                <a:cs typeface="Arial" pitchFamily="34" charset="0"/>
              </a:rPr>
              <a:t>thể dùng để định phân </a:t>
            </a:r>
            <a:r>
              <a:rPr lang="en-US" sz="2000" dirty="0" smtClean="0">
                <a:latin typeface="Arial" pitchFamily="34" charset="0"/>
                <a:cs typeface="Arial" pitchFamily="34" charset="0"/>
              </a:rPr>
              <a:t>Ag</a:t>
            </a:r>
            <a:r>
              <a:rPr lang="vi-VN" sz="2000" dirty="0" smtClean="0">
                <a:latin typeface="Arial" pitchFamily="34" charset="0"/>
                <a:cs typeface="Arial" pitchFamily="34" charset="0"/>
              </a:rPr>
              <a:t> </a:t>
            </a:r>
            <a:r>
              <a:rPr lang="vi-VN" sz="2000" dirty="0">
                <a:latin typeface="Arial" pitchFamily="34" charset="0"/>
                <a:cs typeface="Arial" pitchFamily="34" charset="0"/>
              </a:rPr>
              <a:t>trong hợp </a:t>
            </a:r>
            <a:r>
              <a:rPr lang="vi-VN" sz="2000" dirty="0" smtClean="0">
                <a:latin typeface="Arial" pitchFamily="34" charset="0"/>
                <a:cs typeface="Arial" pitchFamily="34" charset="0"/>
              </a:rPr>
              <a:t>kim</a:t>
            </a:r>
            <a:r>
              <a:rPr lang="en-US" sz="2000" dirty="0" smtClean="0">
                <a:latin typeface="Arial" pitchFamily="34" charset="0"/>
                <a:cs typeface="Arial" pitchFamily="34" charset="0"/>
              </a:rPr>
              <a:t> </a:t>
            </a:r>
            <a:r>
              <a:rPr lang="vi-VN" sz="2000" dirty="0" smtClean="0">
                <a:latin typeface="Arial" pitchFamily="34" charset="0"/>
                <a:cs typeface="Arial" pitchFamily="34" charset="0"/>
              </a:rPr>
              <a:t>được </a:t>
            </a:r>
            <a:r>
              <a:rPr lang="vi-VN" sz="2000" dirty="0">
                <a:latin typeface="Arial" pitchFamily="34" charset="0"/>
                <a:cs typeface="Arial" pitchFamily="34" charset="0"/>
              </a:rPr>
              <a:t>phá mẫu bằng axit mạnh. </a:t>
            </a:r>
            <a:endParaRPr lang="en-US" sz="2000" dirty="0" smtClean="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rPr>
              <a:t>- </a:t>
            </a:r>
            <a:r>
              <a:rPr lang="vi-VN" sz="2000" dirty="0" smtClean="0">
                <a:latin typeface="Arial" pitchFamily="34" charset="0"/>
                <a:cs typeface="Arial" pitchFamily="34" charset="0"/>
              </a:rPr>
              <a:t>Các </a:t>
            </a:r>
            <a:r>
              <a:rPr lang="vi-VN" sz="2000" dirty="0">
                <a:latin typeface="Arial" pitchFamily="34" charset="0"/>
                <a:cs typeface="Arial" pitchFamily="34" charset="0"/>
              </a:rPr>
              <a:t>ion Ba</a:t>
            </a:r>
            <a:r>
              <a:rPr lang="vi-VN" sz="2000" baseline="30000" dirty="0">
                <a:latin typeface="Arial" pitchFamily="34" charset="0"/>
                <a:cs typeface="Arial" pitchFamily="34" charset="0"/>
              </a:rPr>
              <a:t>2+</a:t>
            </a:r>
            <a:r>
              <a:rPr lang="vi-VN" sz="2000" dirty="0">
                <a:latin typeface="Arial" pitchFamily="34" charset="0"/>
                <a:cs typeface="Arial" pitchFamily="34" charset="0"/>
              </a:rPr>
              <a:t>, Pb</a:t>
            </a:r>
            <a:r>
              <a:rPr lang="vi-VN" sz="2000" baseline="30000" dirty="0">
                <a:latin typeface="Arial" pitchFamily="34" charset="0"/>
                <a:cs typeface="Arial" pitchFamily="34" charset="0"/>
              </a:rPr>
              <a:t>2+</a:t>
            </a:r>
            <a:r>
              <a:rPr lang="vi-VN" sz="2000" dirty="0">
                <a:latin typeface="Arial" pitchFamily="34" charset="0"/>
                <a:cs typeface="Arial" pitchFamily="34" charset="0"/>
              </a:rPr>
              <a:t> không gây cản trở trong </a:t>
            </a:r>
            <a:r>
              <a:rPr lang="vi-VN" sz="2000" dirty="0" smtClean="0">
                <a:latin typeface="Arial" pitchFamily="34" charset="0"/>
                <a:cs typeface="Arial" pitchFamily="34" charset="0"/>
              </a:rPr>
              <a:t>phương</a:t>
            </a:r>
            <a:r>
              <a:rPr lang="en-US" sz="2000" dirty="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a:latin typeface="Arial" pitchFamily="34" charset="0"/>
                <a:cs typeface="Arial" pitchFamily="34" charset="0"/>
              </a:rPr>
              <a:t>này</a:t>
            </a:r>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a:latin typeface="Arial" pitchFamily="34" charset="0"/>
                <a:cs typeface="Arial" pitchFamily="34" charset="0"/>
              </a:rPr>
              <a:t>ion </a:t>
            </a:r>
            <a:r>
              <a:rPr lang="en-US" sz="2000" dirty="0" err="1">
                <a:latin typeface="Arial" pitchFamily="34" charset="0"/>
                <a:cs typeface="Arial" pitchFamily="34" charset="0"/>
              </a:rPr>
              <a:t>cản</a:t>
            </a:r>
            <a:r>
              <a:rPr lang="en-US" sz="2000" dirty="0">
                <a:latin typeface="Arial" pitchFamily="34" charset="0"/>
                <a:cs typeface="Arial" pitchFamily="34" charset="0"/>
              </a:rPr>
              <a:t> </a:t>
            </a:r>
            <a:r>
              <a:rPr lang="en-US" sz="2000" dirty="0" err="1" smtClean="0">
                <a:latin typeface="Arial" pitchFamily="34" charset="0"/>
                <a:cs typeface="Arial" pitchFamily="34" charset="0"/>
              </a:rPr>
              <a:t>trở</a:t>
            </a:r>
            <a:r>
              <a:rPr lang="en-US" sz="2000" dirty="0" smtClean="0">
                <a:latin typeface="Arial" pitchFamily="34" charset="0"/>
                <a:cs typeface="Arial" pitchFamily="34" charset="0"/>
              </a:rPr>
              <a:t>: </a:t>
            </a:r>
            <a:r>
              <a:rPr lang="en-US" sz="2000" dirty="0" err="1">
                <a:latin typeface="Arial" pitchFamily="34" charset="0"/>
                <a:cs typeface="Arial" pitchFamily="34" charset="0"/>
              </a:rPr>
              <a:t>muối</a:t>
            </a:r>
            <a:r>
              <a:rPr lang="en-US" sz="2000" dirty="0">
                <a:latin typeface="Arial" pitchFamily="34" charset="0"/>
                <a:cs typeface="Arial" pitchFamily="34" charset="0"/>
              </a:rPr>
              <a:t> </a:t>
            </a:r>
            <a:r>
              <a:rPr lang="en-US" sz="2000" dirty="0" err="1">
                <a:latin typeface="Arial" pitchFamily="34" charset="0"/>
                <a:cs typeface="Arial" pitchFamily="34" charset="0"/>
              </a:rPr>
              <a:t>thuỷ</a:t>
            </a:r>
            <a:r>
              <a:rPr lang="en-US" sz="2000" dirty="0">
                <a:latin typeface="Arial" pitchFamily="34" charset="0"/>
                <a:cs typeface="Arial" pitchFamily="34" charset="0"/>
              </a:rPr>
              <a:t> </a:t>
            </a:r>
            <a:r>
              <a:rPr lang="en-US" sz="2000" dirty="0" err="1">
                <a:latin typeface="Arial" pitchFamily="34" charset="0"/>
                <a:cs typeface="Arial" pitchFamily="34" charset="0"/>
              </a:rPr>
              <a:t>ngân</a:t>
            </a:r>
            <a:r>
              <a:rPr lang="en-US" sz="2000" dirty="0">
                <a:latin typeface="Arial" pitchFamily="34" charset="0"/>
                <a:cs typeface="Arial" pitchFamily="34" charset="0"/>
              </a:rPr>
              <a:t> (I)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SCN</a:t>
            </a:r>
            <a:r>
              <a:rPr lang="en-US" sz="2000" baseline="30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smtClean="0">
                <a:latin typeface="Arial" pitchFamily="34" charset="0"/>
                <a:cs typeface="Arial" pitchFamily="34" charset="0"/>
              </a:rPr>
              <a:t>oxy </a:t>
            </a:r>
            <a:r>
              <a:rPr lang="vi-VN" sz="2000" dirty="0" smtClean="0">
                <a:latin typeface="Arial" pitchFamily="34" charset="0"/>
                <a:cs typeface="Arial" pitchFamily="34" charset="0"/>
              </a:rPr>
              <a:t>hoá </a:t>
            </a:r>
            <a:r>
              <a:rPr lang="vi-VN" sz="2000" dirty="0">
                <a:latin typeface="Arial" pitchFamily="34" charset="0"/>
                <a:cs typeface="Arial" pitchFamily="34" charset="0"/>
              </a:rPr>
              <a:t>sẽ oxy hoá SCN</a:t>
            </a:r>
            <a:r>
              <a:rPr lang="vi-VN" sz="2000" baseline="30000" dirty="0">
                <a:latin typeface="Arial" pitchFamily="34" charset="0"/>
                <a:cs typeface="Arial" pitchFamily="34" charset="0"/>
              </a:rPr>
              <a:t>-</a:t>
            </a:r>
            <a:r>
              <a:rPr lang="vi-VN" sz="2000" dirty="0">
                <a:latin typeface="Arial" pitchFamily="34" charset="0"/>
                <a:cs typeface="Arial" pitchFamily="34" charset="0"/>
              </a:rPr>
              <a:t>, chất có khả năng tạo phức bền với Fe</a:t>
            </a:r>
            <a:r>
              <a:rPr lang="vi-VN" sz="2000" baseline="30000" dirty="0">
                <a:latin typeface="Arial" pitchFamily="34" charset="0"/>
                <a:cs typeface="Arial" pitchFamily="34" charset="0"/>
              </a:rPr>
              <a:t>3+</a:t>
            </a:r>
            <a:r>
              <a:rPr lang="vi-VN" sz="2000" dirty="0">
                <a:latin typeface="Arial" pitchFamily="34" charset="0"/>
                <a:cs typeface="Arial" pitchFamily="34" charset="0"/>
              </a:rPr>
              <a:t> như </a:t>
            </a:r>
            <a:r>
              <a:rPr lang="vi-VN" sz="2000" dirty="0" smtClean="0">
                <a:latin typeface="Arial" pitchFamily="34" charset="0"/>
                <a:cs typeface="Arial" pitchFamily="34" charset="0"/>
              </a:rPr>
              <a:t>PO</a:t>
            </a:r>
            <a:r>
              <a:rPr lang="vi-VN" sz="2000" baseline="-25000" dirty="0" smtClean="0">
                <a:latin typeface="Arial" pitchFamily="34" charset="0"/>
                <a:cs typeface="Arial" pitchFamily="34" charset="0"/>
              </a:rPr>
              <a:t>4</a:t>
            </a:r>
            <a:r>
              <a:rPr lang="en-US" sz="2000" baseline="30000" dirty="0" smtClean="0">
                <a:latin typeface="Arial" pitchFamily="34" charset="0"/>
                <a:cs typeface="Arial" pitchFamily="34" charset="0"/>
              </a:rPr>
              <a:t>3-</a:t>
            </a:r>
            <a:r>
              <a:rPr lang="en-US" sz="2000" dirty="0">
                <a:latin typeface="Arial" pitchFamily="34" charset="0"/>
                <a:cs typeface="Arial" pitchFamily="34" charset="0"/>
              </a:rPr>
              <a:t>, F</a:t>
            </a:r>
            <a:r>
              <a:rPr lang="en-US" sz="2000" baseline="30000" dirty="0">
                <a:latin typeface="Arial" pitchFamily="34" charset="0"/>
                <a:cs typeface="Arial" pitchFamily="34" charset="0"/>
              </a:rPr>
              <a:t>-</a:t>
            </a:r>
            <a:r>
              <a:rPr lang="en-US" sz="2000" dirty="0" smtClean="0">
                <a:latin typeface="Arial" pitchFamily="34" charset="0"/>
                <a:cs typeface="Arial" pitchFamily="34" charset="0"/>
              </a:rPr>
              <a:t>.</a:t>
            </a:r>
          </a:p>
        </p:txBody>
      </p:sp>
    </p:spTree>
    <p:extLst>
      <p:ext uri="{BB962C8B-B14F-4D97-AF65-F5344CB8AC3E}">
        <p14:creationId xmlns:p14="http://schemas.microsoft.com/office/powerpoint/2010/main" val="30673418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651808"/>
          </a:xfrm>
        </p:spPr>
        <p:txBody>
          <a:bodyPr/>
          <a:lstStyle/>
          <a:p>
            <a:pPr marL="747713" indent="-747713" algn="just" eaLnBrk="1" hangingPunct="1"/>
            <a:r>
              <a:rPr lang="en-US" altLang="ko-KR" sz="2200" b="1" dirty="0" smtClean="0">
                <a:solidFill>
                  <a:srgbClr val="000000"/>
                </a:solidFill>
                <a:ea typeface="굴림" pitchFamily="34" charset="-127"/>
              </a:rPr>
              <a:t>6.3.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xác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cuối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bạc</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871008"/>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6.3.3. </a:t>
            </a:r>
            <a:r>
              <a:rPr lang="en-US" sz="2000" b="1" dirty="0" err="1" smtClean="0">
                <a:latin typeface="Arial" pitchFamily="34" charset="0"/>
                <a:cs typeface="Arial" pitchFamily="34" charset="0"/>
                <a:sym typeface="Wingdings"/>
              </a:rPr>
              <a:t>Phương</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pháp</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Fajans</a:t>
            </a:r>
            <a:r>
              <a:rPr lang="en-US" sz="2000" dirty="0" smtClean="0">
                <a:latin typeface="Arial" pitchFamily="34" charset="0"/>
                <a:cs typeface="Arial" pitchFamily="34" charset="0"/>
                <a:sym typeface="Wingdings"/>
              </a:rPr>
              <a:t>.</a:t>
            </a:r>
          </a:p>
          <a:p>
            <a:pPr algn="just">
              <a:lnSpc>
                <a:spcPct val="120000"/>
              </a:lnSpc>
            </a:pP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Đây</a:t>
            </a:r>
            <a:r>
              <a:rPr lang="fr-FR" sz="2000" dirty="0" smtClean="0">
                <a:latin typeface="Arial" pitchFamily="34" charset="0"/>
                <a:cs typeface="Arial" pitchFamily="34" charset="0"/>
              </a:rPr>
              <a:t> </a:t>
            </a:r>
            <a:r>
              <a:rPr lang="fr-FR" sz="2000" dirty="0">
                <a:latin typeface="Arial" pitchFamily="34" charset="0"/>
                <a:cs typeface="Arial" pitchFamily="34" charset="0"/>
              </a:rPr>
              <a:t>là </a:t>
            </a:r>
            <a:r>
              <a:rPr lang="fr-FR" sz="2000" dirty="0" err="1">
                <a:latin typeface="Arial" pitchFamily="34" charset="0"/>
                <a:cs typeface="Arial" pitchFamily="34" charset="0"/>
              </a:rPr>
              <a:t>phương</a:t>
            </a:r>
            <a:r>
              <a:rPr lang="fr-FR" sz="2000" dirty="0">
                <a:latin typeface="Arial" pitchFamily="34" charset="0"/>
                <a:cs typeface="Arial" pitchFamily="34" charset="0"/>
              </a:rPr>
              <a:t> </a:t>
            </a:r>
            <a:r>
              <a:rPr lang="fr-FR" sz="2000" dirty="0" err="1">
                <a:latin typeface="Arial" pitchFamily="34" charset="0"/>
                <a:cs typeface="Arial" pitchFamily="34" charset="0"/>
              </a:rPr>
              <a:t>pháp</a:t>
            </a:r>
            <a:r>
              <a:rPr lang="fr-FR" sz="2000" dirty="0">
                <a:latin typeface="Arial" pitchFamily="34" charset="0"/>
                <a:cs typeface="Arial" pitchFamily="34" charset="0"/>
              </a:rPr>
              <a:t> </a:t>
            </a:r>
            <a:r>
              <a:rPr lang="fr-FR" sz="2000" dirty="0" err="1">
                <a:latin typeface="Arial" pitchFamily="34" charset="0"/>
                <a:cs typeface="Arial" pitchFamily="34" charset="0"/>
              </a:rPr>
              <a:t>dùng</a:t>
            </a:r>
            <a:r>
              <a:rPr lang="fr-FR" sz="2000" dirty="0">
                <a:latin typeface="Arial" pitchFamily="34" charset="0"/>
                <a:cs typeface="Arial" pitchFamily="34" charset="0"/>
              </a:rPr>
              <a:t> </a:t>
            </a:r>
            <a:r>
              <a:rPr lang="fr-FR" sz="2000" dirty="0" err="1">
                <a:latin typeface="Arial" pitchFamily="34" charset="0"/>
                <a:cs typeface="Arial" pitchFamily="34" charset="0"/>
              </a:rPr>
              <a:t>chỉ</a:t>
            </a:r>
            <a:r>
              <a:rPr lang="fr-FR" sz="2000" dirty="0">
                <a:latin typeface="Arial" pitchFamily="34" charset="0"/>
                <a:cs typeface="Arial" pitchFamily="34" charset="0"/>
              </a:rPr>
              <a:t> </a:t>
            </a:r>
            <a:r>
              <a:rPr lang="fr-FR" sz="2000" dirty="0" err="1">
                <a:latin typeface="Arial" pitchFamily="34" charset="0"/>
                <a:cs typeface="Arial" pitchFamily="34" charset="0"/>
              </a:rPr>
              <a:t>thị</a:t>
            </a:r>
            <a:r>
              <a:rPr lang="fr-FR" sz="2000" dirty="0">
                <a:latin typeface="Arial" pitchFamily="34" charset="0"/>
                <a:cs typeface="Arial" pitchFamily="34" charset="0"/>
              </a:rPr>
              <a:t> </a:t>
            </a:r>
            <a:r>
              <a:rPr lang="fr-FR" sz="2000" dirty="0" err="1">
                <a:latin typeface="Arial" pitchFamily="34" charset="0"/>
                <a:cs typeface="Arial" pitchFamily="34" charset="0"/>
              </a:rPr>
              <a:t>hấp</a:t>
            </a:r>
            <a:r>
              <a:rPr lang="fr-FR" sz="2000" dirty="0">
                <a:latin typeface="Arial" pitchFamily="34" charset="0"/>
                <a:cs typeface="Arial" pitchFamily="34" charset="0"/>
              </a:rPr>
              <a:t> </a:t>
            </a:r>
            <a:r>
              <a:rPr lang="fr-FR" sz="2000" dirty="0" err="1" smtClean="0">
                <a:latin typeface="Arial" pitchFamily="34" charset="0"/>
                <a:cs typeface="Arial" pitchFamily="34" charset="0"/>
              </a:rPr>
              <a:t>phụ</a:t>
            </a:r>
            <a:r>
              <a:rPr lang="fr-FR" sz="2000" dirty="0" smtClean="0">
                <a:latin typeface="Arial" pitchFamily="34" charset="0"/>
                <a:cs typeface="Arial" pitchFamily="34" charset="0"/>
              </a:rPr>
              <a:t>: </a:t>
            </a:r>
            <a:r>
              <a:rPr lang="fr-FR" sz="2000" dirty="0" err="1">
                <a:latin typeface="Arial" pitchFamily="34" charset="0"/>
                <a:cs typeface="Arial" pitchFamily="34" charset="0"/>
              </a:rPr>
              <a:t>phần</a:t>
            </a:r>
            <a:r>
              <a:rPr lang="fr-FR" sz="2000" dirty="0">
                <a:latin typeface="Arial" pitchFamily="34" charset="0"/>
                <a:cs typeface="Arial" pitchFamily="34" charset="0"/>
              </a:rPr>
              <a:t> </a:t>
            </a:r>
            <a:r>
              <a:rPr lang="fr-FR" sz="2000" dirty="0" err="1">
                <a:latin typeface="Arial" pitchFamily="34" charset="0"/>
                <a:cs typeface="Arial" pitchFamily="34" charset="0"/>
              </a:rPr>
              <a:t>lớn</a:t>
            </a:r>
            <a:r>
              <a:rPr lang="fr-FR" sz="2000" dirty="0">
                <a:latin typeface="Arial" pitchFamily="34" charset="0"/>
                <a:cs typeface="Arial" pitchFamily="34" charset="0"/>
              </a:rPr>
              <a:t> là </a:t>
            </a:r>
            <a:r>
              <a:rPr lang="fr-FR" sz="2000" dirty="0" err="1">
                <a:latin typeface="Arial" pitchFamily="34" charset="0"/>
                <a:cs typeface="Arial" pitchFamily="34" charset="0"/>
              </a:rPr>
              <a:t>các</a:t>
            </a:r>
            <a:r>
              <a:rPr lang="fr-FR" sz="2000" dirty="0">
                <a:latin typeface="Arial" pitchFamily="34" charset="0"/>
                <a:cs typeface="Arial" pitchFamily="34" charset="0"/>
              </a:rPr>
              <a:t> </a:t>
            </a:r>
            <a:r>
              <a:rPr lang="fr-FR" sz="2000" dirty="0" err="1">
                <a:latin typeface="Arial" pitchFamily="34" charset="0"/>
                <a:cs typeface="Arial" pitchFamily="34" charset="0"/>
              </a:rPr>
              <a:t>axit</a:t>
            </a:r>
            <a:r>
              <a:rPr lang="fr-FR" sz="2000" dirty="0">
                <a:latin typeface="Arial" pitchFamily="34" charset="0"/>
                <a:cs typeface="Arial" pitchFamily="34" charset="0"/>
              </a:rPr>
              <a:t> </a:t>
            </a:r>
            <a:r>
              <a:rPr lang="fr-FR" sz="2000" dirty="0" err="1">
                <a:latin typeface="Arial" pitchFamily="34" charset="0"/>
                <a:cs typeface="Arial" pitchFamily="34" charset="0"/>
              </a:rPr>
              <a:t>hữu</a:t>
            </a:r>
            <a:r>
              <a:rPr lang="fr-FR" sz="2000" dirty="0">
                <a:latin typeface="Arial" pitchFamily="34" charset="0"/>
                <a:cs typeface="Arial" pitchFamily="34" charset="0"/>
              </a:rPr>
              <a:t> </a:t>
            </a:r>
            <a:r>
              <a:rPr lang="fr-FR" sz="2000" dirty="0" err="1">
                <a:latin typeface="Arial" pitchFamily="34" charset="0"/>
                <a:cs typeface="Arial" pitchFamily="34" charset="0"/>
              </a:rPr>
              <a:t>cơ</a:t>
            </a:r>
            <a:r>
              <a:rPr lang="fr-FR" sz="2000" dirty="0">
                <a:latin typeface="Arial" pitchFamily="34" charset="0"/>
                <a:cs typeface="Arial" pitchFamily="34" charset="0"/>
              </a:rPr>
              <a:t> </a:t>
            </a:r>
            <a:r>
              <a:rPr lang="fr-FR" sz="2000" dirty="0" err="1">
                <a:latin typeface="Arial" pitchFamily="34" charset="0"/>
                <a:cs typeface="Arial" pitchFamily="34" charset="0"/>
              </a:rPr>
              <a:t>yếu</a:t>
            </a:r>
            <a:r>
              <a:rPr lang="fr-FR" sz="2000" dirty="0">
                <a:latin typeface="Arial" pitchFamily="34" charset="0"/>
                <a:cs typeface="Arial" pitchFamily="34" charset="0"/>
              </a:rPr>
              <a:t>, </a:t>
            </a:r>
            <a:r>
              <a:rPr lang="fr-FR" sz="2000" dirty="0" err="1">
                <a:latin typeface="Arial" pitchFamily="34" charset="0"/>
                <a:cs typeface="Arial" pitchFamily="34" charset="0"/>
              </a:rPr>
              <a:t>màu</a:t>
            </a:r>
            <a:r>
              <a:rPr lang="fr-FR" sz="2000" dirty="0">
                <a:latin typeface="Arial" pitchFamily="34" charset="0"/>
                <a:cs typeface="Arial" pitchFamily="34" charset="0"/>
              </a:rPr>
              <a:t> ở </a:t>
            </a:r>
            <a:r>
              <a:rPr lang="fr-FR" sz="2000" dirty="0" err="1">
                <a:latin typeface="Arial" pitchFamily="34" charset="0"/>
                <a:cs typeface="Arial" pitchFamily="34" charset="0"/>
              </a:rPr>
              <a:t>dạng</a:t>
            </a:r>
            <a:r>
              <a:rPr lang="fr-FR" sz="2000" dirty="0">
                <a:latin typeface="Arial" pitchFamily="34" charset="0"/>
                <a:cs typeface="Arial" pitchFamily="34" charset="0"/>
              </a:rPr>
              <a:t> </a:t>
            </a:r>
            <a:r>
              <a:rPr lang="fr-FR" sz="2000" dirty="0" err="1">
                <a:latin typeface="Arial" pitchFamily="34" charset="0"/>
                <a:cs typeface="Arial" pitchFamily="34" charset="0"/>
              </a:rPr>
              <a:t>tự</a:t>
            </a:r>
            <a:r>
              <a:rPr lang="fr-FR" sz="2000" dirty="0">
                <a:latin typeface="Arial" pitchFamily="34" charset="0"/>
                <a:cs typeface="Arial" pitchFamily="34" charset="0"/>
              </a:rPr>
              <a:t> do </a:t>
            </a:r>
            <a:r>
              <a:rPr lang="fr-FR" sz="2000" dirty="0" err="1">
                <a:latin typeface="Arial" pitchFamily="34" charset="0"/>
                <a:cs typeface="Arial" pitchFamily="34" charset="0"/>
              </a:rPr>
              <a:t>khác</a:t>
            </a:r>
            <a:r>
              <a:rPr lang="fr-FR" sz="2000" dirty="0">
                <a:latin typeface="Arial" pitchFamily="34" charset="0"/>
                <a:cs typeface="Arial" pitchFamily="34" charset="0"/>
              </a:rPr>
              <a:t> </a:t>
            </a:r>
            <a:r>
              <a:rPr lang="fr-FR" sz="2000" dirty="0" err="1">
                <a:latin typeface="Arial" pitchFamily="34" charset="0"/>
                <a:cs typeface="Arial" pitchFamily="34" charset="0"/>
              </a:rPr>
              <a:t>với</a:t>
            </a:r>
            <a:r>
              <a:rPr lang="fr-FR" sz="2000" dirty="0">
                <a:latin typeface="Arial" pitchFamily="34" charset="0"/>
                <a:cs typeface="Arial" pitchFamily="34" charset="0"/>
              </a:rPr>
              <a:t> </a:t>
            </a:r>
            <a:r>
              <a:rPr lang="fr-FR" sz="2000" dirty="0" err="1">
                <a:latin typeface="Arial" pitchFamily="34" charset="0"/>
                <a:cs typeface="Arial" pitchFamily="34" charset="0"/>
              </a:rPr>
              <a:t>màu</a:t>
            </a:r>
            <a:r>
              <a:rPr lang="fr-FR" sz="2000" dirty="0">
                <a:latin typeface="Arial" pitchFamily="34" charset="0"/>
                <a:cs typeface="Arial" pitchFamily="34" charset="0"/>
              </a:rPr>
              <a:t> ở </a:t>
            </a:r>
            <a:r>
              <a:rPr lang="fr-FR" sz="2000" dirty="0" err="1">
                <a:latin typeface="Arial" pitchFamily="34" charset="0"/>
                <a:cs typeface="Arial" pitchFamily="34" charset="0"/>
              </a:rPr>
              <a:t>dạng</a:t>
            </a:r>
            <a:r>
              <a:rPr lang="fr-FR" sz="2000" dirty="0">
                <a:latin typeface="Arial" pitchFamily="34" charset="0"/>
                <a:cs typeface="Arial" pitchFamily="34" charset="0"/>
              </a:rPr>
              <a:t> </a:t>
            </a:r>
            <a:r>
              <a:rPr lang="fr-FR" sz="2000" dirty="0" err="1">
                <a:latin typeface="Arial" pitchFamily="34" charset="0"/>
                <a:cs typeface="Arial" pitchFamily="34" charset="0"/>
              </a:rPr>
              <a:t>bị</a:t>
            </a:r>
            <a:r>
              <a:rPr lang="fr-FR" sz="2000" dirty="0">
                <a:latin typeface="Arial" pitchFamily="34" charset="0"/>
                <a:cs typeface="Arial" pitchFamily="34" charset="0"/>
              </a:rPr>
              <a:t> </a:t>
            </a:r>
            <a:r>
              <a:rPr lang="fr-FR" sz="2000" dirty="0" err="1">
                <a:latin typeface="Arial" pitchFamily="34" charset="0"/>
                <a:cs typeface="Arial" pitchFamily="34" charset="0"/>
              </a:rPr>
              <a:t>hấp</a:t>
            </a:r>
            <a:r>
              <a:rPr lang="fr-FR" sz="2000" dirty="0">
                <a:latin typeface="Arial" pitchFamily="34" charset="0"/>
                <a:cs typeface="Arial" pitchFamily="34" charset="0"/>
              </a:rPr>
              <a:t> </a:t>
            </a:r>
            <a:r>
              <a:rPr lang="fr-FR" sz="2000" dirty="0" err="1">
                <a:latin typeface="Arial" pitchFamily="34" charset="0"/>
                <a:cs typeface="Arial" pitchFamily="34" charset="0"/>
              </a:rPr>
              <a:t>phụ</a:t>
            </a:r>
            <a:r>
              <a:rPr lang="fr-FR" sz="2000" dirty="0">
                <a:latin typeface="Arial" pitchFamily="34" charset="0"/>
                <a:cs typeface="Arial" pitchFamily="34" charset="0"/>
              </a:rPr>
              <a:t> </a:t>
            </a:r>
            <a:r>
              <a:rPr lang="fr-FR" sz="2000" dirty="0" err="1">
                <a:latin typeface="Arial" pitchFamily="34" charset="0"/>
                <a:cs typeface="Arial" pitchFamily="34" charset="0"/>
              </a:rPr>
              <a:t>lên</a:t>
            </a:r>
            <a:r>
              <a:rPr lang="fr-FR" sz="2000" dirty="0">
                <a:latin typeface="Arial" pitchFamily="34" charset="0"/>
                <a:cs typeface="Arial" pitchFamily="34" charset="0"/>
              </a:rPr>
              <a:t> </a:t>
            </a:r>
            <a:r>
              <a:rPr lang="fr-FR" sz="2000" dirty="0" err="1">
                <a:latin typeface="Arial" pitchFamily="34" charset="0"/>
                <a:cs typeface="Arial" pitchFamily="34" charset="0"/>
              </a:rPr>
              <a:t>bề</a:t>
            </a:r>
            <a:r>
              <a:rPr lang="fr-FR" sz="2000" dirty="0">
                <a:latin typeface="Arial" pitchFamily="34" charset="0"/>
                <a:cs typeface="Arial" pitchFamily="34" charset="0"/>
              </a:rPr>
              <a:t> </a:t>
            </a:r>
            <a:r>
              <a:rPr lang="fr-FR" sz="2000" dirty="0" err="1">
                <a:latin typeface="Arial" pitchFamily="34" charset="0"/>
                <a:cs typeface="Arial" pitchFamily="34" charset="0"/>
              </a:rPr>
              <a:t>mặt</a:t>
            </a:r>
            <a:r>
              <a:rPr lang="fr-FR" sz="2000" dirty="0">
                <a:latin typeface="Arial" pitchFamily="34" charset="0"/>
                <a:cs typeface="Arial" pitchFamily="34" charset="0"/>
              </a:rPr>
              <a:t> </a:t>
            </a:r>
            <a:r>
              <a:rPr lang="fr-FR" sz="2000" dirty="0" err="1">
                <a:latin typeface="Arial" pitchFamily="34" charset="0"/>
                <a:cs typeface="Arial" pitchFamily="34" charset="0"/>
              </a:rPr>
              <a:t>kết</a:t>
            </a:r>
            <a:r>
              <a:rPr lang="fr-FR" sz="2000" dirty="0">
                <a:latin typeface="Arial" pitchFamily="34" charset="0"/>
                <a:cs typeface="Arial" pitchFamily="34" charset="0"/>
              </a:rPr>
              <a:t> </a:t>
            </a:r>
            <a:r>
              <a:rPr lang="fr-FR" sz="2000" dirty="0" err="1">
                <a:latin typeface="Arial" pitchFamily="34" charset="0"/>
                <a:cs typeface="Arial" pitchFamily="34" charset="0"/>
              </a:rPr>
              <a:t>tủa</a:t>
            </a:r>
            <a:r>
              <a:rPr lang="fr-FR" sz="2000" dirty="0" smtClean="0">
                <a:latin typeface="Arial" pitchFamily="34" charset="0"/>
                <a:cs typeface="Arial" pitchFamily="34" charset="0"/>
              </a:rPr>
              <a:t>.</a:t>
            </a:r>
          </a:p>
          <a:p>
            <a:pPr algn="just">
              <a:lnSpc>
                <a:spcPct val="120000"/>
              </a:lnSpc>
            </a:pP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fr-FR" sz="2000" dirty="0" err="1">
                <a:latin typeface="Arial" pitchFamily="34" charset="0"/>
                <a:cs typeface="Arial" pitchFamily="34" charset="0"/>
              </a:rPr>
              <a:t>f</a:t>
            </a:r>
            <a:r>
              <a:rPr lang="fr-FR" sz="2000" dirty="0" err="1" smtClean="0">
                <a:latin typeface="Arial" pitchFamily="34" charset="0"/>
                <a:cs typeface="Arial" pitchFamily="34" charset="0"/>
              </a:rPr>
              <a:t>luoretxein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và</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các</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dẫn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xuất</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của</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nó</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như</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eozin</a:t>
            </a:r>
            <a:r>
              <a:rPr lang="fr-FR" sz="2000" dirty="0" smtClean="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fr-FR" sz="2000" dirty="0">
                <a:latin typeface="Arial" pitchFamily="34" charset="0"/>
                <a:cs typeface="Arial" pitchFamily="34" charset="0"/>
              </a:rPr>
              <a:t>+</a:t>
            </a:r>
            <a:r>
              <a:rPr lang="fr-FR" sz="2000" dirty="0" smtClean="0">
                <a:latin typeface="Arial" pitchFamily="34" charset="0"/>
                <a:cs typeface="Arial" pitchFamily="34" charset="0"/>
              </a:rPr>
              <a:t> </a:t>
            </a:r>
            <a:r>
              <a:rPr lang="fr-FR" sz="2000" dirty="0" err="1">
                <a:latin typeface="Arial" pitchFamily="34" charset="0"/>
                <a:cs typeface="Arial" pitchFamily="34" charset="0"/>
              </a:rPr>
              <a:t>Fluoretxein</a:t>
            </a:r>
            <a:r>
              <a:rPr lang="fr-FR" sz="2000" dirty="0">
                <a:latin typeface="Arial" pitchFamily="34" charset="0"/>
                <a:cs typeface="Arial" pitchFamily="34" charset="0"/>
              </a:rPr>
              <a:t> : </a:t>
            </a:r>
            <a:r>
              <a:rPr lang="fr-FR" sz="2000" dirty="0" err="1">
                <a:latin typeface="Arial" pitchFamily="34" charset="0"/>
                <a:cs typeface="Arial" pitchFamily="34" charset="0"/>
              </a:rPr>
              <a:t>dạng</a:t>
            </a:r>
            <a:r>
              <a:rPr lang="fr-FR" sz="2000" dirty="0">
                <a:latin typeface="Arial" pitchFamily="34" charset="0"/>
                <a:cs typeface="Arial" pitchFamily="34" charset="0"/>
              </a:rPr>
              <a:t> </a:t>
            </a:r>
            <a:r>
              <a:rPr lang="fr-FR" sz="2000" dirty="0" err="1">
                <a:latin typeface="Arial" pitchFamily="34" charset="0"/>
                <a:cs typeface="Arial" pitchFamily="34" charset="0"/>
              </a:rPr>
              <a:t>tự</a:t>
            </a:r>
            <a:r>
              <a:rPr lang="fr-FR" sz="2000" dirty="0">
                <a:latin typeface="Arial" pitchFamily="34" charset="0"/>
                <a:cs typeface="Arial" pitchFamily="34" charset="0"/>
              </a:rPr>
              <a:t> do </a:t>
            </a:r>
            <a:r>
              <a:rPr lang="fr-FR" sz="2000" dirty="0" err="1">
                <a:latin typeface="Arial" pitchFamily="34" charset="0"/>
                <a:cs typeface="Arial" pitchFamily="34" charset="0"/>
              </a:rPr>
              <a:t>phát</a:t>
            </a:r>
            <a:r>
              <a:rPr lang="fr-FR" sz="2000" dirty="0">
                <a:latin typeface="Arial" pitchFamily="34" charset="0"/>
                <a:cs typeface="Arial" pitchFamily="34" charset="0"/>
              </a:rPr>
              <a:t> </a:t>
            </a:r>
            <a:r>
              <a:rPr lang="fr-FR" sz="2000" dirty="0" err="1">
                <a:latin typeface="Arial" pitchFamily="34" charset="0"/>
                <a:cs typeface="Arial" pitchFamily="34" charset="0"/>
              </a:rPr>
              <a:t>huỳnh</a:t>
            </a:r>
            <a:r>
              <a:rPr lang="fr-FR" sz="2000" dirty="0">
                <a:latin typeface="Arial" pitchFamily="34" charset="0"/>
                <a:cs typeface="Arial" pitchFamily="34" charset="0"/>
              </a:rPr>
              <a:t> </a:t>
            </a:r>
            <a:r>
              <a:rPr lang="fr-FR" sz="2000" dirty="0" err="1">
                <a:latin typeface="Arial" pitchFamily="34" charset="0"/>
                <a:cs typeface="Arial" pitchFamily="34" charset="0"/>
              </a:rPr>
              <a:t>quang</a:t>
            </a:r>
            <a:r>
              <a:rPr lang="fr-FR" sz="2000" dirty="0">
                <a:latin typeface="Arial" pitchFamily="34" charset="0"/>
                <a:cs typeface="Arial" pitchFamily="34" charset="0"/>
              </a:rPr>
              <a:t> </a:t>
            </a:r>
            <a:r>
              <a:rPr lang="fr-FR" sz="2000" dirty="0" err="1">
                <a:latin typeface="Arial" pitchFamily="34" charset="0"/>
                <a:cs typeface="Arial" pitchFamily="34" charset="0"/>
              </a:rPr>
              <a:t>màu</a:t>
            </a:r>
            <a:r>
              <a:rPr lang="fr-FR" sz="2000" dirty="0">
                <a:latin typeface="Arial" pitchFamily="34" charset="0"/>
                <a:cs typeface="Arial" pitchFamily="34" charset="0"/>
              </a:rPr>
              <a:t> </a:t>
            </a:r>
            <a:r>
              <a:rPr lang="fr-FR" sz="2000" dirty="0" err="1">
                <a:latin typeface="Arial" pitchFamily="34" charset="0"/>
                <a:cs typeface="Arial" pitchFamily="34" charset="0"/>
              </a:rPr>
              <a:t>vàng</a:t>
            </a:r>
            <a:r>
              <a:rPr lang="fr-FR" sz="2000" dirty="0">
                <a:latin typeface="Arial" pitchFamily="34" charset="0"/>
                <a:cs typeface="Arial" pitchFamily="34" charset="0"/>
              </a:rPr>
              <a:t> </a:t>
            </a:r>
            <a:r>
              <a:rPr lang="fr-FR" sz="2000" dirty="0" err="1">
                <a:latin typeface="Arial" pitchFamily="34" charset="0"/>
                <a:cs typeface="Arial" pitchFamily="34" charset="0"/>
              </a:rPr>
              <a:t>lục</a:t>
            </a:r>
            <a:r>
              <a:rPr lang="fr-FR" sz="2000" dirty="0">
                <a:latin typeface="Arial" pitchFamily="34" charset="0"/>
                <a:cs typeface="Arial" pitchFamily="34" charset="0"/>
              </a:rPr>
              <a:t>, </a:t>
            </a:r>
            <a:r>
              <a:rPr lang="fr-FR" sz="2000" dirty="0" err="1">
                <a:latin typeface="Arial" pitchFamily="34" charset="0"/>
                <a:cs typeface="Arial" pitchFamily="34" charset="0"/>
              </a:rPr>
              <a:t>bị</a:t>
            </a:r>
            <a:r>
              <a:rPr lang="fr-FR" sz="2000" dirty="0">
                <a:latin typeface="Arial" pitchFamily="34" charset="0"/>
                <a:cs typeface="Arial" pitchFamily="34" charset="0"/>
              </a:rPr>
              <a:t> </a:t>
            </a:r>
            <a:r>
              <a:rPr lang="fr-FR" sz="2000" dirty="0" err="1">
                <a:latin typeface="Arial" pitchFamily="34" charset="0"/>
                <a:cs typeface="Arial" pitchFamily="34" charset="0"/>
              </a:rPr>
              <a:t>hấp</a:t>
            </a:r>
            <a:r>
              <a:rPr lang="fr-FR" sz="2000" dirty="0">
                <a:latin typeface="Arial" pitchFamily="34" charset="0"/>
                <a:cs typeface="Arial" pitchFamily="34" charset="0"/>
              </a:rPr>
              <a:t> </a:t>
            </a:r>
            <a:r>
              <a:rPr lang="fr-FR" sz="2000" dirty="0" err="1">
                <a:latin typeface="Arial" pitchFamily="34" charset="0"/>
                <a:cs typeface="Arial" pitchFamily="34" charset="0"/>
              </a:rPr>
              <a:t>phụ</a:t>
            </a:r>
            <a:r>
              <a:rPr lang="fr-FR" sz="2000" dirty="0">
                <a:latin typeface="Arial" pitchFamily="34" charset="0"/>
                <a:cs typeface="Arial" pitchFamily="34" charset="0"/>
              </a:rPr>
              <a:t> </a:t>
            </a:r>
            <a:r>
              <a:rPr lang="fr-FR" sz="2000" dirty="0" err="1">
                <a:latin typeface="Arial" pitchFamily="34" charset="0"/>
                <a:cs typeface="Arial" pitchFamily="34" charset="0"/>
              </a:rPr>
              <a:t>lên</a:t>
            </a:r>
            <a:r>
              <a:rPr lang="fr-FR" sz="2000" dirty="0">
                <a:latin typeface="Arial" pitchFamily="34" charset="0"/>
                <a:cs typeface="Arial" pitchFamily="34" charset="0"/>
              </a:rPr>
              <a:t> </a:t>
            </a:r>
            <a:r>
              <a:rPr lang="fr-FR" sz="2000" dirty="0" err="1">
                <a:latin typeface="Arial" pitchFamily="34" charset="0"/>
                <a:cs typeface="Arial" pitchFamily="34" charset="0"/>
              </a:rPr>
              <a:t>bề</a:t>
            </a:r>
            <a:r>
              <a:rPr lang="fr-FR" sz="2000" dirty="0">
                <a:latin typeface="Arial" pitchFamily="34" charset="0"/>
                <a:cs typeface="Arial" pitchFamily="34" charset="0"/>
              </a:rPr>
              <a:t> </a:t>
            </a:r>
            <a:r>
              <a:rPr lang="fr-FR" sz="2000" dirty="0" err="1">
                <a:latin typeface="Arial" pitchFamily="34" charset="0"/>
                <a:cs typeface="Arial" pitchFamily="34" charset="0"/>
              </a:rPr>
              <a:t>mặt</a:t>
            </a:r>
            <a:r>
              <a:rPr lang="fr-FR" sz="2000" dirty="0">
                <a:latin typeface="Arial" pitchFamily="34" charset="0"/>
                <a:cs typeface="Arial" pitchFamily="34" charset="0"/>
              </a:rPr>
              <a:t> </a:t>
            </a:r>
            <a:r>
              <a:rPr lang="fr-FR" sz="2000" dirty="0" err="1">
                <a:latin typeface="Arial" pitchFamily="34" charset="0"/>
                <a:cs typeface="Arial" pitchFamily="34" charset="0"/>
              </a:rPr>
              <a:t>kết</a:t>
            </a:r>
            <a:r>
              <a:rPr lang="fr-FR" sz="2000" dirty="0">
                <a:latin typeface="Arial" pitchFamily="34" charset="0"/>
                <a:cs typeface="Arial" pitchFamily="34" charset="0"/>
              </a:rPr>
              <a:t> </a:t>
            </a:r>
            <a:r>
              <a:rPr lang="fr-FR" sz="2000" dirty="0" err="1">
                <a:latin typeface="Arial" pitchFamily="34" charset="0"/>
                <a:cs typeface="Arial" pitchFamily="34" charset="0"/>
              </a:rPr>
              <a:t>tủa</a:t>
            </a:r>
            <a:r>
              <a:rPr lang="fr-FR" sz="2000" dirty="0">
                <a:latin typeface="Arial" pitchFamily="34" charset="0"/>
                <a:cs typeface="Arial" pitchFamily="34" charset="0"/>
              </a:rPr>
              <a:t> </a:t>
            </a:r>
            <a:r>
              <a:rPr lang="fr-FR" sz="2000" dirty="0" err="1">
                <a:latin typeface="Arial" pitchFamily="34" charset="0"/>
                <a:cs typeface="Arial" pitchFamily="34" charset="0"/>
              </a:rPr>
              <a:t>chuyển</a:t>
            </a:r>
            <a:r>
              <a:rPr lang="fr-FR" sz="2000" dirty="0">
                <a:latin typeface="Arial" pitchFamily="34" charset="0"/>
                <a:cs typeface="Arial" pitchFamily="34" charset="0"/>
              </a:rPr>
              <a:t> sang </a:t>
            </a:r>
            <a:r>
              <a:rPr lang="fr-FR" sz="2000" dirty="0" err="1">
                <a:latin typeface="Arial" pitchFamily="34" charset="0"/>
                <a:cs typeface="Arial" pitchFamily="34" charset="0"/>
              </a:rPr>
              <a:t>màu</a:t>
            </a:r>
            <a:r>
              <a:rPr lang="fr-FR" sz="2000" dirty="0">
                <a:latin typeface="Arial" pitchFamily="34" charset="0"/>
                <a:cs typeface="Arial" pitchFamily="34" charset="0"/>
              </a:rPr>
              <a:t> </a:t>
            </a:r>
            <a:r>
              <a:rPr lang="fr-FR" sz="2000" dirty="0" err="1">
                <a:latin typeface="Arial" pitchFamily="34" charset="0"/>
                <a:cs typeface="Arial" pitchFamily="34" charset="0"/>
              </a:rPr>
              <a:t>đỏ</a:t>
            </a:r>
            <a:r>
              <a:rPr lang="fr-FR" sz="2000" dirty="0">
                <a:latin typeface="Arial" pitchFamily="34" charset="0"/>
                <a:cs typeface="Arial" pitchFamily="34" charset="0"/>
              </a:rPr>
              <a:t> </a:t>
            </a:r>
            <a:r>
              <a:rPr lang="fr-FR" sz="2000" dirty="0" err="1">
                <a:latin typeface="Arial" pitchFamily="34" charset="0"/>
                <a:cs typeface="Arial" pitchFamily="34" charset="0"/>
              </a:rPr>
              <a:t>sẫm</a:t>
            </a:r>
            <a:r>
              <a:rPr lang="fr-FR" sz="2000" dirty="0" smtClean="0">
                <a:latin typeface="Arial" pitchFamily="34" charset="0"/>
                <a:cs typeface="Arial" pitchFamily="34" charset="0"/>
              </a:rPr>
              <a:t>.</a:t>
            </a:r>
          </a:p>
          <a:p>
            <a:pPr algn="just">
              <a:lnSpc>
                <a:spcPct val="120000"/>
              </a:lnSpc>
            </a:pP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Eozin</a:t>
            </a:r>
            <a:r>
              <a:rPr lang="fr-FR" sz="2000" dirty="0" smtClean="0">
                <a:latin typeface="Arial" pitchFamily="34" charset="0"/>
                <a:cs typeface="Arial" pitchFamily="34" charset="0"/>
              </a:rPr>
              <a:t> ở </a:t>
            </a:r>
            <a:r>
              <a:rPr lang="fr-FR" sz="2000" dirty="0" err="1" smtClean="0">
                <a:latin typeface="Arial" pitchFamily="34" charset="0"/>
                <a:cs typeface="Arial" pitchFamily="34" charset="0"/>
              </a:rPr>
              <a:t>dạng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tự</a:t>
            </a:r>
            <a:r>
              <a:rPr lang="fr-FR" sz="2000" dirty="0" smtClean="0">
                <a:latin typeface="Arial" pitchFamily="34" charset="0"/>
                <a:cs typeface="Arial" pitchFamily="34" charset="0"/>
              </a:rPr>
              <a:t> do </a:t>
            </a:r>
            <a:r>
              <a:rPr lang="fr-FR" sz="2000" dirty="0" err="1" smtClean="0">
                <a:latin typeface="Arial" pitchFamily="34" charset="0"/>
                <a:cs typeface="Arial" pitchFamily="34" charset="0"/>
              </a:rPr>
              <a:t>có</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màu</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hồng</a:t>
            </a:r>
            <a:r>
              <a:rPr lang="fr-FR" sz="2000" dirty="0" smtClean="0">
                <a:latin typeface="Arial" pitchFamily="34" charset="0"/>
                <a:cs typeface="Arial" pitchFamily="34" charset="0"/>
              </a:rPr>
              <a:t>, khi </a:t>
            </a:r>
            <a:r>
              <a:rPr lang="fr-FR" sz="2000" dirty="0" err="1" smtClean="0">
                <a:latin typeface="Arial" pitchFamily="34" charset="0"/>
                <a:cs typeface="Arial" pitchFamily="34" charset="0"/>
              </a:rPr>
              <a:t>bị</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hấp</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phụ</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có</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màu</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tím</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hóa</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cà</a:t>
            </a:r>
            <a:endParaRPr lang="en-US" sz="2000" dirty="0">
              <a:latin typeface="Arial" pitchFamily="34" charset="0"/>
              <a:cs typeface="Arial" pitchFamily="34" charset="0"/>
            </a:endParaRPr>
          </a:p>
          <a:p>
            <a:pPr algn="just">
              <a:lnSpc>
                <a:spcPct val="120000"/>
              </a:lnSpc>
            </a:pP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Cơ</a:t>
            </a:r>
            <a:r>
              <a:rPr lang="fr-FR" sz="2000" dirty="0" smtClean="0">
                <a:latin typeface="Arial" pitchFamily="34" charset="0"/>
                <a:cs typeface="Arial" pitchFamily="34" charset="0"/>
              </a:rPr>
              <a:t> </a:t>
            </a:r>
            <a:r>
              <a:rPr lang="fr-FR" sz="2000" dirty="0" err="1">
                <a:latin typeface="Arial" pitchFamily="34" charset="0"/>
                <a:cs typeface="Arial" pitchFamily="34" charset="0"/>
              </a:rPr>
              <a:t>chế</a:t>
            </a:r>
            <a:r>
              <a:rPr lang="fr-FR" sz="2000" dirty="0">
                <a:latin typeface="Arial" pitchFamily="34" charset="0"/>
                <a:cs typeface="Arial" pitchFamily="34" charset="0"/>
              </a:rPr>
              <a:t> : </a:t>
            </a:r>
            <a:r>
              <a:rPr lang="fr-FR" sz="2000" dirty="0" err="1">
                <a:latin typeface="Arial" pitchFamily="34" charset="0"/>
                <a:cs typeface="Arial" pitchFamily="34" charset="0"/>
              </a:rPr>
              <a:t>chuẩn</a:t>
            </a:r>
            <a:r>
              <a:rPr lang="fr-FR" sz="2000" dirty="0">
                <a:latin typeface="Arial" pitchFamily="34" charset="0"/>
                <a:cs typeface="Arial" pitchFamily="34" charset="0"/>
              </a:rPr>
              <a:t> </a:t>
            </a:r>
            <a:r>
              <a:rPr lang="fr-FR" sz="2000" dirty="0" err="1">
                <a:latin typeface="Arial" pitchFamily="34" charset="0"/>
                <a:cs typeface="Arial" pitchFamily="34" charset="0"/>
              </a:rPr>
              <a:t>độ</a:t>
            </a:r>
            <a:r>
              <a:rPr lang="fr-FR" sz="2000" dirty="0">
                <a:latin typeface="Arial" pitchFamily="34" charset="0"/>
                <a:cs typeface="Arial" pitchFamily="34" charset="0"/>
              </a:rPr>
              <a:t> Ag</a:t>
            </a:r>
            <a:r>
              <a:rPr lang="fr-FR" sz="2000" baseline="30000" dirty="0">
                <a:latin typeface="Arial" pitchFamily="34" charset="0"/>
                <a:cs typeface="Arial" pitchFamily="34" charset="0"/>
              </a:rPr>
              <a:t>+</a:t>
            </a:r>
            <a:r>
              <a:rPr lang="fr-FR" sz="2000" dirty="0">
                <a:latin typeface="Arial" pitchFamily="34" charset="0"/>
                <a:cs typeface="Arial" pitchFamily="34" charset="0"/>
              </a:rPr>
              <a:t> </a:t>
            </a:r>
            <a:r>
              <a:rPr lang="fr-FR" sz="2000" dirty="0" err="1">
                <a:latin typeface="Arial" pitchFamily="34" charset="0"/>
                <a:cs typeface="Arial" pitchFamily="34" charset="0"/>
              </a:rPr>
              <a:t>hoặc</a:t>
            </a:r>
            <a:r>
              <a:rPr lang="fr-FR" sz="2000" dirty="0">
                <a:latin typeface="Arial" pitchFamily="34" charset="0"/>
                <a:cs typeface="Arial" pitchFamily="34" charset="0"/>
              </a:rPr>
              <a:t> </a:t>
            </a:r>
            <a:r>
              <a:rPr lang="fr-FR" sz="2000" dirty="0" err="1">
                <a:latin typeface="Arial" pitchFamily="34" charset="0"/>
                <a:cs typeface="Arial" pitchFamily="34" charset="0"/>
              </a:rPr>
              <a:t>chuẩn</a:t>
            </a:r>
            <a:r>
              <a:rPr lang="fr-FR" sz="2000" dirty="0">
                <a:latin typeface="Arial" pitchFamily="34" charset="0"/>
                <a:cs typeface="Arial" pitchFamily="34" charset="0"/>
              </a:rPr>
              <a:t> </a:t>
            </a:r>
            <a:r>
              <a:rPr lang="fr-FR" sz="2000" dirty="0" err="1">
                <a:latin typeface="Arial" pitchFamily="34" charset="0"/>
                <a:cs typeface="Arial" pitchFamily="34" charset="0"/>
              </a:rPr>
              <a:t>độ</a:t>
            </a:r>
            <a:r>
              <a:rPr lang="fr-FR" sz="2000" dirty="0">
                <a:latin typeface="Arial" pitchFamily="34" charset="0"/>
                <a:cs typeface="Arial" pitchFamily="34" charset="0"/>
              </a:rPr>
              <a:t> Cl</a:t>
            </a:r>
            <a:r>
              <a:rPr lang="fr-FR" sz="2000" baseline="30000" dirty="0">
                <a:latin typeface="Arial" pitchFamily="34" charset="0"/>
                <a:cs typeface="Arial" pitchFamily="34" charset="0"/>
              </a:rPr>
              <a:t>-</a:t>
            </a:r>
            <a:r>
              <a:rPr lang="fr-FR" sz="2000" dirty="0">
                <a:latin typeface="Arial" pitchFamily="34" charset="0"/>
                <a:cs typeface="Arial" pitchFamily="34" charset="0"/>
              </a:rPr>
              <a:t> </a:t>
            </a:r>
            <a:r>
              <a:rPr lang="fr-FR" sz="2000" dirty="0" err="1">
                <a:latin typeface="Arial" pitchFamily="34" charset="0"/>
                <a:cs typeface="Arial" pitchFamily="34" charset="0"/>
              </a:rPr>
              <a:t>bằng</a:t>
            </a:r>
            <a:r>
              <a:rPr lang="fr-FR" sz="2000" dirty="0">
                <a:latin typeface="Arial" pitchFamily="34" charset="0"/>
                <a:cs typeface="Arial" pitchFamily="34" charset="0"/>
              </a:rPr>
              <a:t> Ag</a:t>
            </a:r>
            <a:r>
              <a:rPr lang="fr-FR" sz="2000" baseline="30000" dirty="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Phương</a:t>
            </a:r>
            <a:r>
              <a:rPr lang="fr-FR" sz="2000" dirty="0" smtClean="0">
                <a:latin typeface="Arial" pitchFamily="34" charset="0"/>
                <a:cs typeface="Arial" pitchFamily="34" charset="0"/>
              </a:rPr>
              <a:t> </a:t>
            </a:r>
            <a:r>
              <a:rPr lang="fr-FR" sz="2000" dirty="0" err="1">
                <a:latin typeface="Arial" pitchFamily="34" charset="0"/>
                <a:cs typeface="Arial" pitchFamily="34" charset="0"/>
              </a:rPr>
              <a:t>trình</a:t>
            </a:r>
            <a:r>
              <a:rPr lang="fr-FR" sz="2000" dirty="0">
                <a:latin typeface="Arial" pitchFamily="34" charset="0"/>
                <a:cs typeface="Arial" pitchFamily="34" charset="0"/>
              </a:rPr>
              <a:t> </a:t>
            </a:r>
            <a:r>
              <a:rPr lang="fr-FR" sz="2000" dirty="0" err="1">
                <a:latin typeface="Arial" pitchFamily="34" charset="0"/>
                <a:cs typeface="Arial" pitchFamily="34" charset="0"/>
              </a:rPr>
              <a:t>phản</a:t>
            </a:r>
            <a:r>
              <a:rPr lang="fr-FR" sz="2000" dirty="0">
                <a:latin typeface="Arial" pitchFamily="34" charset="0"/>
                <a:cs typeface="Arial" pitchFamily="34" charset="0"/>
              </a:rPr>
              <a:t> </a:t>
            </a:r>
            <a:r>
              <a:rPr lang="fr-FR" sz="2000" dirty="0" err="1">
                <a:latin typeface="Arial" pitchFamily="34" charset="0"/>
                <a:cs typeface="Arial" pitchFamily="34" charset="0"/>
              </a:rPr>
              <a:t>ứng</a:t>
            </a:r>
            <a:r>
              <a:rPr lang="fr-FR" sz="2000" dirty="0">
                <a:latin typeface="Arial" pitchFamily="34" charset="0"/>
                <a:cs typeface="Arial" pitchFamily="34" charset="0"/>
              </a:rPr>
              <a:t> </a:t>
            </a:r>
            <a:r>
              <a:rPr lang="fr-FR" sz="2000" dirty="0" smtClean="0">
                <a:latin typeface="Arial" pitchFamily="34" charset="0"/>
                <a:cs typeface="Arial" pitchFamily="34" charset="0"/>
              </a:rPr>
              <a:t>:</a:t>
            </a: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fr-FR" sz="2000" dirty="0" smtClean="0">
                <a:latin typeface="Arial" pitchFamily="34" charset="0"/>
                <a:cs typeface="Arial" pitchFamily="34" charset="0"/>
              </a:rPr>
              <a:t>Cl</a:t>
            </a:r>
            <a:r>
              <a:rPr lang="fr-FR" sz="2000" baseline="30000" dirty="0" smtClean="0">
                <a:latin typeface="Arial" pitchFamily="34" charset="0"/>
                <a:cs typeface="Arial" pitchFamily="34" charset="0"/>
              </a:rPr>
              <a:t>-</a:t>
            </a:r>
            <a:r>
              <a:rPr lang="fr-FR" sz="2000" dirty="0" smtClean="0">
                <a:latin typeface="Arial" pitchFamily="34" charset="0"/>
                <a:cs typeface="Arial" pitchFamily="34" charset="0"/>
              </a:rPr>
              <a:t>   +   Ag</a:t>
            </a:r>
            <a:r>
              <a:rPr lang="fr-FR" sz="2000" baseline="30000" dirty="0" smtClean="0">
                <a:latin typeface="Arial" pitchFamily="34" charset="0"/>
                <a:cs typeface="Arial" pitchFamily="34" charset="0"/>
              </a:rPr>
              <a:t>+</a:t>
            </a:r>
            <a:r>
              <a:rPr lang="fr-FR" sz="2000" dirty="0" smtClean="0">
                <a:latin typeface="Arial" pitchFamily="34" charset="0"/>
                <a:cs typeface="Arial" pitchFamily="34" charset="0"/>
              </a:rPr>
              <a:t>   →    </a:t>
            </a:r>
            <a:r>
              <a:rPr lang="fr-FR" sz="2000" dirty="0" err="1">
                <a:latin typeface="Arial" pitchFamily="34" charset="0"/>
                <a:cs typeface="Arial" pitchFamily="34" charset="0"/>
              </a:rPr>
              <a:t>AgCl</a:t>
            </a:r>
            <a:endParaRPr lang="en-US" sz="2000" dirty="0">
              <a:latin typeface="Arial" pitchFamily="34" charset="0"/>
              <a:cs typeface="Arial" pitchFamily="34" charset="0"/>
            </a:endParaRPr>
          </a:p>
          <a:p>
            <a:pPr algn="just">
              <a:lnSpc>
                <a:spcPct val="120000"/>
              </a:lnSpc>
            </a:pPr>
            <a:r>
              <a:rPr lang="fr-FR" sz="2000" dirty="0" err="1" smtClean="0">
                <a:latin typeface="Arial" pitchFamily="34" charset="0"/>
                <a:cs typeface="Arial" pitchFamily="34" charset="0"/>
              </a:rPr>
              <a:t>Trong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quá</a:t>
            </a:r>
            <a:r>
              <a:rPr lang="fr-FR" sz="2000" dirty="0" smtClean="0">
                <a:latin typeface="Arial" pitchFamily="34" charset="0"/>
                <a:cs typeface="Arial" pitchFamily="34" charset="0"/>
              </a:rPr>
              <a:t> </a:t>
            </a:r>
            <a:r>
              <a:rPr lang="fr-FR" sz="2000" dirty="0" err="1">
                <a:latin typeface="Arial" pitchFamily="34" charset="0"/>
                <a:cs typeface="Arial" pitchFamily="34" charset="0"/>
              </a:rPr>
              <a:t>trình</a:t>
            </a:r>
            <a:r>
              <a:rPr lang="fr-FR" sz="2000" dirty="0">
                <a:latin typeface="Arial" pitchFamily="34" charset="0"/>
                <a:cs typeface="Arial" pitchFamily="34" charset="0"/>
              </a:rPr>
              <a:t> </a:t>
            </a:r>
            <a:r>
              <a:rPr lang="fr-FR" sz="2000" dirty="0" err="1">
                <a:latin typeface="Arial" pitchFamily="34" charset="0"/>
                <a:cs typeface="Arial" pitchFamily="34" charset="0"/>
              </a:rPr>
              <a:t>chuẩn</a:t>
            </a:r>
            <a:r>
              <a:rPr lang="fr-FR" sz="2000" dirty="0">
                <a:latin typeface="Arial" pitchFamily="34" charset="0"/>
                <a:cs typeface="Arial" pitchFamily="34" charset="0"/>
              </a:rPr>
              <a:t> </a:t>
            </a:r>
            <a:r>
              <a:rPr lang="fr-FR" sz="2000" dirty="0" err="1">
                <a:latin typeface="Arial" pitchFamily="34" charset="0"/>
                <a:cs typeface="Arial" pitchFamily="34" charset="0"/>
              </a:rPr>
              <a:t>độ</a:t>
            </a:r>
            <a:r>
              <a:rPr lang="fr-FR" sz="2000" dirty="0">
                <a:latin typeface="Arial" pitchFamily="34" charset="0"/>
                <a:cs typeface="Arial" pitchFamily="34" charset="0"/>
              </a:rPr>
              <a:t> </a:t>
            </a:r>
            <a:r>
              <a:rPr lang="fr-FR" sz="2000" dirty="0" err="1" smtClean="0">
                <a:latin typeface="Arial" pitchFamily="34" charset="0"/>
                <a:cs typeface="Arial" pitchFamily="34" charset="0"/>
              </a:rPr>
              <a:t>với</a:t>
            </a:r>
            <a:r>
              <a:rPr lang="fr-FR" sz="2000" smtClean="0">
                <a:latin typeface="Arial" pitchFamily="34" charset="0"/>
                <a:cs typeface="Arial" pitchFamily="34" charset="0"/>
              </a:rPr>
              <a:t> AgNO</a:t>
            </a:r>
            <a:r>
              <a:rPr lang="fr-FR" sz="2000" baseline="-25000" smtClean="0">
                <a:latin typeface="Arial" pitchFamily="34" charset="0"/>
                <a:cs typeface="Arial" pitchFamily="34" charset="0"/>
              </a:rPr>
              <a:t>3</a:t>
            </a:r>
            <a:r>
              <a:rPr lang="fr-FR" sz="2000" smtClean="0">
                <a:latin typeface="Arial" pitchFamily="34" charset="0"/>
                <a:cs typeface="Arial" pitchFamily="34" charset="0"/>
              </a:rPr>
              <a:t> khi </a:t>
            </a:r>
            <a:r>
              <a:rPr lang="fr-FR" sz="2000" dirty="0" err="1">
                <a:latin typeface="Arial" pitchFamily="34" charset="0"/>
                <a:cs typeface="Arial" pitchFamily="34" charset="0"/>
              </a:rPr>
              <a:t>chưa</a:t>
            </a:r>
            <a:r>
              <a:rPr lang="fr-FR" sz="2000" dirty="0">
                <a:latin typeface="Arial" pitchFamily="34" charset="0"/>
                <a:cs typeface="Arial" pitchFamily="34" charset="0"/>
              </a:rPr>
              <a:t> </a:t>
            </a:r>
            <a:r>
              <a:rPr lang="fr-FR" sz="2000" dirty="0" err="1">
                <a:latin typeface="Arial" pitchFamily="34" charset="0"/>
                <a:cs typeface="Arial" pitchFamily="34" charset="0"/>
              </a:rPr>
              <a:t>đến</a:t>
            </a:r>
            <a:r>
              <a:rPr lang="fr-FR" sz="2000" dirty="0">
                <a:latin typeface="Arial" pitchFamily="34" charset="0"/>
                <a:cs typeface="Arial" pitchFamily="34" charset="0"/>
              </a:rPr>
              <a:t> </a:t>
            </a:r>
            <a:r>
              <a:rPr lang="fr-FR" sz="2000" dirty="0" err="1">
                <a:latin typeface="Arial" pitchFamily="34" charset="0"/>
                <a:cs typeface="Arial" pitchFamily="34" charset="0"/>
              </a:rPr>
              <a:t>điểm</a:t>
            </a:r>
            <a:r>
              <a:rPr lang="fr-FR" sz="2000" dirty="0">
                <a:latin typeface="Arial" pitchFamily="34" charset="0"/>
                <a:cs typeface="Arial" pitchFamily="34" charset="0"/>
              </a:rPr>
              <a:t> </a:t>
            </a:r>
            <a:r>
              <a:rPr lang="fr-FR" sz="2000" dirty="0" err="1">
                <a:latin typeface="Arial" pitchFamily="34" charset="0"/>
                <a:cs typeface="Arial" pitchFamily="34" charset="0"/>
              </a:rPr>
              <a:t>tương</a:t>
            </a:r>
            <a:r>
              <a:rPr lang="fr-FR" sz="2000" dirty="0">
                <a:latin typeface="Arial" pitchFamily="34" charset="0"/>
                <a:cs typeface="Arial" pitchFamily="34" charset="0"/>
              </a:rPr>
              <a:t> </a:t>
            </a:r>
            <a:r>
              <a:rPr lang="fr-FR" sz="2000" dirty="0" err="1">
                <a:latin typeface="Arial" pitchFamily="34" charset="0"/>
                <a:cs typeface="Arial" pitchFamily="34" charset="0"/>
              </a:rPr>
              <a:t>đương</a:t>
            </a:r>
            <a:r>
              <a:rPr lang="fr-FR" sz="2000" dirty="0">
                <a:latin typeface="Arial" pitchFamily="34" charset="0"/>
                <a:cs typeface="Arial" pitchFamily="34" charset="0"/>
              </a:rPr>
              <a:t> </a:t>
            </a:r>
            <a:r>
              <a:rPr lang="fr-FR" sz="2000" dirty="0" err="1">
                <a:latin typeface="Arial" pitchFamily="34" charset="0"/>
                <a:cs typeface="Arial" pitchFamily="34" charset="0"/>
              </a:rPr>
              <a:t>hạt</a:t>
            </a:r>
            <a:r>
              <a:rPr lang="fr-FR" sz="2000" dirty="0">
                <a:latin typeface="Arial" pitchFamily="34" charset="0"/>
                <a:cs typeface="Arial" pitchFamily="34" charset="0"/>
              </a:rPr>
              <a:t> </a:t>
            </a:r>
            <a:r>
              <a:rPr lang="fr-FR" sz="2000" dirty="0" err="1">
                <a:latin typeface="Arial" pitchFamily="34" charset="0"/>
                <a:cs typeface="Arial" pitchFamily="34" charset="0"/>
              </a:rPr>
              <a:t>kết</a:t>
            </a:r>
            <a:r>
              <a:rPr lang="fr-FR" sz="2000" dirty="0">
                <a:latin typeface="Arial" pitchFamily="34" charset="0"/>
                <a:cs typeface="Arial" pitchFamily="34" charset="0"/>
              </a:rPr>
              <a:t> </a:t>
            </a:r>
            <a:r>
              <a:rPr lang="fr-FR" sz="2000" dirty="0" err="1">
                <a:latin typeface="Arial" pitchFamily="34" charset="0"/>
                <a:cs typeface="Arial" pitchFamily="34" charset="0"/>
              </a:rPr>
              <a:t>tủa</a:t>
            </a:r>
            <a:r>
              <a:rPr lang="fr-FR" sz="2000" dirty="0">
                <a:latin typeface="Arial" pitchFamily="34" charset="0"/>
                <a:cs typeface="Arial" pitchFamily="34" charset="0"/>
              </a:rPr>
              <a:t> </a:t>
            </a:r>
            <a:r>
              <a:rPr lang="fr-FR" sz="2000" dirty="0" err="1">
                <a:latin typeface="Arial" pitchFamily="34" charset="0"/>
                <a:cs typeface="Arial" pitchFamily="34" charset="0"/>
              </a:rPr>
              <a:t>mang</a:t>
            </a:r>
            <a:r>
              <a:rPr lang="fr-FR" sz="2000" dirty="0">
                <a:latin typeface="Arial" pitchFamily="34" charset="0"/>
                <a:cs typeface="Arial" pitchFamily="34" charset="0"/>
              </a:rPr>
              <a:t> </a:t>
            </a:r>
            <a:r>
              <a:rPr lang="fr-FR" sz="2000" dirty="0" err="1">
                <a:latin typeface="Arial" pitchFamily="34" charset="0"/>
                <a:cs typeface="Arial" pitchFamily="34" charset="0"/>
              </a:rPr>
              <a:t>điện</a:t>
            </a:r>
            <a:r>
              <a:rPr lang="fr-FR" sz="2000" dirty="0">
                <a:latin typeface="Arial" pitchFamily="34" charset="0"/>
                <a:cs typeface="Arial" pitchFamily="34" charset="0"/>
              </a:rPr>
              <a:t> </a:t>
            </a:r>
            <a:r>
              <a:rPr lang="fr-FR" sz="2000" dirty="0" err="1">
                <a:latin typeface="Arial" pitchFamily="34" charset="0"/>
                <a:cs typeface="Arial" pitchFamily="34" charset="0"/>
              </a:rPr>
              <a:t>tích</a:t>
            </a:r>
            <a:r>
              <a:rPr lang="fr-FR" sz="2000" dirty="0">
                <a:latin typeface="Arial" pitchFamily="34" charset="0"/>
                <a:cs typeface="Arial" pitchFamily="34" charset="0"/>
              </a:rPr>
              <a:t> </a:t>
            </a:r>
            <a:r>
              <a:rPr lang="fr-FR" sz="2000" dirty="0" err="1">
                <a:latin typeface="Arial" pitchFamily="34" charset="0"/>
                <a:cs typeface="Arial" pitchFamily="34" charset="0"/>
              </a:rPr>
              <a:t>âm</a:t>
            </a:r>
            <a:r>
              <a:rPr lang="fr-FR" sz="2000" dirty="0">
                <a:latin typeface="Arial" pitchFamily="34" charset="0"/>
                <a:cs typeface="Arial" pitchFamily="34" charset="0"/>
              </a:rPr>
              <a:t>, khi </a:t>
            </a:r>
            <a:r>
              <a:rPr lang="fr-FR" sz="2000" dirty="0" err="1">
                <a:latin typeface="Arial" pitchFamily="34" charset="0"/>
                <a:cs typeface="Arial" pitchFamily="34" charset="0"/>
              </a:rPr>
              <a:t>đến</a:t>
            </a:r>
            <a:r>
              <a:rPr lang="fr-FR" sz="2000" dirty="0">
                <a:latin typeface="Arial" pitchFamily="34" charset="0"/>
                <a:cs typeface="Arial" pitchFamily="34" charset="0"/>
              </a:rPr>
              <a:t> </a:t>
            </a:r>
            <a:r>
              <a:rPr lang="fr-FR" sz="2000" dirty="0" err="1">
                <a:latin typeface="Arial" pitchFamily="34" charset="0"/>
                <a:cs typeface="Arial" pitchFamily="34" charset="0"/>
              </a:rPr>
              <a:t>điểm</a:t>
            </a:r>
            <a:r>
              <a:rPr lang="fr-FR" sz="2000" dirty="0">
                <a:latin typeface="Arial" pitchFamily="34" charset="0"/>
                <a:cs typeface="Arial" pitchFamily="34" charset="0"/>
              </a:rPr>
              <a:t> </a:t>
            </a:r>
            <a:r>
              <a:rPr lang="fr-FR" sz="2000" dirty="0" err="1">
                <a:latin typeface="Arial" pitchFamily="34" charset="0"/>
                <a:cs typeface="Arial" pitchFamily="34" charset="0"/>
              </a:rPr>
              <a:t>tương</a:t>
            </a:r>
            <a:r>
              <a:rPr lang="fr-FR" sz="2000" dirty="0">
                <a:latin typeface="Arial" pitchFamily="34" charset="0"/>
                <a:cs typeface="Arial" pitchFamily="34" charset="0"/>
              </a:rPr>
              <a:t> </a:t>
            </a:r>
            <a:r>
              <a:rPr lang="fr-FR" sz="2000" dirty="0" err="1">
                <a:latin typeface="Arial" pitchFamily="34" charset="0"/>
                <a:cs typeface="Arial" pitchFamily="34" charset="0"/>
              </a:rPr>
              <a:t>đương</a:t>
            </a:r>
            <a:r>
              <a:rPr lang="fr-FR" sz="2000" dirty="0">
                <a:latin typeface="Arial" pitchFamily="34" charset="0"/>
                <a:cs typeface="Arial" pitchFamily="34" charset="0"/>
              </a:rPr>
              <a:t> </a:t>
            </a:r>
            <a:r>
              <a:rPr lang="fr-FR" sz="2000" dirty="0" err="1">
                <a:latin typeface="Arial" pitchFamily="34" charset="0"/>
                <a:cs typeface="Arial" pitchFamily="34" charset="0"/>
              </a:rPr>
              <a:t>thì</a:t>
            </a:r>
            <a:r>
              <a:rPr lang="fr-FR" sz="2000" dirty="0">
                <a:latin typeface="Arial" pitchFamily="34" charset="0"/>
                <a:cs typeface="Arial" pitchFamily="34" charset="0"/>
              </a:rPr>
              <a:t> </a:t>
            </a:r>
            <a:r>
              <a:rPr lang="fr-FR" sz="2000" dirty="0" err="1">
                <a:latin typeface="Arial" pitchFamily="34" charset="0"/>
                <a:cs typeface="Arial" pitchFamily="34" charset="0"/>
              </a:rPr>
              <a:t>hạt</a:t>
            </a:r>
            <a:r>
              <a:rPr lang="fr-FR" sz="2000" dirty="0">
                <a:latin typeface="Arial" pitchFamily="34" charset="0"/>
                <a:cs typeface="Arial" pitchFamily="34" charset="0"/>
              </a:rPr>
              <a:t> </a:t>
            </a:r>
            <a:r>
              <a:rPr lang="fr-FR" sz="2000" dirty="0" err="1">
                <a:latin typeface="Arial" pitchFamily="34" charset="0"/>
                <a:cs typeface="Arial" pitchFamily="34" charset="0"/>
              </a:rPr>
              <a:t>kết</a:t>
            </a:r>
            <a:r>
              <a:rPr lang="fr-FR" sz="2000" dirty="0">
                <a:latin typeface="Arial" pitchFamily="34" charset="0"/>
                <a:cs typeface="Arial" pitchFamily="34" charset="0"/>
              </a:rPr>
              <a:t> </a:t>
            </a:r>
            <a:r>
              <a:rPr lang="fr-FR" sz="2000" dirty="0" err="1">
                <a:latin typeface="Arial" pitchFamily="34" charset="0"/>
                <a:cs typeface="Arial" pitchFamily="34" charset="0"/>
              </a:rPr>
              <a:t>tủa</a:t>
            </a:r>
            <a:r>
              <a:rPr lang="fr-FR" sz="2000" dirty="0">
                <a:latin typeface="Arial" pitchFamily="34" charset="0"/>
                <a:cs typeface="Arial" pitchFamily="34" charset="0"/>
              </a:rPr>
              <a:t> </a:t>
            </a:r>
            <a:r>
              <a:rPr lang="fr-FR" sz="2000" dirty="0" err="1">
                <a:latin typeface="Arial" pitchFamily="34" charset="0"/>
                <a:cs typeface="Arial" pitchFamily="34" charset="0"/>
              </a:rPr>
              <a:t>không</a:t>
            </a:r>
            <a:r>
              <a:rPr lang="fr-FR" sz="2000" dirty="0">
                <a:latin typeface="Arial" pitchFamily="34" charset="0"/>
                <a:cs typeface="Arial" pitchFamily="34" charset="0"/>
              </a:rPr>
              <a:t> </a:t>
            </a:r>
            <a:r>
              <a:rPr lang="fr-FR" sz="2000" dirty="0" err="1">
                <a:latin typeface="Arial" pitchFamily="34" charset="0"/>
                <a:cs typeface="Arial" pitchFamily="34" charset="0"/>
              </a:rPr>
              <a:t>mang</a:t>
            </a:r>
            <a:r>
              <a:rPr lang="fr-FR" sz="2000" dirty="0">
                <a:latin typeface="Arial" pitchFamily="34" charset="0"/>
                <a:cs typeface="Arial" pitchFamily="34" charset="0"/>
              </a:rPr>
              <a:t> </a:t>
            </a:r>
            <a:r>
              <a:rPr lang="fr-FR" sz="2000" dirty="0" err="1">
                <a:latin typeface="Arial" pitchFamily="34" charset="0"/>
                <a:cs typeface="Arial" pitchFamily="34" charset="0"/>
              </a:rPr>
              <a:t>điện</a:t>
            </a:r>
            <a:r>
              <a:rPr lang="fr-FR" sz="2000" dirty="0">
                <a:latin typeface="Arial" pitchFamily="34" charset="0"/>
                <a:cs typeface="Arial" pitchFamily="34" charset="0"/>
              </a:rPr>
              <a:t>, khi </a:t>
            </a:r>
            <a:r>
              <a:rPr lang="fr-FR" sz="2000" dirty="0" err="1">
                <a:latin typeface="Arial" pitchFamily="34" charset="0"/>
                <a:cs typeface="Arial" pitchFamily="34" charset="0"/>
              </a:rPr>
              <a:t>vừa</a:t>
            </a:r>
            <a:r>
              <a:rPr lang="fr-FR" sz="2000" dirty="0">
                <a:latin typeface="Arial" pitchFamily="34" charset="0"/>
                <a:cs typeface="Arial" pitchFamily="34" charset="0"/>
              </a:rPr>
              <a:t> </a:t>
            </a:r>
            <a:r>
              <a:rPr lang="fr-FR" sz="2000" dirty="0" err="1">
                <a:latin typeface="Arial" pitchFamily="34" charset="0"/>
                <a:cs typeface="Arial" pitchFamily="34" charset="0"/>
              </a:rPr>
              <a:t>dư</a:t>
            </a:r>
            <a:r>
              <a:rPr lang="fr-FR" sz="2000" dirty="0">
                <a:latin typeface="Arial" pitchFamily="34" charset="0"/>
                <a:cs typeface="Arial" pitchFamily="34" charset="0"/>
              </a:rPr>
              <a:t> 1 </a:t>
            </a:r>
            <a:r>
              <a:rPr lang="fr-FR" sz="2000" dirty="0" err="1">
                <a:latin typeface="Arial" pitchFamily="34" charset="0"/>
                <a:cs typeface="Arial" pitchFamily="34" charset="0"/>
              </a:rPr>
              <a:t>giọt</a:t>
            </a:r>
            <a:r>
              <a:rPr lang="fr-FR" sz="2000" dirty="0">
                <a:latin typeface="Arial" pitchFamily="34" charset="0"/>
                <a:cs typeface="Arial" pitchFamily="34" charset="0"/>
              </a:rPr>
              <a:t> AgNO</a:t>
            </a:r>
            <a:r>
              <a:rPr lang="fr-FR" sz="2000" baseline="-25000" dirty="0">
                <a:latin typeface="Arial" pitchFamily="34" charset="0"/>
                <a:cs typeface="Arial" pitchFamily="34" charset="0"/>
              </a:rPr>
              <a:t>3</a:t>
            </a:r>
            <a:r>
              <a:rPr lang="fr-FR" sz="2000" dirty="0">
                <a:latin typeface="Arial" pitchFamily="34" charset="0"/>
                <a:cs typeface="Arial" pitchFamily="34" charset="0"/>
              </a:rPr>
              <a:t> </a:t>
            </a:r>
            <a:r>
              <a:rPr lang="fr-FR" sz="2000" dirty="0" err="1">
                <a:latin typeface="Arial" pitchFamily="34" charset="0"/>
                <a:cs typeface="Arial" pitchFamily="34" charset="0"/>
              </a:rPr>
              <a:t>thì</a:t>
            </a:r>
            <a:r>
              <a:rPr lang="fr-FR" sz="2000" dirty="0">
                <a:latin typeface="Arial" pitchFamily="34" charset="0"/>
                <a:cs typeface="Arial" pitchFamily="34" charset="0"/>
              </a:rPr>
              <a:t> </a:t>
            </a:r>
            <a:r>
              <a:rPr lang="fr-FR" sz="2000" dirty="0" err="1">
                <a:latin typeface="Arial" pitchFamily="34" charset="0"/>
                <a:cs typeface="Arial" pitchFamily="34" charset="0"/>
              </a:rPr>
              <a:t>hạt</a:t>
            </a:r>
            <a:r>
              <a:rPr lang="fr-FR" sz="2000" dirty="0">
                <a:latin typeface="Arial" pitchFamily="34" charset="0"/>
                <a:cs typeface="Arial" pitchFamily="34" charset="0"/>
              </a:rPr>
              <a:t> </a:t>
            </a:r>
            <a:r>
              <a:rPr lang="fr-FR" sz="2000" dirty="0" err="1">
                <a:latin typeface="Arial" pitchFamily="34" charset="0"/>
                <a:cs typeface="Arial" pitchFamily="34" charset="0"/>
              </a:rPr>
              <a:t>kết</a:t>
            </a:r>
            <a:r>
              <a:rPr lang="fr-FR" sz="2000" dirty="0">
                <a:latin typeface="Arial" pitchFamily="34" charset="0"/>
                <a:cs typeface="Arial" pitchFamily="34" charset="0"/>
              </a:rPr>
              <a:t> </a:t>
            </a:r>
            <a:r>
              <a:rPr lang="fr-FR" sz="2000" dirty="0" err="1">
                <a:latin typeface="Arial" pitchFamily="34" charset="0"/>
                <a:cs typeface="Arial" pitchFamily="34" charset="0"/>
              </a:rPr>
              <a:t>tủa</a:t>
            </a:r>
            <a:r>
              <a:rPr lang="fr-FR" sz="2000" dirty="0">
                <a:latin typeface="Arial" pitchFamily="34" charset="0"/>
                <a:cs typeface="Arial" pitchFamily="34" charset="0"/>
              </a:rPr>
              <a:t> </a:t>
            </a:r>
            <a:r>
              <a:rPr lang="fr-FR" sz="2000" dirty="0" err="1">
                <a:latin typeface="Arial" pitchFamily="34" charset="0"/>
                <a:cs typeface="Arial" pitchFamily="34" charset="0"/>
              </a:rPr>
              <a:t>mang</a:t>
            </a:r>
            <a:r>
              <a:rPr lang="fr-FR" sz="2000" dirty="0">
                <a:latin typeface="Arial" pitchFamily="34" charset="0"/>
                <a:cs typeface="Arial" pitchFamily="34" charset="0"/>
              </a:rPr>
              <a:t> </a:t>
            </a:r>
            <a:r>
              <a:rPr lang="fr-FR" sz="2000" dirty="0" err="1">
                <a:latin typeface="Arial" pitchFamily="34" charset="0"/>
                <a:cs typeface="Arial" pitchFamily="34" charset="0"/>
              </a:rPr>
              <a:t>điện</a:t>
            </a:r>
            <a:r>
              <a:rPr lang="fr-FR" sz="2000" dirty="0">
                <a:latin typeface="Arial" pitchFamily="34" charset="0"/>
                <a:cs typeface="Arial" pitchFamily="34" charset="0"/>
              </a:rPr>
              <a:t> </a:t>
            </a:r>
            <a:r>
              <a:rPr lang="fr-FR" sz="2000" dirty="0" err="1">
                <a:latin typeface="Arial" pitchFamily="34" charset="0"/>
                <a:cs typeface="Arial" pitchFamily="34" charset="0"/>
              </a:rPr>
              <a:t>tích</a:t>
            </a:r>
            <a:r>
              <a:rPr lang="fr-FR" sz="2000" dirty="0">
                <a:latin typeface="Arial" pitchFamily="34" charset="0"/>
                <a:cs typeface="Arial" pitchFamily="34" charset="0"/>
              </a:rPr>
              <a:t> </a:t>
            </a:r>
            <a:r>
              <a:rPr lang="fr-FR" sz="2000" dirty="0" err="1">
                <a:latin typeface="Arial" pitchFamily="34" charset="0"/>
                <a:cs typeface="Arial" pitchFamily="34" charset="0"/>
              </a:rPr>
              <a:t>dương</a:t>
            </a:r>
            <a:r>
              <a:rPr lang="fr-FR"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19818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ChangeArrowheads="1"/>
          </p:cNvSpPr>
          <p:nvPr/>
        </p:nvSpPr>
        <p:spPr bwMode="black">
          <a:xfrm>
            <a:off x="1143000" y="76200"/>
            <a:ext cx="7862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a:solidFill>
                  <a:srgbClr val="F3C43F"/>
                </a:solidFill>
                <a:latin typeface="Verdana" pitchFamily="34" charset="0"/>
              </a:rPr>
              <a:t>CHƯƠNG 1. MỞ ĐẦU</a:t>
            </a:r>
          </a:p>
        </p:txBody>
      </p:sp>
      <p:sp>
        <p:nvSpPr>
          <p:cNvPr id="13315" name="TextBox 1"/>
          <p:cNvSpPr txBox="1">
            <a:spLocks noChangeArrowheads="1"/>
          </p:cNvSpPr>
          <p:nvPr/>
        </p:nvSpPr>
        <p:spPr bwMode="auto">
          <a:xfrm>
            <a:off x="1392238" y="1066800"/>
            <a:ext cx="62071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3550"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lnSpc>
                <a:spcPct val="120000"/>
              </a:lnSpc>
            </a:pPr>
            <a:r>
              <a:rPr lang="pt-BR" altLang="fr-FR" sz="1600" dirty="0">
                <a:latin typeface="Verdana" pitchFamily="34" charset="0"/>
              </a:rPr>
              <a:t>Ví dụ: NaOH + HCl </a:t>
            </a:r>
            <a:r>
              <a:rPr lang="pt-BR" altLang="fr-FR" sz="1600" dirty="0">
                <a:latin typeface="Times New Roman" pitchFamily="18" charset="0"/>
                <a:cs typeface="Times New Roman" pitchFamily="18" charset="0"/>
              </a:rPr>
              <a:t>→</a:t>
            </a:r>
            <a:r>
              <a:rPr lang="pt-BR" altLang="fr-FR" sz="1600" dirty="0">
                <a:latin typeface="Verdana" pitchFamily="34" charset="0"/>
              </a:rPr>
              <a:t> NaCl + H</a:t>
            </a:r>
            <a:r>
              <a:rPr lang="pt-BR" altLang="fr-FR" sz="1600" baseline="-25000" dirty="0">
                <a:latin typeface="Verdana" pitchFamily="34" charset="0"/>
              </a:rPr>
              <a:t>2</a:t>
            </a:r>
            <a:r>
              <a:rPr lang="pt-BR" altLang="fr-FR" sz="1600" dirty="0">
                <a:latin typeface="Verdana" pitchFamily="34" charset="0"/>
              </a:rPr>
              <a:t>O.</a:t>
            </a:r>
          </a:p>
          <a:p>
            <a:pPr algn="just" eaLnBrk="1" hangingPunct="1">
              <a:lnSpc>
                <a:spcPct val="120000"/>
              </a:lnSpc>
            </a:pPr>
            <a:r>
              <a:rPr lang="pl-PL" altLang="fr-FR" sz="1600" dirty="0">
                <a:latin typeface="Verdana" pitchFamily="34" charset="0"/>
              </a:rPr>
              <a:t>Na</a:t>
            </a:r>
            <a:r>
              <a:rPr lang="pl-PL" altLang="fr-FR" sz="1600" baseline="-25000" dirty="0">
                <a:latin typeface="Verdana" pitchFamily="34" charset="0"/>
              </a:rPr>
              <a:t>2</a:t>
            </a:r>
            <a:r>
              <a:rPr lang="pl-PL" altLang="fr-FR" sz="1600" dirty="0">
                <a:latin typeface="Verdana" pitchFamily="34" charset="0"/>
              </a:rPr>
              <a:t>CO</a:t>
            </a:r>
            <a:r>
              <a:rPr lang="pl-PL" altLang="fr-FR" sz="1600" baseline="-25000" dirty="0">
                <a:latin typeface="Verdana" pitchFamily="34" charset="0"/>
              </a:rPr>
              <a:t>3</a:t>
            </a:r>
            <a:r>
              <a:rPr lang="pl-PL" altLang="fr-FR" sz="1600" dirty="0">
                <a:latin typeface="Verdana" pitchFamily="34" charset="0"/>
              </a:rPr>
              <a:t> + 2HCl </a:t>
            </a:r>
            <a:r>
              <a:rPr lang="pl-PL" altLang="fr-FR" sz="1600" dirty="0">
                <a:latin typeface="Times New Roman" pitchFamily="18" charset="0"/>
                <a:cs typeface="Times New Roman" pitchFamily="18" charset="0"/>
              </a:rPr>
              <a:t>→</a:t>
            </a:r>
            <a:r>
              <a:rPr lang="pl-PL" altLang="fr-FR" sz="1600" dirty="0">
                <a:latin typeface="Verdana" pitchFamily="34" charset="0"/>
              </a:rPr>
              <a:t> 2NaCl + H</a:t>
            </a:r>
            <a:r>
              <a:rPr lang="pl-PL" altLang="fr-FR" sz="1600" baseline="-25000" dirty="0">
                <a:latin typeface="Verdana" pitchFamily="34" charset="0"/>
              </a:rPr>
              <a:t>2</a:t>
            </a:r>
            <a:r>
              <a:rPr lang="pl-PL" altLang="fr-FR" sz="1600" dirty="0">
                <a:latin typeface="Verdana" pitchFamily="34" charset="0"/>
              </a:rPr>
              <a:t>O + CO</a:t>
            </a:r>
            <a:r>
              <a:rPr lang="pl-PL" altLang="fr-FR" sz="1600" baseline="-25000" dirty="0">
                <a:latin typeface="Verdana" pitchFamily="34" charset="0"/>
              </a:rPr>
              <a:t>2</a:t>
            </a:r>
            <a:r>
              <a:rPr lang="pl-PL" altLang="fr-FR" sz="1600" dirty="0">
                <a:latin typeface="Verdana" pitchFamily="34" charset="0"/>
              </a:rPr>
              <a:t> </a:t>
            </a:r>
            <a:endParaRPr lang="en-US" altLang="fr-FR" sz="1600" dirty="0">
              <a:latin typeface="Verdana" pitchFamily="34" charset="0"/>
            </a:endParaRPr>
          </a:p>
          <a:p>
            <a:pPr algn="just" eaLnBrk="1" hangingPunct="1">
              <a:lnSpc>
                <a:spcPct val="120000"/>
              </a:lnSpc>
            </a:pPr>
            <a:r>
              <a:rPr lang="pt-BR" altLang="fr-FR" sz="1600" dirty="0">
                <a:latin typeface="Verdana" pitchFamily="34" charset="0"/>
              </a:rPr>
              <a:t>MnO</a:t>
            </a:r>
            <a:r>
              <a:rPr lang="pt-BR" altLang="fr-FR" sz="1600" baseline="-25000" dirty="0">
                <a:latin typeface="Verdana" pitchFamily="34" charset="0"/>
              </a:rPr>
              <a:t>4</a:t>
            </a:r>
            <a:r>
              <a:rPr lang="pt-BR" altLang="fr-FR" sz="1600" baseline="30000" dirty="0">
                <a:latin typeface="Verdana" pitchFamily="34" charset="0"/>
              </a:rPr>
              <a:t>-</a:t>
            </a:r>
            <a:r>
              <a:rPr lang="pt-BR" altLang="fr-FR" sz="1600" dirty="0">
                <a:latin typeface="Verdana" pitchFamily="34" charset="0"/>
              </a:rPr>
              <a:t> + 5Fe</a:t>
            </a:r>
            <a:r>
              <a:rPr lang="pt-BR" altLang="fr-FR" sz="1600" baseline="30000" dirty="0">
                <a:latin typeface="Verdana" pitchFamily="34" charset="0"/>
              </a:rPr>
              <a:t>2+</a:t>
            </a:r>
            <a:r>
              <a:rPr lang="pt-BR" altLang="fr-FR" sz="1600" dirty="0">
                <a:latin typeface="Verdana" pitchFamily="34" charset="0"/>
              </a:rPr>
              <a:t> + 8H</a:t>
            </a:r>
            <a:r>
              <a:rPr lang="pt-BR" altLang="fr-FR" sz="1600" baseline="30000" dirty="0">
                <a:latin typeface="Verdana" pitchFamily="34" charset="0"/>
              </a:rPr>
              <a:t>+</a:t>
            </a:r>
            <a:r>
              <a:rPr lang="pt-BR" altLang="fr-FR" sz="1600" dirty="0">
                <a:latin typeface="Verdana" pitchFamily="34" charset="0"/>
              </a:rPr>
              <a:t> </a:t>
            </a:r>
            <a:r>
              <a:rPr lang="pt-BR" altLang="fr-FR" sz="1600" dirty="0">
                <a:latin typeface="Times New Roman" pitchFamily="18" charset="0"/>
                <a:cs typeface="Times New Roman" pitchFamily="18" charset="0"/>
              </a:rPr>
              <a:t>→</a:t>
            </a:r>
            <a:r>
              <a:rPr lang="pt-BR" altLang="fr-FR" sz="1600" dirty="0">
                <a:latin typeface="Verdana" pitchFamily="34" charset="0"/>
              </a:rPr>
              <a:t> Mn</a:t>
            </a:r>
            <a:r>
              <a:rPr lang="pt-BR" altLang="fr-FR" sz="1600" baseline="30000" dirty="0">
                <a:latin typeface="Verdana" pitchFamily="34" charset="0"/>
              </a:rPr>
              <a:t>2+</a:t>
            </a:r>
            <a:r>
              <a:rPr lang="pt-BR" altLang="fr-FR" sz="1600" dirty="0">
                <a:latin typeface="Verdana" pitchFamily="34" charset="0"/>
              </a:rPr>
              <a:t> + 5Fe</a:t>
            </a:r>
            <a:r>
              <a:rPr lang="pt-BR" altLang="fr-FR" sz="1600" baseline="30000" dirty="0">
                <a:latin typeface="Verdana" pitchFamily="34" charset="0"/>
              </a:rPr>
              <a:t>3+</a:t>
            </a:r>
            <a:r>
              <a:rPr lang="pt-BR" altLang="fr-FR" sz="1600" dirty="0">
                <a:latin typeface="Verdana" pitchFamily="34" charset="0"/>
              </a:rPr>
              <a:t> + 4H</a:t>
            </a:r>
            <a:r>
              <a:rPr lang="pt-BR" altLang="fr-FR" sz="1600" baseline="-25000" dirty="0">
                <a:latin typeface="Verdana" pitchFamily="34" charset="0"/>
              </a:rPr>
              <a:t>2</a:t>
            </a:r>
            <a:r>
              <a:rPr lang="pt-BR" altLang="fr-FR" sz="1600" dirty="0">
                <a:latin typeface="Verdana" pitchFamily="34" charset="0"/>
              </a:rPr>
              <a:t>O </a:t>
            </a:r>
            <a:endParaRPr lang="en-US" altLang="fr-FR" sz="1600" dirty="0">
              <a:latin typeface="Times New Roman" pitchFamily="18" charset="0"/>
              <a:cs typeface="Times New Roman" pitchFamily="18" charset="0"/>
            </a:endParaRPr>
          </a:p>
        </p:txBody>
      </p:sp>
      <p:sp>
        <p:nvSpPr>
          <p:cNvPr id="8" name="TextBox 1"/>
          <p:cNvSpPr txBox="1">
            <a:spLocks noRot="1" noChangeAspect="1" noMove="1" noResize="1" noEditPoints="1" noAdjustHandles="1" noChangeArrowheads="1" noChangeShapeType="1" noTextEdit="1"/>
          </p:cNvSpPr>
          <p:nvPr/>
        </p:nvSpPr>
        <p:spPr bwMode="auto">
          <a:xfrm>
            <a:off x="282040" y="2286000"/>
            <a:ext cx="8723848" cy="1650452"/>
          </a:xfrm>
          <a:prstGeom prst="rect">
            <a:avLst/>
          </a:prstGeom>
          <a:blipFill rotWithShape="1">
            <a:blip r:embed="rId3"/>
            <a:stretch>
              <a:fillRect l="-908" b="-442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7" name="TextBox 1"/>
          <p:cNvSpPr txBox="1">
            <a:spLocks noRot="1" noChangeAspect="1" noMove="1" noResize="1" noEditPoints="1" noAdjustHandles="1" noChangeArrowheads="1" noChangeShapeType="1" noTextEdit="1"/>
          </p:cNvSpPr>
          <p:nvPr/>
        </p:nvSpPr>
        <p:spPr bwMode="auto">
          <a:xfrm>
            <a:off x="282040" y="3936452"/>
            <a:ext cx="8686800" cy="2181687"/>
          </a:xfrm>
          <a:prstGeom prst="rect">
            <a:avLst/>
          </a:prstGeom>
          <a:blipFill rotWithShape="1">
            <a:blip r:embed="rId4"/>
            <a:stretch>
              <a:fillRect l="-702" r="-77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13318" name="Title 1"/>
          <p:cNvSpPr>
            <a:spLocks noGrp="1"/>
          </p:cNvSpPr>
          <p:nvPr>
            <p:ph type="title"/>
          </p:nvPr>
        </p:nvSpPr>
        <p:spPr/>
        <p:txBody>
          <a:bodyPr/>
          <a:lstStyle/>
          <a:p>
            <a:endParaRPr lang="fr-FR" altLang="fr-FR"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651808"/>
          </a:xfrm>
        </p:spPr>
        <p:txBody>
          <a:bodyPr/>
          <a:lstStyle/>
          <a:p>
            <a:pPr marL="747713" indent="-747713" algn="just" eaLnBrk="1" hangingPunct="1"/>
            <a:r>
              <a:rPr lang="en-US" altLang="ko-KR" sz="2200" b="1" dirty="0" smtClean="0">
                <a:solidFill>
                  <a:srgbClr val="000000"/>
                </a:solidFill>
                <a:ea typeface="굴림" pitchFamily="34" charset="-127"/>
              </a:rPr>
              <a:t>6.3. </a:t>
            </a:r>
            <a:r>
              <a:rPr lang="en-US" altLang="ko-KR" sz="2200" b="1" dirty="0" err="1" smtClean="0">
                <a:solidFill>
                  <a:srgbClr val="000000"/>
                </a:solidFill>
                <a:ea typeface="굴림" pitchFamily="34" charset="-127"/>
              </a:rPr>
              <a:t>Các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xác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cuối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bạc</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871008"/>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b="1" dirty="0" smtClean="0">
                <a:latin typeface="Arial" pitchFamily="34" charset="0"/>
                <a:cs typeface="Arial" pitchFamily="34" charset="0"/>
                <a:sym typeface="Wingdings"/>
              </a:rPr>
              <a:t>6.3.3. </a:t>
            </a:r>
            <a:r>
              <a:rPr lang="en-US" sz="2000" b="1" dirty="0" err="1" smtClean="0">
                <a:latin typeface="Arial" pitchFamily="34" charset="0"/>
                <a:cs typeface="Arial" pitchFamily="34" charset="0"/>
                <a:sym typeface="Wingdings"/>
              </a:rPr>
              <a:t>Phương</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pháp</a:t>
            </a:r>
            <a:r>
              <a:rPr lang="en-US" sz="2000" b="1" dirty="0" smtClean="0">
                <a:latin typeface="Arial" pitchFamily="34" charset="0"/>
                <a:cs typeface="Arial" pitchFamily="34" charset="0"/>
                <a:sym typeface="Wingdings"/>
              </a:rPr>
              <a:t> </a:t>
            </a:r>
            <a:r>
              <a:rPr lang="en-US" sz="2000" b="1" dirty="0" err="1" smtClean="0">
                <a:latin typeface="Arial" pitchFamily="34" charset="0"/>
                <a:cs typeface="Arial" pitchFamily="34" charset="0"/>
                <a:sym typeface="Wingdings"/>
              </a:rPr>
              <a:t>Fajans</a:t>
            </a:r>
            <a:r>
              <a:rPr lang="en-US" sz="2000" dirty="0" smtClean="0">
                <a:latin typeface="Arial" pitchFamily="34" charset="0"/>
                <a:cs typeface="Arial" pitchFamily="34" charset="0"/>
                <a:sym typeface="Wingdings"/>
              </a:rPr>
              <a:t>.</a:t>
            </a:r>
          </a:p>
          <a:p>
            <a:pPr algn="just">
              <a:lnSpc>
                <a:spcPct val="120000"/>
              </a:lnSpc>
            </a:pP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Chỉ</a:t>
            </a:r>
            <a:r>
              <a:rPr lang="fr-FR" sz="2000" dirty="0" smtClean="0">
                <a:latin typeface="Arial" pitchFamily="34" charset="0"/>
                <a:cs typeface="Arial" pitchFamily="34" charset="0"/>
              </a:rPr>
              <a:t> </a:t>
            </a:r>
            <a:r>
              <a:rPr lang="fr-FR" sz="2000" dirty="0" err="1">
                <a:latin typeface="Arial" pitchFamily="34" charset="0"/>
                <a:cs typeface="Arial" pitchFamily="34" charset="0"/>
              </a:rPr>
              <a:t>thị</a:t>
            </a:r>
            <a:r>
              <a:rPr lang="fr-FR" sz="2000" dirty="0">
                <a:latin typeface="Arial" pitchFamily="34" charset="0"/>
                <a:cs typeface="Arial" pitchFamily="34" charset="0"/>
              </a:rPr>
              <a:t> </a:t>
            </a:r>
            <a:r>
              <a:rPr lang="fr-FR" sz="2000" dirty="0" err="1">
                <a:latin typeface="Arial" pitchFamily="34" charset="0"/>
                <a:cs typeface="Arial" pitchFamily="34" charset="0"/>
              </a:rPr>
              <a:t>màu</a:t>
            </a:r>
            <a:r>
              <a:rPr lang="fr-FR" sz="2000" dirty="0">
                <a:latin typeface="Arial" pitchFamily="34" charset="0"/>
                <a:cs typeface="Arial" pitchFamily="34" charset="0"/>
              </a:rPr>
              <a:t> </a:t>
            </a:r>
            <a:r>
              <a:rPr lang="fr-FR" sz="2000" dirty="0" err="1">
                <a:latin typeface="Arial" pitchFamily="34" charset="0"/>
                <a:cs typeface="Arial" pitchFamily="34" charset="0"/>
              </a:rPr>
              <a:t>Fluoretxein</a:t>
            </a:r>
            <a:r>
              <a:rPr lang="fr-FR" sz="2000" dirty="0">
                <a:latin typeface="Arial" pitchFamily="34" charset="0"/>
                <a:cs typeface="Arial" pitchFamily="34" charset="0"/>
              </a:rPr>
              <a:t> là </a:t>
            </a:r>
            <a:r>
              <a:rPr lang="fr-FR" sz="2000" dirty="0" err="1">
                <a:latin typeface="Arial" pitchFamily="34" charset="0"/>
                <a:cs typeface="Arial" pitchFamily="34" charset="0"/>
              </a:rPr>
              <a:t>axit</a:t>
            </a:r>
            <a:r>
              <a:rPr lang="fr-FR" sz="2000" dirty="0">
                <a:latin typeface="Arial" pitchFamily="34" charset="0"/>
                <a:cs typeface="Arial" pitchFamily="34" charset="0"/>
              </a:rPr>
              <a:t> </a:t>
            </a:r>
            <a:r>
              <a:rPr lang="fr-FR" sz="2000" dirty="0" err="1">
                <a:latin typeface="Arial" pitchFamily="34" charset="0"/>
                <a:cs typeface="Arial" pitchFamily="34" charset="0"/>
              </a:rPr>
              <a:t>hữu</a:t>
            </a:r>
            <a:r>
              <a:rPr lang="fr-FR" sz="2000" dirty="0">
                <a:latin typeface="Arial" pitchFamily="34" charset="0"/>
                <a:cs typeface="Arial" pitchFamily="34" charset="0"/>
              </a:rPr>
              <a:t> </a:t>
            </a:r>
            <a:r>
              <a:rPr lang="fr-FR" sz="2000" dirty="0" err="1">
                <a:latin typeface="Arial" pitchFamily="34" charset="0"/>
                <a:cs typeface="Arial" pitchFamily="34" charset="0"/>
              </a:rPr>
              <a:t>cơ</a:t>
            </a:r>
            <a:r>
              <a:rPr lang="fr-FR" sz="2000" dirty="0">
                <a:latin typeface="Arial" pitchFamily="34" charset="0"/>
                <a:cs typeface="Arial" pitchFamily="34" charset="0"/>
              </a:rPr>
              <a:t> </a:t>
            </a:r>
            <a:r>
              <a:rPr lang="fr-FR" sz="2000" dirty="0" err="1">
                <a:latin typeface="Arial" pitchFamily="34" charset="0"/>
                <a:cs typeface="Arial" pitchFamily="34" charset="0"/>
              </a:rPr>
              <a:t>nên</a:t>
            </a:r>
            <a:r>
              <a:rPr lang="fr-FR" sz="2000" dirty="0">
                <a:latin typeface="Arial" pitchFamily="34" charset="0"/>
                <a:cs typeface="Arial" pitchFamily="34" charset="0"/>
              </a:rPr>
              <a:t> </a:t>
            </a:r>
            <a:r>
              <a:rPr lang="fr-FR" sz="2000" dirty="0" err="1">
                <a:latin typeface="Arial" pitchFamily="34" charset="0"/>
                <a:cs typeface="Arial" pitchFamily="34" charset="0"/>
              </a:rPr>
              <a:t>có</a:t>
            </a:r>
            <a:r>
              <a:rPr lang="fr-FR" sz="2000" dirty="0">
                <a:latin typeface="Arial" pitchFamily="34" charset="0"/>
                <a:cs typeface="Arial" pitchFamily="34" charset="0"/>
              </a:rPr>
              <a:t> </a:t>
            </a:r>
            <a:r>
              <a:rPr lang="fr-FR" sz="2000" dirty="0" err="1">
                <a:latin typeface="Arial" pitchFamily="34" charset="0"/>
                <a:cs typeface="Arial" pitchFamily="34" charset="0"/>
              </a:rPr>
              <a:t>dạng</a:t>
            </a:r>
            <a:r>
              <a:rPr lang="fr-FR" sz="2000" dirty="0">
                <a:latin typeface="Arial" pitchFamily="34" charset="0"/>
                <a:cs typeface="Arial" pitchFamily="34" charset="0"/>
              </a:rPr>
              <a:t> :</a:t>
            </a:r>
            <a:endParaRPr lang="en-US" sz="2000" dirty="0">
              <a:latin typeface="Arial" pitchFamily="34" charset="0"/>
              <a:cs typeface="Arial" pitchFamily="34" charset="0"/>
            </a:endParaRPr>
          </a:p>
          <a:p>
            <a:pPr algn="ctr">
              <a:lnSpc>
                <a:spcPct val="120000"/>
              </a:lnSpc>
            </a:pPr>
            <a:r>
              <a:rPr lang="fr-FR" sz="2000" dirty="0" err="1">
                <a:latin typeface="Arial" pitchFamily="34" charset="0"/>
                <a:cs typeface="Arial" pitchFamily="34" charset="0"/>
              </a:rPr>
              <a:t>HFl</a:t>
            </a:r>
            <a:r>
              <a:rPr lang="fr-FR" sz="2000" dirty="0">
                <a:latin typeface="Arial" pitchFamily="34" charset="0"/>
                <a:cs typeface="Arial" pitchFamily="34" charset="0"/>
              </a:rPr>
              <a:t> 	</a:t>
            </a:r>
            <a:r>
              <a:rPr lang="fr-FR" sz="2000" dirty="0">
                <a:latin typeface="Arial" pitchFamily="34" charset="0"/>
                <a:cs typeface="Arial" pitchFamily="34" charset="0"/>
                <a:sym typeface="Wingdings 3"/>
              </a:rPr>
              <a:t></a:t>
            </a:r>
            <a:r>
              <a:rPr lang="fr-FR" sz="2000" dirty="0">
                <a:latin typeface="Arial" pitchFamily="34" charset="0"/>
                <a:cs typeface="Arial" pitchFamily="34" charset="0"/>
              </a:rPr>
              <a:t>	H</a:t>
            </a:r>
            <a:r>
              <a:rPr lang="fr-FR" sz="2000" baseline="30000" dirty="0">
                <a:latin typeface="Arial" pitchFamily="34" charset="0"/>
                <a:cs typeface="Arial" pitchFamily="34" charset="0"/>
              </a:rPr>
              <a:t>+</a:t>
            </a:r>
            <a:r>
              <a:rPr lang="fr-FR" sz="2000" dirty="0">
                <a:latin typeface="Arial" pitchFamily="34" charset="0"/>
                <a:cs typeface="Arial" pitchFamily="34" charset="0"/>
              </a:rPr>
              <a:t> 	+ 	</a:t>
            </a:r>
            <a:r>
              <a:rPr lang="fr-FR" sz="2000" dirty="0" err="1">
                <a:latin typeface="Arial" pitchFamily="34" charset="0"/>
                <a:cs typeface="Arial" pitchFamily="34" charset="0"/>
              </a:rPr>
              <a:t>Fl</a:t>
            </a:r>
            <a:r>
              <a:rPr lang="fr-FR" sz="2000" baseline="30000" dirty="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fr-FR" sz="2000" dirty="0">
                <a:latin typeface="Arial" pitchFamily="34" charset="0"/>
                <a:cs typeface="Arial" pitchFamily="34" charset="0"/>
              </a:rPr>
              <a:t>Khi </a:t>
            </a:r>
            <a:r>
              <a:rPr lang="fr-FR" sz="2000" dirty="0" err="1">
                <a:latin typeface="Arial" pitchFamily="34" charset="0"/>
                <a:cs typeface="Arial" pitchFamily="34" charset="0"/>
              </a:rPr>
              <a:t>vừa</a:t>
            </a:r>
            <a:r>
              <a:rPr lang="fr-FR" sz="2000" dirty="0">
                <a:latin typeface="Arial" pitchFamily="34" charset="0"/>
                <a:cs typeface="Arial" pitchFamily="34" charset="0"/>
              </a:rPr>
              <a:t> </a:t>
            </a:r>
            <a:r>
              <a:rPr lang="fr-FR" sz="2000" dirty="0" err="1">
                <a:latin typeface="Arial" pitchFamily="34" charset="0"/>
                <a:cs typeface="Arial" pitchFamily="34" charset="0"/>
              </a:rPr>
              <a:t>dư</a:t>
            </a:r>
            <a:r>
              <a:rPr lang="fr-FR" sz="2000" dirty="0">
                <a:latin typeface="Arial" pitchFamily="34" charset="0"/>
                <a:cs typeface="Arial" pitchFamily="34" charset="0"/>
              </a:rPr>
              <a:t> 1 </a:t>
            </a:r>
            <a:r>
              <a:rPr lang="fr-FR" sz="2000" dirty="0" err="1">
                <a:latin typeface="Arial" pitchFamily="34" charset="0"/>
                <a:cs typeface="Arial" pitchFamily="34" charset="0"/>
              </a:rPr>
              <a:t>giọt</a:t>
            </a:r>
            <a:r>
              <a:rPr lang="fr-FR" sz="2000" dirty="0">
                <a:latin typeface="Arial" pitchFamily="34" charset="0"/>
                <a:cs typeface="Arial" pitchFamily="34" charset="0"/>
              </a:rPr>
              <a:t> AgNO</a:t>
            </a:r>
            <a:r>
              <a:rPr lang="fr-FR" sz="2000" baseline="-25000" dirty="0">
                <a:latin typeface="Arial" pitchFamily="34" charset="0"/>
                <a:cs typeface="Arial" pitchFamily="34" charset="0"/>
              </a:rPr>
              <a:t>3</a:t>
            </a:r>
            <a:r>
              <a:rPr lang="fr-FR" sz="2000" dirty="0">
                <a:latin typeface="Arial" pitchFamily="34" charset="0"/>
                <a:cs typeface="Arial" pitchFamily="34" charset="0"/>
              </a:rPr>
              <a:t>, </a:t>
            </a:r>
            <a:r>
              <a:rPr lang="fr-FR" sz="2000" dirty="0" err="1">
                <a:latin typeface="Arial" pitchFamily="34" charset="0"/>
                <a:cs typeface="Arial" pitchFamily="34" charset="0"/>
              </a:rPr>
              <a:t>hạt</a:t>
            </a:r>
            <a:r>
              <a:rPr lang="fr-FR" sz="2000" dirty="0">
                <a:latin typeface="Arial" pitchFamily="34" charset="0"/>
                <a:cs typeface="Arial" pitchFamily="34" charset="0"/>
              </a:rPr>
              <a:t> </a:t>
            </a:r>
            <a:r>
              <a:rPr lang="fr-FR" sz="2000" dirty="0" err="1">
                <a:latin typeface="Arial" pitchFamily="34" charset="0"/>
                <a:cs typeface="Arial" pitchFamily="34" charset="0"/>
              </a:rPr>
              <a:t>kết</a:t>
            </a:r>
            <a:r>
              <a:rPr lang="fr-FR" sz="2000" dirty="0">
                <a:latin typeface="Arial" pitchFamily="34" charset="0"/>
                <a:cs typeface="Arial" pitchFamily="34" charset="0"/>
              </a:rPr>
              <a:t> </a:t>
            </a:r>
            <a:r>
              <a:rPr lang="fr-FR" sz="2000" dirty="0" err="1">
                <a:latin typeface="Arial" pitchFamily="34" charset="0"/>
                <a:cs typeface="Arial" pitchFamily="34" charset="0"/>
              </a:rPr>
              <a:t>tủa</a:t>
            </a:r>
            <a:r>
              <a:rPr lang="fr-FR" sz="2000" dirty="0">
                <a:latin typeface="Arial" pitchFamily="34" charset="0"/>
                <a:cs typeface="Arial" pitchFamily="34" charset="0"/>
              </a:rPr>
              <a:t> </a:t>
            </a:r>
            <a:r>
              <a:rPr lang="fr-FR" sz="2000" dirty="0" err="1">
                <a:latin typeface="Arial" pitchFamily="34" charset="0"/>
                <a:cs typeface="Arial" pitchFamily="34" charset="0"/>
              </a:rPr>
              <a:t>mang</a:t>
            </a:r>
            <a:r>
              <a:rPr lang="fr-FR" sz="2000" dirty="0">
                <a:latin typeface="Arial" pitchFamily="34" charset="0"/>
                <a:cs typeface="Arial" pitchFamily="34" charset="0"/>
              </a:rPr>
              <a:t> </a:t>
            </a:r>
            <a:r>
              <a:rPr lang="fr-FR" sz="2000" dirty="0" err="1">
                <a:latin typeface="Arial" pitchFamily="34" charset="0"/>
                <a:cs typeface="Arial" pitchFamily="34" charset="0"/>
              </a:rPr>
              <a:t>điện</a:t>
            </a:r>
            <a:r>
              <a:rPr lang="fr-FR" sz="2000" dirty="0">
                <a:latin typeface="Arial" pitchFamily="34" charset="0"/>
                <a:cs typeface="Arial" pitchFamily="34" charset="0"/>
              </a:rPr>
              <a:t> </a:t>
            </a:r>
            <a:r>
              <a:rPr lang="fr-FR" sz="2000" dirty="0" err="1">
                <a:latin typeface="Arial" pitchFamily="34" charset="0"/>
                <a:cs typeface="Arial" pitchFamily="34" charset="0"/>
              </a:rPr>
              <a:t>tích</a:t>
            </a:r>
            <a:r>
              <a:rPr lang="fr-FR" sz="2000" dirty="0">
                <a:latin typeface="Arial" pitchFamily="34" charset="0"/>
                <a:cs typeface="Arial" pitchFamily="34" charset="0"/>
              </a:rPr>
              <a:t> </a:t>
            </a:r>
            <a:r>
              <a:rPr lang="fr-FR" sz="2000" dirty="0" err="1">
                <a:latin typeface="Arial" pitchFamily="34" charset="0"/>
                <a:cs typeface="Arial" pitchFamily="34" charset="0"/>
              </a:rPr>
              <a:t>dương</a:t>
            </a:r>
            <a:r>
              <a:rPr lang="fr-FR" sz="2000" dirty="0">
                <a:latin typeface="Arial" pitchFamily="34" charset="0"/>
                <a:cs typeface="Arial" pitchFamily="34" charset="0"/>
              </a:rPr>
              <a:t> </a:t>
            </a:r>
            <a:r>
              <a:rPr lang="fr-FR" sz="2000" dirty="0" err="1">
                <a:latin typeface="Arial" pitchFamily="34" charset="0"/>
                <a:cs typeface="Arial" pitchFamily="34" charset="0"/>
              </a:rPr>
              <a:t>sẽ</a:t>
            </a:r>
            <a:r>
              <a:rPr lang="fr-FR" sz="2000" dirty="0">
                <a:latin typeface="Arial" pitchFamily="34" charset="0"/>
                <a:cs typeface="Arial" pitchFamily="34" charset="0"/>
              </a:rPr>
              <a:t> </a:t>
            </a:r>
            <a:r>
              <a:rPr lang="fr-FR" sz="2000" dirty="0" err="1">
                <a:latin typeface="Arial" pitchFamily="34" charset="0"/>
                <a:cs typeface="Arial" pitchFamily="34" charset="0"/>
              </a:rPr>
              <a:t>hút</a:t>
            </a:r>
            <a:r>
              <a:rPr lang="fr-FR" sz="2000" dirty="0">
                <a:latin typeface="Arial" pitchFamily="34" charset="0"/>
                <a:cs typeface="Arial" pitchFamily="34" charset="0"/>
              </a:rPr>
              <a:t> </a:t>
            </a:r>
            <a:r>
              <a:rPr lang="fr-FR" sz="2000" dirty="0" err="1">
                <a:latin typeface="Arial" pitchFamily="34" charset="0"/>
                <a:cs typeface="Arial" pitchFamily="34" charset="0"/>
              </a:rPr>
              <a:t>các</a:t>
            </a:r>
            <a:r>
              <a:rPr lang="fr-FR" sz="2000" dirty="0">
                <a:latin typeface="Arial" pitchFamily="34" charset="0"/>
                <a:cs typeface="Arial" pitchFamily="34" charset="0"/>
              </a:rPr>
              <a:t> ion </a:t>
            </a:r>
            <a:r>
              <a:rPr lang="fr-FR" sz="2000" dirty="0" err="1">
                <a:latin typeface="Arial" pitchFamily="34" charset="0"/>
                <a:cs typeface="Arial" pitchFamily="34" charset="0"/>
              </a:rPr>
              <a:t>âm</a:t>
            </a:r>
            <a:r>
              <a:rPr lang="fr-FR" sz="2000" dirty="0">
                <a:latin typeface="Arial" pitchFamily="34" charset="0"/>
                <a:cs typeface="Arial" pitchFamily="34" charset="0"/>
              </a:rPr>
              <a:t> </a:t>
            </a:r>
            <a:r>
              <a:rPr lang="fr-FR" sz="2000" dirty="0" err="1">
                <a:latin typeface="Arial" pitchFamily="34" charset="0"/>
                <a:cs typeface="Arial" pitchFamily="34" charset="0"/>
              </a:rPr>
              <a:t>của</a:t>
            </a:r>
            <a:r>
              <a:rPr lang="fr-FR" sz="2000" dirty="0">
                <a:latin typeface="Arial" pitchFamily="34" charset="0"/>
                <a:cs typeface="Arial" pitchFamily="34" charset="0"/>
              </a:rPr>
              <a:t> </a:t>
            </a:r>
            <a:r>
              <a:rPr lang="fr-FR" sz="2000" dirty="0" err="1">
                <a:latin typeface="Arial" pitchFamily="34" charset="0"/>
                <a:cs typeface="Arial" pitchFamily="34" charset="0"/>
              </a:rPr>
              <a:t>chỉ</a:t>
            </a:r>
            <a:r>
              <a:rPr lang="fr-FR" sz="2000" dirty="0">
                <a:latin typeface="Arial" pitchFamily="34" charset="0"/>
                <a:cs typeface="Arial" pitchFamily="34" charset="0"/>
              </a:rPr>
              <a:t> </a:t>
            </a:r>
            <a:r>
              <a:rPr lang="fr-FR" sz="2000" dirty="0" err="1">
                <a:latin typeface="Arial" pitchFamily="34" charset="0"/>
                <a:cs typeface="Arial" pitchFamily="34" charset="0"/>
              </a:rPr>
              <a:t>thị</a:t>
            </a:r>
            <a:r>
              <a:rPr lang="fr-FR" sz="2000" dirty="0">
                <a:latin typeface="Arial" pitchFamily="34" charset="0"/>
                <a:cs typeface="Arial" pitchFamily="34" charset="0"/>
              </a:rPr>
              <a:t> </a:t>
            </a:r>
            <a:r>
              <a:rPr lang="fr-FR" sz="2000" dirty="0" err="1">
                <a:latin typeface="Arial" pitchFamily="34" charset="0"/>
                <a:cs typeface="Arial" pitchFamily="34" charset="0"/>
              </a:rPr>
              <a:t>lên</a:t>
            </a:r>
            <a:r>
              <a:rPr lang="fr-FR" sz="2000" dirty="0">
                <a:latin typeface="Arial" pitchFamily="34" charset="0"/>
                <a:cs typeface="Arial" pitchFamily="34" charset="0"/>
              </a:rPr>
              <a:t> </a:t>
            </a:r>
            <a:r>
              <a:rPr lang="fr-FR" sz="2000" dirty="0" err="1">
                <a:latin typeface="Arial" pitchFamily="34" charset="0"/>
                <a:cs typeface="Arial" pitchFamily="34" charset="0"/>
              </a:rPr>
              <a:t>bề</a:t>
            </a:r>
            <a:r>
              <a:rPr lang="fr-FR" sz="2000" dirty="0">
                <a:latin typeface="Arial" pitchFamily="34" charset="0"/>
                <a:cs typeface="Arial" pitchFamily="34" charset="0"/>
              </a:rPr>
              <a:t> </a:t>
            </a:r>
            <a:r>
              <a:rPr lang="fr-FR" sz="2000" dirty="0" err="1">
                <a:latin typeface="Arial" pitchFamily="34" charset="0"/>
                <a:cs typeface="Arial" pitchFamily="34" charset="0"/>
              </a:rPr>
              <a:t>mặt</a:t>
            </a:r>
            <a:r>
              <a:rPr lang="fr-FR" sz="2000" dirty="0">
                <a:latin typeface="Arial" pitchFamily="34" charset="0"/>
                <a:cs typeface="Arial" pitchFamily="34" charset="0"/>
              </a:rPr>
              <a:t> </a:t>
            </a:r>
            <a:r>
              <a:rPr lang="fr-FR" sz="2000" dirty="0" err="1">
                <a:latin typeface="Arial" pitchFamily="34" charset="0"/>
                <a:cs typeface="Arial" pitchFamily="34" charset="0"/>
              </a:rPr>
              <a:t>của</a:t>
            </a:r>
            <a:r>
              <a:rPr lang="fr-FR" sz="2000" dirty="0">
                <a:latin typeface="Arial" pitchFamily="34" charset="0"/>
                <a:cs typeface="Arial" pitchFamily="34" charset="0"/>
              </a:rPr>
              <a:t> </a:t>
            </a:r>
            <a:r>
              <a:rPr lang="fr-FR" sz="2000" dirty="0" err="1">
                <a:latin typeface="Arial" pitchFamily="34" charset="0"/>
                <a:cs typeface="Arial" pitchFamily="34" charset="0"/>
              </a:rPr>
              <a:t>nó</a:t>
            </a:r>
            <a:r>
              <a:rPr lang="fr-FR" sz="2000" dirty="0">
                <a:latin typeface="Arial" pitchFamily="34" charset="0"/>
                <a:cs typeface="Arial" pitchFamily="34" charset="0"/>
              </a:rPr>
              <a:t> </a:t>
            </a:r>
            <a:r>
              <a:rPr lang="fr-FR" sz="2000" dirty="0" err="1">
                <a:latin typeface="Arial" pitchFamily="34" charset="0"/>
                <a:cs typeface="Arial" pitchFamily="34" charset="0"/>
              </a:rPr>
              <a:t>gây</a:t>
            </a:r>
            <a:r>
              <a:rPr lang="fr-FR" sz="2000" dirty="0">
                <a:latin typeface="Arial" pitchFamily="34" charset="0"/>
                <a:cs typeface="Arial" pitchFamily="34" charset="0"/>
              </a:rPr>
              <a:t> ra </a:t>
            </a:r>
            <a:r>
              <a:rPr lang="fr-FR" sz="2000" dirty="0" err="1">
                <a:latin typeface="Arial" pitchFamily="34" charset="0"/>
                <a:cs typeface="Arial" pitchFamily="34" charset="0"/>
              </a:rPr>
              <a:t>sự</a:t>
            </a:r>
            <a:r>
              <a:rPr lang="fr-FR" sz="2000" dirty="0">
                <a:latin typeface="Arial" pitchFamily="34" charset="0"/>
                <a:cs typeface="Arial" pitchFamily="34" charset="0"/>
              </a:rPr>
              <a:t> </a:t>
            </a:r>
            <a:r>
              <a:rPr lang="fr-FR" sz="2000" dirty="0" err="1">
                <a:latin typeface="Arial" pitchFamily="34" charset="0"/>
                <a:cs typeface="Arial" pitchFamily="34" charset="0"/>
              </a:rPr>
              <a:t>đổi</a:t>
            </a:r>
            <a:r>
              <a:rPr lang="fr-FR" sz="2000" dirty="0">
                <a:latin typeface="Arial" pitchFamily="34" charset="0"/>
                <a:cs typeface="Arial" pitchFamily="34" charset="0"/>
              </a:rPr>
              <a:t> </a:t>
            </a:r>
            <a:r>
              <a:rPr lang="fr-FR" sz="2000" dirty="0" err="1">
                <a:latin typeface="Arial" pitchFamily="34" charset="0"/>
                <a:cs typeface="Arial" pitchFamily="34" charset="0"/>
              </a:rPr>
              <a:t>màu</a:t>
            </a:r>
            <a:r>
              <a:rPr lang="fr-FR" sz="2000" dirty="0">
                <a:latin typeface="Arial" pitchFamily="34" charset="0"/>
                <a:cs typeface="Arial" pitchFamily="34" charset="0"/>
              </a:rPr>
              <a:t> (</a:t>
            </a:r>
            <a:r>
              <a:rPr lang="fr-FR" sz="2000" dirty="0" err="1">
                <a:latin typeface="Arial" pitchFamily="34" charset="0"/>
                <a:cs typeface="Arial" pitchFamily="34" charset="0"/>
              </a:rPr>
              <a:t>vàng</a:t>
            </a:r>
            <a:r>
              <a:rPr lang="fr-FR" sz="2000" dirty="0">
                <a:latin typeface="Arial" pitchFamily="34" charset="0"/>
                <a:cs typeface="Arial" pitchFamily="34" charset="0"/>
              </a:rPr>
              <a:t> </a:t>
            </a:r>
            <a:r>
              <a:rPr lang="fr-FR" sz="2000" dirty="0" err="1">
                <a:latin typeface="Arial" pitchFamily="34" charset="0"/>
                <a:cs typeface="Arial" pitchFamily="34" charset="0"/>
              </a:rPr>
              <a:t>lục</a:t>
            </a:r>
            <a:r>
              <a:rPr lang="fr-FR" sz="2000" dirty="0">
                <a:latin typeface="Arial" pitchFamily="34" charset="0"/>
                <a:cs typeface="Arial" pitchFamily="34" charset="0"/>
              </a:rPr>
              <a:t> sang </a:t>
            </a:r>
            <a:r>
              <a:rPr lang="fr-FR" sz="2000" dirty="0" err="1">
                <a:latin typeface="Arial" pitchFamily="34" charset="0"/>
                <a:cs typeface="Arial" pitchFamily="34" charset="0"/>
              </a:rPr>
              <a:t>đỏ</a:t>
            </a:r>
            <a:r>
              <a:rPr lang="fr-FR" sz="2000" dirty="0">
                <a:latin typeface="Arial" pitchFamily="34" charset="0"/>
                <a:cs typeface="Arial" pitchFamily="34" charset="0"/>
              </a:rPr>
              <a:t> </a:t>
            </a:r>
            <a:r>
              <a:rPr lang="fr-FR" sz="2000" dirty="0" err="1">
                <a:latin typeface="Arial" pitchFamily="34" charset="0"/>
                <a:cs typeface="Arial" pitchFamily="34" charset="0"/>
              </a:rPr>
              <a:t>thẫm</a:t>
            </a:r>
            <a:r>
              <a:rPr lang="fr-FR" sz="2000" dirty="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Chỉ</a:t>
            </a:r>
            <a:r>
              <a:rPr lang="fr-FR" sz="2000" dirty="0" smtClean="0">
                <a:latin typeface="Arial" pitchFamily="34" charset="0"/>
                <a:cs typeface="Arial" pitchFamily="34" charset="0"/>
              </a:rPr>
              <a:t> </a:t>
            </a:r>
            <a:r>
              <a:rPr lang="fr-FR" sz="2000" dirty="0" err="1">
                <a:latin typeface="Arial" pitchFamily="34" charset="0"/>
                <a:cs typeface="Arial" pitchFamily="34" charset="0"/>
              </a:rPr>
              <a:t>thị</a:t>
            </a:r>
            <a:r>
              <a:rPr lang="fr-FR" sz="2000" dirty="0">
                <a:latin typeface="Arial" pitchFamily="34" charset="0"/>
                <a:cs typeface="Arial" pitchFamily="34" charset="0"/>
              </a:rPr>
              <a:t> </a:t>
            </a:r>
            <a:r>
              <a:rPr lang="fr-FR" sz="2000" dirty="0" err="1">
                <a:latin typeface="Arial" pitchFamily="34" charset="0"/>
                <a:cs typeface="Arial" pitchFamily="34" charset="0"/>
              </a:rPr>
              <a:t>này</a:t>
            </a:r>
            <a:r>
              <a:rPr lang="fr-FR" sz="2000" dirty="0">
                <a:latin typeface="Arial" pitchFamily="34" charset="0"/>
                <a:cs typeface="Arial" pitchFamily="34" charset="0"/>
              </a:rPr>
              <a:t> </a:t>
            </a:r>
            <a:r>
              <a:rPr lang="fr-FR" sz="2000" dirty="0" err="1">
                <a:latin typeface="Arial" pitchFamily="34" charset="0"/>
                <a:cs typeface="Arial" pitchFamily="34" charset="0"/>
              </a:rPr>
              <a:t>không</a:t>
            </a:r>
            <a:r>
              <a:rPr lang="fr-FR" sz="2000" dirty="0">
                <a:latin typeface="Arial" pitchFamily="34" charset="0"/>
                <a:cs typeface="Arial" pitchFamily="34" charset="0"/>
              </a:rPr>
              <a:t> </a:t>
            </a:r>
            <a:r>
              <a:rPr lang="fr-FR" sz="2000" dirty="0" err="1">
                <a:latin typeface="Arial" pitchFamily="34" charset="0"/>
                <a:cs typeface="Arial" pitchFamily="34" charset="0"/>
              </a:rPr>
              <a:t>chỉ</a:t>
            </a:r>
            <a:r>
              <a:rPr lang="fr-FR" sz="2000" dirty="0">
                <a:latin typeface="Arial" pitchFamily="34" charset="0"/>
                <a:cs typeface="Arial" pitchFamily="34" charset="0"/>
              </a:rPr>
              <a:t> </a:t>
            </a:r>
            <a:r>
              <a:rPr lang="fr-FR" sz="2000" dirty="0" err="1">
                <a:latin typeface="Arial" pitchFamily="34" charset="0"/>
                <a:cs typeface="Arial" pitchFamily="34" charset="0"/>
              </a:rPr>
              <a:t>dùng</a:t>
            </a:r>
            <a:r>
              <a:rPr lang="fr-FR" sz="2000" dirty="0">
                <a:latin typeface="Arial" pitchFamily="34" charset="0"/>
                <a:cs typeface="Arial" pitchFamily="34" charset="0"/>
              </a:rPr>
              <a:t> </a:t>
            </a:r>
            <a:r>
              <a:rPr lang="fr-FR" sz="2000" dirty="0" err="1">
                <a:latin typeface="Arial" pitchFamily="34" charset="0"/>
                <a:cs typeface="Arial" pitchFamily="34" charset="0"/>
              </a:rPr>
              <a:t>riêng</a:t>
            </a:r>
            <a:r>
              <a:rPr lang="fr-FR" sz="2000" dirty="0">
                <a:latin typeface="Arial" pitchFamily="34" charset="0"/>
                <a:cs typeface="Arial" pitchFamily="34" charset="0"/>
              </a:rPr>
              <a:t> </a:t>
            </a:r>
            <a:r>
              <a:rPr lang="fr-FR" sz="2000" dirty="0" err="1">
                <a:latin typeface="Arial" pitchFamily="34" charset="0"/>
                <a:cs typeface="Arial" pitchFamily="34" charset="0"/>
              </a:rPr>
              <a:t>cho</a:t>
            </a:r>
            <a:r>
              <a:rPr lang="fr-FR" sz="2000" dirty="0">
                <a:latin typeface="Arial" pitchFamily="34" charset="0"/>
                <a:cs typeface="Arial" pitchFamily="34" charset="0"/>
              </a:rPr>
              <a:t> </a:t>
            </a:r>
            <a:r>
              <a:rPr lang="fr-FR" sz="2000" dirty="0" err="1">
                <a:latin typeface="Arial" pitchFamily="34" charset="0"/>
                <a:cs typeface="Arial" pitchFamily="34" charset="0"/>
              </a:rPr>
              <a:t>kết</a:t>
            </a:r>
            <a:r>
              <a:rPr lang="fr-FR" sz="2000" dirty="0">
                <a:latin typeface="Arial" pitchFamily="34" charset="0"/>
                <a:cs typeface="Arial" pitchFamily="34" charset="0"/>
              </a:rPr>
              <a:t> </a:t>
            </a:r>
            <a:r>
              <a:rPr lang="fr-FR" sz="2000" dirty="0" err="1">
                <a:latin typeface="Arial" pitchFamily="34" charset="0"/>
                <a:cs typeface="Arial" pitchFamily="34" charset="0"/>
              </a:rPr>
              <a:t>tủa</a:t>
            </a:r>
            <a:r>
              <a:rPr lang="fr-FR" sz="2000" dirty="0">
                <a:latin typeface="Arial" pitchFamily="34" charset="0"/>
                <a:cs typeface="Arial" pitchFamily="34" charset="0"/>
              </a:rPr>
              <a:t> </a:t>
            </a:r>
            <a:r>
              <a:rPr lang="fr-FR" sz="2000" dirty="0" err="1">
                <a:latin typeface="Arial" pitchFamily="34" charset="0"/>
                <a:cs typeface="Arial" pitchFamily="34" charset="0"/>
              </a:rPr>
              <a:t>AgX</a:t>
            </a:r>
            <a:r>
              <a:rPr lang="fr-FR" sz="2000" dirty="0">
                <a:latin typeface="Arial" pitchFamily="34" charset="0"/>
                <a:cs typeface="Arial" pitchFamily="34" charset="0"/>
              </a:rPr>
              <a:t> </a:t>
            </a:r>
            <a:r>
              <a:rPr lang="fr-FR" sz="2000" dirty="0" err="1">
                <a:latin typeface="Arial" pitchFamily="34" charset="0"/>
                <a:cs typeface="Arial" pitchFamily="34" charset="0"/>
              </a:rPr>
              <a:t>mà</a:t>
            </a:r>
            <a:r>
              <a:rPr lang="fr-FR" sz="2000" dirty="0">
                <a:latin typeface="Arial" pitchFamily="34" charset="0"/>
                <a:cs typeface="Arial" pitchFamily="34" charset="0"/>
              </a:rPr>
              <a:t> </a:t>
            </a:r>
            <a:r>
              <a:rPr lang="fr-FR" sz="2000" dirty="0" err="1">
                <a:latin typeface="Arial" pitchFamily="34" charset="0"/>
                <a:cs typeface="Arial" pitchFamily="34" charset="0"/>
              </a:rPr>
              <a:t>có</a:t>
            </a:r>
            <a:r>
              <a:rPr lang="fr-FR" sz="2000" dirty="0">
                <a:latin typeface="Arial" pitchFamily="34" charset="0"/>
                <a:cs typeface="Arial" pitchFamily="34" charset="0"/>
              </a:rPr>
              <a:t> </a:t>
            </a:r>
            <a:r>
              <a:rPr lang="fr-FR" sz="2000" dirty="0" err="1">
                <a:latin typeface="Arial" pitchFamily="34" charset="0"/>
                <a:cs typeface="Arial" pitchFamily="34" charset="0"/>
              </a:rPr>
              <a:t>thể</a:t>
            </a:r>
            <a:r>
              <a:rPr lang="fr-FR" sz="2000" dirty="0">
                <a:latin typeface="Arial" pitchFamily="34" charset="0"/>
                <a:cs typeface="Arial" pitchFamily="34" charset="0"/>
              </a:rPr>
              <a:t> </a:t>
            </a:r>
            <a:r>
              <a:rPr lang="fr-FR" sz="2000" dirty="0" err="1">
                <a:latin typeface="Arial" pitchFamily="34" charset="0"/>
                <a:cs typeface="Arial" pitchFamily="34" charset="0"/>
              </a:rPr>
              <a:t>dùng</a:t>
            </a:r>
            <a:r>
              <a:rPr lang="fr-FR" sz="2000" dirty="0">
                <a:latin typeface="Arial" pitchFamily="34" charset="0"/>
                <a:cs typeface="Arial" pitchFamily="34" charset="0"/>
              </a:rPr>
              <a:t> </a:t>
            </a:r>
            <a:r>
              <a:rPr lang="fr-FR" sz="2000" dirty="0" err="1">
                <a:latin typeface="Arial" pitchFamily="34" charset="0"/>
                <a:cs typeface="Arial" pitchFamily="34" charset="0"/>
              </a:rPr>
              <a:t>cho</a:t>
            </a:r>
            <a:r>
              <a:rPr lang="fr-FR" sz="2000" dirty="0">
                <a:latin typeface="Arial" pitchFamily="34" charset="0"/>
                <a:cs typeface="Arial" pitchFamily="34" charset="0"/>
              </a:rPr>
              <a:t> </a:t>
            </a:r>
            <a:r>
              <a:rPr lang="fr-FR" sz="2000" dirty="0" err="1">
                <a:latin typeface="Arial" pitchFamily="34" charset="0"/>
                <a:cs typeface="Arial" pitchFamily="34" charset="0"/>
              </a:rPr>
              <a:t>mọi</a:t>
            </a:r>
            <a:r>
              <a:rPr lang="fr-FR" sz="2000" dirty="0">
                <a:latin typeface="Arial" pitchFamily="34" charset="0"/>
                <a:cs typeface="Arial" pitchFamily="34" charset="0"/>
              </a:rPr>
              <a:t> </a:t>
            </a:r>
            <a:r>
              <a:rPr lang="fr-FR" sz="2000" dirty="0" err="1">
                <a:latin typeface="Arial" pitchFamily="34" charset="0"/>
                <a:cs typeface="Arial" pitchFamily="34" charset="0"/>
              </a:rPr>
              <a:t>kết</a:t>
            </a:r>
            <a:r>
              <a:rPr lang="fr-FR" sz="2000" dirty="0">
                <a:latin typeface="Arial" pitchFamily="34" charset="0"/>
                <a:cs typeface="Arial" pitchFamily="34" charset="0"/>
              </a:rPr>
              <a:t> </a:t>
            </a:r>
            <a:r>
              <a:rPr lang="fr-FR" sz="2000" dirty="0" err="1">
                <a:latin typeface="Arial" pitchFamily="34" charset="0"/>
                <a:cs typeface="Arial" pitchFamily="34" charset="0"/>
              </a:rPr>
              <a:t>tủa</a:t>
            </a:r>
            <a:r>
              <a:rPr lang="fr-FR" sz="2000" dirty="0">
                <a:latin typeface="Arial" pitchFamily="34" charset="0"/>
                <a:cs typeface="Arial" pitchFamily="34" charset="0"/>
              </a:rPr>
              <a:t> </a:t>
            </a:r>
            <a:r>
              <a:rPr lang="fr-FR" sz="2000" dirty="0" err="1">
                <a:latin typeface="Arial" pitchFamily="34" charset="0"/>
                <a:cs typeface="Arial" pitchFamily="34" charset="0"/>
              </a:rPr>
              <a:t>có</a:t>
            </a:r>
            <a:r>
              <a:rPr lang="fr-FR" sz="2000" dirty="0">
                <a:latin typeface="Arial" pitchFamily="34" charset="0"/>
                <a:cs typeface="Arial" pitchFamily="34" charset="0"/>
              </a:rPr>
              <a:t> </a:t>
            </a:r>
            <a:r>
              <a:rPr lang="fr-FR" sz="2000" dirty="0" err="1">
                <a:latin typeface="Arial" pitchFamily="34" charset="0"/>
                <a:cs typeface="Arial" pitchFamily="34" charset="0"/>
              </a:rPr>
              <a:t>khả</a:t>
            </a:r>
            <a:r>
              <a:rPr lang="fr-FR" sz="2000" dirty="0">
                <a:latin typeface="Arial" pitchFamily="34" charset="0"/>
                <a:cs typeface="Arial" pitchFamily="34" charset="0"/>
              </a:rPr>
              <a:t> </a:t>
            </a:r>
            <a:r>
              <a:rPr lang="fr-FR" sz="2000" dirty="0" err="1">
                <a:latin typeface="Arial" pitchFamily="34" charset="0"/>
                <a:cs typeface="Arial" pitchFamily="34" charset="0"/>
              </a:rPr>
              <a:t>năng</a:t>
            </a:r>
            <a:r>
              <a:rPr lang="fr-FR" sz="2000" dirty="0">
                <a:latin typeface="Arial" pitchFamily="34" charset="0"/>
                <a:cs typeface="Arial" pitchFamily="34" charset="0"/>
              </a:rPr>
              <a:t> </a:t>
            </a:r>
            <a:r>
              <a:rPr lang="fr-FR" sz="2000" dirty="0" err="1">
                <a:latin typeface="Arial" pitchFamily="34" charset="0"/>
                <a:cs typeface="Arial" pitchFamily="34" charset="0"/>
              </a:rPr>
              <a:t>hấp</a:t>
            </a:r>
            <a:r>
              <a:rPr lang="fr-FR" sz="2000" dirty="0">
                <a:latin typeface="Arial" pitchFamily="34" charset="0"/>
                <a:cs typeface="Arial" pitchFamily="34" charset="0"/>
              </a:rPr>
              <a:t> </a:t>
            </a:r>
            <a:r>
              <a:rPr lang="fr-FR" sz="2000" dirty="0" err="1">
                <a:latin typeface="Arial" pitchFamily="34" charset="0"/>
                <a:cs typeface="Arial" pitchFamily="34" charset="0"/>
              </a:rPr>
              <a:t>phụ</a:t>
            </a:r>
            <a:r>
              <a:rPr lang="fr-FR" sz="2000" dirty="0">
                <a:latin typeface="Arial" pitchFamily="34" charset="0"/>
                <a:cs typeface="Arial" pitchFamily="34" charset="0"/>
              </a:rPr>
              <a:t> anion </a:t>
            </a:r>
            <a:r>
              <a:rPr lang="fr-FR" sz="2000" dirty="0" err="1">
                <a:latin typeface="Arial" pitchFamily="34" charset="0"/>
                <a:cs typeface="Arial" pitchFamily="34" charset="0"/>
              </a:rPr>
              <a:t>của</a:t>
            </a:r>
            <a:r>
              <a:rPr lang="fr-FR" sz="2000" dirty="0">
                <a:latin typeface="Arial" pitchFamily="34" charset="0"/>
                <a:cs typeface="Arial" pitchFamily="34" charset="0"/>
              </a:rPr>
              <a:t> </a:t>
            </a:r>
            <a:r>
              <a:rPr lang="fr-FR" sz="2000" dirty="0" err="1">
                <a:latin typeface="Arial" pitchFamily="34" charset="0"/>
                <a:cs typeface="Arial" pitchFamily="34" charset="0"/>
              </a:rPr>
              <a:t>chỉ</a:t>
            </a:r>
            <a:r>
              <a:rPr lang="fr-FR" sz="2000" dirty="0">
                <a:latin typeface="Arial" pitchFamily="34" charset="0"/>
                <a:cs typeface="Arial" pitchFamily="34" charset="0"/>
              </a:rPr>
              <a:t> </a:t>
            </a:r>
            <a:r>
              <a:rPr lang="fr-FR" sz="2000" dirty="0" err="1">
                <a:latin typeface="Arial" pitchFamily="34" charset="0"/>
                <a:cs typeface="Arial" pitchFamily="34" charset="0"/>
              </a:rPr>
              <a:t>thị</a:t>
            </a:r>
            <a:r>
              <a:rPr lang="fr-FR" sz="2000" dirty="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fr-FR" sz="2000" dirty="0" smtClean="0">
                <a:latin typeface="Arial" pitchFamily="34" charset="0"/>
                <a:cs typeface="Arial" pitchFamily="34" charset="0"/>
                <a:sym typeface="Wingdings"/>
              </a:rPr>
              <a:t> </a:t>
            </a:r>
            <a:r>
              <a:rPr lang="fr-FR" sz="2000" dirty="0" err="1" smtClean="0">
                <a:latin typeface="Arial" pitchFamily="34" charset="0"/>
                <a:cs typeface="Arial" pitchFamily="34" charset="0"/>
              </a:rPr>
              <a:t>Các</a:t>
            </a:r>
            <a:r>
              <a:rPr lang="fr-FR" sz="2000" dirty="0" smtClean="0">
                <a:latin typeface="Arial" pitchFamily="34" charset="0"/>
                <a:cs typeface="Arial" pitchFamily="34" charset="0"/>
              </a:rPr>
              <a:t> </a:t>
            </a:r>
            <a:r>
              <a:rPr lang="fr-FR" sz="2000" dirty="0" err="1">
                <a:latin typeface="Arial" pitchFamily="34" charset="0"/>
                <a:cs typeface="Arial" pitchFamily="34" charset="0"/>
              </a:rPr>
              <a:t>yếu</a:t>
            </a:r>
            <a:r>
              <a:rPr lang="fr-FR" sz="2000" dirty="0">
                <a:latin typeface="Arial" pitchFamily="34" charset="0"/>
                <a:cs typeface="Arial" pitchFamily="34" charset="0"/>
              </a:rPr>
              <a:t> </a:t>
            </a:r>
            <a:r>
              <a:rPr lang="fr-FR" sz="2000" dirty="0" err="1">
                <a:latin typeface="Arial" pitchFamily="34" charset="0"/>
                <a:cs typeface="Arial" pitchFamily="34" charset="0"/>
              </a:rPr>
              <a:t>tố</a:t>
            </a:r>
            <a:r>
              <a:rPr lang="fr-FR" sz="2000" dirty="0">
                <a:latin typeface="Arial" pitchFamily="34" charset="0"/>
                <a:cs typeface="Arial" pitchFamily="34" charset="0"/>
              </a:rPr>
              <a:t> </a:t>
            </a:r>
            <a:r>
              <a:rPr lang="fr-FR" sz="2000" dirty="0" err="1">
                <a:latin typeface="Arial" pitchFamily="34" charset="0"/>
                <a:cs typeface="Arial" pitchFamily="34" charset="0"/>
              </a:rPr>
              <a:t>ảnh</a:t>
            </a:r>
            <a:r>
              <a:rPr lang="fr-FR" sz="2000" dirty="0">
                <a:latin typeface="Arial" pitchFamily="34" charset="0"/>
                <a:cs typeface="Arial" pitchFamily="34" charset="0"/>
              </a:rPr>
              <a:t> </a:t>
            </a:r>
            <a:r>
              <a:rPr lang="fr-FR" sz="2000" dirty="0" err="1">
                <a:latin typeface="Arial" pitchFamily="34" charset="0"/>
                <a:cs typeface="Arial" pitchFamily="34" charset="0"/>
              </a:rPr>
              <a:t>hưởng</a:t>
            </a:r>
            <a:r>
              <a:rPr lang="fr-FR" sz="2000" dirty="0">
                <a:latin typeface="Arial" pitchFamily="34" charset="0"/>
                <a:cs typeface="Arial" pitchFamily="34" charset="0"/>
              </a:rPr>
              <a:t> </a:t>
            </a:r>
            <a:r>
              <a:rPr lang="fr-FR" sz="2000" dirty="0" err="1">
                <a:latin typeface="Arial" pitchFamily="34" charset="0"/>
                <a:cs typeface="Arial" pitchFamily="34" charset="0"/>
              </a:rPr>
              <a:t>đến</a:t>
            </a:r>
            <a:r>
              <a:rPr lang="fr-FR" sz="2000" dirty="0">
                <a:latin typeface="Arial" pitchFamily="34" charset="0"/>
                <a:cs typeface="Arial" pitchFamily="34" charset="0"/>
              </a:rPr>
              <a:t> </a:t>
            </a:r>
            <a:r>
              <a:rPr lang="fr-FR" sz="2000" dirty="0" err="1">
                <a:latin typeface="Arial" pitchFamily="34" charset="0"/>
                <a:cs typeface="Arial" pitchFamily="34" charset="0"/>
              </a:rPr>
              <a:t>độ</a:t>
            </a:r>
            <a:r>
              <a:rPr lang="fr-FR" sz="2000" dirty="0">
                <a:latin typeface="Arial" pitchFamily="34" charset="0"/>
                <a:cs typeface="Arial" pitchFamily="34" charset="0"/>
              </a:rPr>
              <a:t> </a:t>
            </a:r>
            <a:r>
              <a:rPr lang="fr-FR" sz="2000" dirty="0" err="1">
                <a:latin typeface="Arial" pitchFamily="34" charset="0"/>
                <a:cs typeface="Arial" pitchFamily="34" charset="0"/>
              </a:rPr>
              <a:t>chính</a:t>
            </a:r>
            <a:r>
              <a:rPr lang="fr-FR" sz="2000" dirty="0">
                <a:latin typeface="Arial" pitchFamily="34" charset="0"/>
                <a:cs typeface="Arial" pitchFamily="34" charset="0"/>
              </a:rPr>
              <a:t> </a:t>
            </a:r>
            <a:r>
              <a:rPr lang="fr-FR" sz="2000" dirty="0" err="1">
                <a:latin typeface="Arial" pitchFamily="34" charset="0"/>
                <a:cs typeface="Arial" pitchFamily="34" charset="0"/>
              </a:rPr>
              <a:t>xác</a:t>
            </a:r>
            <a:r>
              <a:rPr lang="fr-FR" sz="2000" dirty="0">
                <a:latin typeface="Arial" pitchFamily="34" charset="0"/>
                <a:cs typeface="Arial" pitchFamily="34" charset="0"/>
              </a:rPr>
              <a:t> :</a:t>
            </a:r>
            <a:endParaRPr lang="en-US" sz="2000" dirty="0">
              <a:latin typeface="Arial" pitchFamily="34" charset="0"/>
              <a:cs typeface="Arial" pitchFamily="34" charset="0"/>
            </a:endParaRPr>
          </a:p>
          <a:p>
            <a:pPr marL="0" lvl="2" indent="0" algn="just">
              <a:lnSpc>
                <a:spcPct val="120000"/>
              </a:lnSpc>
            </a:pPr>
            <a:r>
              <a:rPr lang="fr-FR" sz="2000" dirty="0" smtClean="0">
                <a:latin typeface="Arial" pitchFamily="34" charset="0"/>
                <a:cs typeface="Arial" pitchFamily="34" charset="0"/>
              </a:rPr>
              <a:t>- pH </a:t>
            </a:r>
            <a:r>
              <a:rPr lang="fr-FR" sz="2000" dirty="0" err="1">
                <a:latin typeface="Arial" pitchFamily="34" charset="0"/>
                <a:cs typeface="Arial" pitchFamily="34" charset="0"/>
              </a:rPr>
              <a:t>môi</a:t>
            </a:r>
            <a:r>
              <a:rPr lang="fr-FR" sz="2000" dirty="0">
                <a:latin typeface="Arial" pitchFamily="34" charset="0"/>
                <a:cs typeface="Arial" pitchFamily="34" charset="0"/>
              </a:rPr>
              <a:t> </a:t>
            </a:r>
            <a:r>
              <a:rPr lang="fr-FR" sz="2000" dirty="0" err="1">
                <a:latin typeface="Arial" pitchFamily="34" charset="0"/>
                <a:cs typeface="Arial" pitchFamily="34" charset="0"/>
              </a:rPr>
              <a:t>trường</a:t>
            </a:r>
            <a:r>
              <a:rPr lang="fr-FR" sz="2000" dirty="0">
                <a:latin typeface="Arial" pitchFamily="34" charset="0"/>
                <a:cs typeface="Arial" pitchFamily="34" charset="0"/>
              </a:rPr>
              <a:t> : </a:t>
            </a:r>
            <a:r>
              <a:rPr lang="fr-FR" sz="2000" dirty="0" err="1">
                <a:latin typeface="Arial" pitchFamily="34" charset="0"/>
                <a:cs typeface="Arial" pitchFamily="34" charset="0"/>
              </a:rPr>
              <a:t>ảnh</a:t>
            </a:r>
            <a:r>
              <a:rPr lang="fr-FR" sz="2000" dirty="0">
                <a:latin typeface="Arial" pitchFamily="34" charset="0"/>
                <a:cs typeface="Arial" pitchFamily="34" charset="0"/>
              </a:rPr>
              <a:t> </a:t>
            </a:r>
            <a:r>
              <a:rPr lang="fr-FR" sz="2000" dirty="0" err="1">
                <a:latin typeface="Arial" pitchFamily="34" charset="0"/>
                <a:cs typeface="Arial" pitchFamily="34" charset="0"/>
              </a:rPr>
              <a:t>hưởng</a:t>
            </a:r>
            <a:r>
              <a:rPr lang="fr-FR" sz="2000" dirty="0">
                <a:latin typeface="Arial" pitchFamily="34" charset="0"/>
                <a:cs typeface="Arial" pitchFamily="34" charset="0"/>
              </a:rPr>
              <a:t> </a:t>
            </a:r>
            <a:r>
              <a:rPr lang="fr-FR" sz="2000" dirty="0" err="1">
                <a:latin typeface="Arial" pitchFamily="34" charset="0"/>
                <a:cs typeface="Arial" pitchFamily="34" charset="0"/>
              </a:rPr>
              <a:t>tương</a:t>
            </a:r>
            <a:r>
              <a:rPr lang="fr-FR" sz="2000" dirty="0">
                <a:latin typeface="Arial" pitchFamily="34" charset="0"/>
                <a:cs typeface="Arial" pitchFamily="34" charset="0"/>
              </a:rPr>
              <a:t> </a:t>
            </a:r>
            <a:r>
              <a:rPr lang="fr-FR" sz="2000" dirty="0" err="1">
                <a:latin typeface="Arial" pitchFamily="34" charset="0"/>
                <a:cs typeface="Arial" pitchFamily="34" charset="0"/>
              </a:rPr>
              <a:t>đối</a:t>
            </a:r>
            <a:r>
              <a:rPr lang="fr-FR" sz="2000" dirty="0">
                <a:latin typeface="Arial" pitchFamily="34" charset="0"/>
                <a:cs typeface="Arial" pitchFamily="34" charset="0"/>
              </a:rPr>
              <a:t> </a:t>
            </a:r>
            <a:r>
              <a:rPr lang="fr-FR" sz="2000" dirty="0" err="1">
                <a:latin typeface="Arial" pitchFamily="34" charset="0"/>
                <a:cs typeface="Arial" pitchFamily="34" charset="0"/>
              </a:rPr>
              <a:t>đến</a:t>
            </a:r>
            <a:r>
              <a:rPr lang="fr-FR" sz="2000" dirty="0">
                <a:latin typeface="Arial" pitchFamily="34" charset="0"/>
                <a:cs typeface="Arial" pitchFamily="34" charset="0"/>
              </a:rPr>
              <a:t> </a:t>
            </a:r>
            <a:r>
              <a:rPr lang="fr-FR" sz="2000" dirty="0" err="1">
                <a:latin typeface="Arial" pitchFamily="34" charset="0"/>
                <a:cs typeface="Arial" pitchFamily="34" charset="0"/>
              </a:rPr>
              <a:t>độ</a:t>
            </a:r>
            <a:r>
              <a:rPr lang="fr-FR" sz="2000" dirty="0">
                <a:latin typeface="Arial" pitchFamily="34" charset="0"/>
                <a:cs typeface="Arial" pitchFamily="34" charset="0"/>
              </a:rPr>
              <a:t> </a:t>
            </a:r>
            <a:r>
              <a:rPr lang="fr-FR" sz="2000" dirty="0" err="1">
                <a:latin typeface="Arial" pitchFamily="34" charset="0"/>
                <a:cs typeface="Arial" pitchFamily="34" charset="0"/>
              </a:rPr>
              <a:t>chính</a:t>
            </a:r>
            <a:r>
              <a:rPr lang="fr-FR" sz="2000" dirty="0">
                <a:latin typeface="Arial" pitchFamily="34" charset="0"/>
                <a:cs typeface="Arial" pitchFamily="34" charset="0"/>
              </a:rPr>
              <a:t> </a:t>
            </a:r>
            <a:r>
              <a:rPr lang="fr-FR" sz="2000" dirty="0" err="1">
                <a:latin typeface="Arial" pitchFamily="34" charset="0"/>
                <a:cs typeface="Arial" pitchFamily="34" charset="0"/>
              </a:rPr>
              <a:t>xác</a:t>
            </a:r>
            <a:r>
              <a:rPr lang="fr-FR" sz="2000" dirty="0">
                <a:latin typeface="Arial" pitchFamily="34" charset="0"/>
                <a:cs typeface="Arial" pitchFamily="34" charset="0"/>
              </a:rPr>
              <a:t> </a:t>
            </a:r>
            <a:r>
              <a:rPr lang="fr-FR" sz="2000" dirty="0" err="1">
                <a:latin typeface="Arial" pitchFamily="34" charset="0"/>
                <a:cs typeface="Arial" pitchFamily="34" charset="0"/>
              </a:rPr>
              <a:t>của</a:t>
            </a:r>
            <a:r>
              <a:rPr lang="fr-FR" sz="2000" dirty="0">
                <a:latin typeface="Arial" pitchFamily="34" charset="0"/>
                <a:cs typeface="Arial" pitchFamily="34" charset="0"/>
              </a:rPr>
              <a:t> </a:t>
            </a:r>
            <a:r>
              <a:rPr lang="fr-FR" sz="2000" dirty="0" err="1">
                <a:latin typeface="Arial" pitchFamily="34" charset="0"/>
                <a:cs typeface="Arial" pitchFamily="34" charset="0"/>
              </a:rPr>
              <a:t>phép</a:t>
            </a:r>
            <a:r>
              <a:rPr lang="fr-FR" sz="2000" dirty="0">
                <a:latin typeface="Arial" pitchFamily="34" charset="0"/>
                <a:cs typeface="Arial" pitchFamily="34" charset="0"/>
              </a:rPr>
              <a:t> </a:t>
            </a:r>
            <a:r>
              <a:rPr lang="fr-FR" sz="2000" dirty="0" err="1">
                <a:latin typeface="Arial" pitchFamily="34" charset="0"/>
                <a:cs typeface="Arial" pitchFamily="34" charset="0"/>
              </a:rPr>
              <a:t>chuẩn</a:t>
            </a:r>
            <a:r>
              <a:rPr lang="fr-FR" sz="2000" dirty="0">
                <a:latin typeface="Arial" pitchFamily="34" charset="0"/>
                <a:cs typeface="Arial" pitchFamily="34" charset="0"/>
              </a:rPr>
              <a:t> </a:t>
            </a:r>
            <a:r>
              <a:rPr lang="fr-FR" sz="2000" dirty="0" err="1">
                <a:latin typeface="Arial" pitchFamily="34" charset="0"/>
                <a:cs typeface="Arial" pitchFamily="34" charset="0"/>
              </a:rPr>
              <a:t>độ</a:t>
            </a:r>
            <a:r>
              <a:rPr lang="fr-FR" sz="2000" dirty="0">
                <a:latin typeface="Arial" pitchFamily="34" charset="0"/>
                <a:cs typeface="Arial" pitchFamily="34" charset="0"/>
              </a:rPr>
              <a:t> </a:t>
            </a:r>
            <a:r>
              <a:rPr lang="fr-FR" sz="2000" dirty="0" err="1">
                <a:latin typeface="Arial" pitchFamily="34" charset="0"/>
                <a:cs typeface="Arial" pitchFamily="34" charset="0"/>
              </a:rPr>
              <a:t>vì</a:t>
            </a:r>
            <a:r>
              <a:rPr lang="fr-FR" sz="2000" dirty="0">
                <a:latin typeface="Arial" pitchFamily="34" charset="0"/>
                <a:cs typeface="Arial" pitchFamily="34" charset="0"/>
              </a:rPr>
              <a:t> </a:t>
            </a:r>
            <a:r>
              <a:rPr lang="fr-FR" sz="2000" dirty="0" err="1">
                <a:latin typeface="Arial" pitchFamily="34" charset="0"/>
                <a:cs typeface="Arial" pitchFamily="34" charset="0"/>
              </a:rPr>
              <a:t>nồng</a:t>
            </a:r>
            <a:r>
              <a:rPr lang="fr-FR" sz="2000" dirty="0">
                <a:latin typeface="Arial" pitchFamily="34" charset="0"/>
                <a:cs typeface="Arial" pitchFamily="34" charset="0"/>
              </a:rPr>
              <a:t> </a:t>
            </a:r>
            <a:r>
              <a:rPr lang="fr-FR" sz="2000" dirty="0" err="1">
                <a:latin typeface="Arial" pitchFamily="34" charset="0"/>
                <a:cs typeface="Arial" pitchFamily="34" charset="0"/>
              </a:rPr>
              <a:t>độ</a:t>
            </a:r>
            <a:r>
              <a:rPr lang="fr-FR" sz="2000" dirty="0">
                <a:latin typeface="Arial" pitchFamily="34" charset="0"/>
                <a:cs typeface="Arial" pitchFamily="34" charset="0"/>
              </a:rPr>
              <a:t> ion </a:t>
            </a:r>
            <a:r>
              <a:rPr lang="fr-FR" sz="2000" dirty="0" err="1">
                <a:latin typeface="Arial" pitchFamily="34" charset="0"/>
                <a:cs typeface="Arial" pitchFamily="34" charset="0"/>
              </a:rPr>
              <a:t>chất</a:t>
            </a:r>
            <a:r>
              <a:rPr lang="fr-FR" sz="2000" dirty="0">
                <a:latin typeface="Arial" pitchFamily="34" charset="0"/>
                <a:cs typeface="Arial" pitchFamily="34" charset="0"/>
              </a:rPr>
              <a:t> </a:t>
            </a:r>
            <a:r>
              <a:rPr lang="fr-FR" sz="2000" dirty="0" err="1">
                <a:latin typeface="Arial" pitchFamily="34" charset="0"/>
                <a:cs typeface="Arial" pitchFamily="34" charset="0"/>
              </a:rPr>
              <a:t>chỉ</a:t>
            </a:r>
            <a:r>
              <a:rPr lang="fr-FR" sz="2000" dirty="0">
                <a:latin typeface="Arial" pitchFamily="34" charset="0"/>
                <a:cs typeface="Arial" pitchFamily="34" charset="0"/>
              </a:rPr>
              <a:t> </a:t>
            </a:r>
            <a:r>
              <a:rPr lang="fr-FR" sz="2000" dirty="0" err="1">
                <a:latin typeface="Arial" pitchFamily="34" charset="0"/>
                <a:cs typeface="Arial" pitchFamily="34" charset="0"/>
              </a:rPr>
              <a:t>thị</a:t>
            </a:r>
            <a:r>
              <a:rPr lang="fr-FR" sz="2000" dirty="0">
                <a:latin typeface="Arial" pitchFamily="34" charset="0"/>
                <a:cs typeface="Arial" pitchFamily="34" charset="0"/>
              </a:rPr>
              <a:t> </a:t>
            </a:r>
            <a:r>
              <a:rPr lang="fr-FR" sz="2000" dirty="0" err="1">
                <a:latin typeface="Arial" pitchFamily="34" charset="0"/>
                <a:cs typeface="Arial" pitchFamily="34" charset="0"/>
              </a:rPr>
              <a:t>phụ</a:t>
            </a:r>
            <a:r>
              <a:rPr lang="fr-FR" sz="2000" dirty="0">
                <a:latin typeface="Arial" pitchFamily="34" charset="0"/>
                <a:cs typeface="Arial" pitchFamily="34" charset="0"/>
              </a:rPr>
              <a:t> </a:t>
            </a:r>
            <a:r>
              <a:rPr lang="fr-FR" sz="2000" dirty="0" err="1">
                <a:latin typeface="Arial" pitchFamily="34" charset="0"/>
                <a:cs typeface="Arial" pitchFamily="34" charset="0"/>
              </a:rPr>
              <a:t>thuộc</a:t>
            </a:r>
            <a:r>
              <a:rPr lang="fr-FR" sz="2000" dirty="0">
                <a:latin typeface="Arial" pitchFamily="34" charset="0"/>
                <a:cs typeface="Arial" pitchFamily="34" charset="0"/>
              </a:rPr>
              <a:t> </a:t>
            </a:r>
            <a:r>
              <a:rPr lang="fr-FR" sz="2000" dirty="0" err="1">
                <a:latin typeface="Arial" pitchFamily="34" charset="0"/>
                <a:cs typeface="Arial" pitchFamily="34" charset="0"/>
              </a:rPr>
              <a:t>vào</a:t>
            </a:r>
            <a:r>
              <a:rPr lang="fr-FR" sz="2000" dirty="0">
                <a:latin typeface="Arial" pitchFamily="34" charset="0"/>
                <a:cs typeface="Arial" pitchFamily="34" charset="0"/>
              </a:rPr>
              <a:t> pH, do </a:t>
            </a:r>
            <a:r>
              <a:rPr lang="fr-FR" sz="2000" dirty="0" err="1">
                <a:latin typeface="Arial" pitchFamily="34" charset="0"/>
                <a:cs typeface="Arial" pitchFamily="34" charset="0"/>
              </a:rPr>
              <a:t>đó</a:t>
            </a:r>
            <a:r>
              <a:rPr lang="fr-FR" sz="2000" dirty="0">
                <a:latin typeface="Arial" pitchFamily="34" charset="0"/>
                <a:cs typeface="Arial" pitchFamily="34" charset="0"/>
              </a:rPr>
              <a:t> </a:t>
            </a:r>
            <a:r>
              <a:rPr lang="fr-FR" sz="2000" dirty="0" err="1">
                <a:latin typeface="Arial" pitchFamily="34" charset="0"/>
                <a:cs typeface="Arial" pitchFamily="34" charset="0"/>
              </a:rPr>
              <a:t>phải</a:t>
            </a:r>
            <a:r>
              <a:rPr lang="fr-FR" sz="2000" dirty="0">
                <a:latin typeface="Arial" pitchFamily="34" charset="0"/>
                <a:cs typeface="Arial" pitchFamily="34" charset="0"/>
              </a:rPr>
              <a:t> </a:t>
            </a:r>
            <a:r>
              <a:rPr lang="fr-FR" sz="2000" dirty="0" err="1">
                <a:latin typeface="Arial" pitchFamily="34" charset="0"/>
                <a:cs typeface="Arial" pitchFamily="34" charset="0"/>
              </a:rPr>
              <a:t>duy</a:t>
            </a:r>
            <a:r>
              <a:rPr lang="fr-FR" sz="2000" dirty="0">
                <a:latin typeface="Arial" pitchFamily="34" charset="0"/>
                <a:cs typeface="Arial" pitchFamily="34" charset="0"/>
              </a:rPr>
              <a:t> </a:t>
            </a:r>
            <a:r>
              <a:rPr lang="fr-FR" sz="2000" dirty="0" err="1">
                <a:latin typeface="Arial" pitchFamily="34" charset="0"/>
                <a:cs typeface="Arial" pitchFamily="34" charset="0"/>
              </a:rPr>
              <a:t>trì</a:t>
            </a:r>
            <a:r>
              <a:rPr lang="fr-FR" sz="2000" dirty="0">
                <a:latin typeface="Arial" pitchFamily="34" charset="0"/>
                <a:cs typeface="Arial" pitchFamily="34" charset="0"/>
              </a:rPr>
              <a:t> pH </a:t>
            </a:r>
            <a:r>
              <a:rPr lang="fr-FR" sz="2000" dirty="0" err="1">
                <a:latin typeface="Arial" pitchFamily="34" charset="0"/>
                <a:cs typeface="Arial" pitchFamily="34" charset="0"/>
              </a:rPr>
              <a:t>dung</a:t>
            </a:r>
            <a:r>
              <a:rPr lang="fr-FR" sz="2000" dirty="0">
                <a:latin typeface="Arial" pitchFamily="34" charset="0"/>
                <a:cs typeface="Arial" pitchFamily="34" charset="0"/>
              </a:rPr>
              <a:t> </a:t>
            </a:r>
            <a:r>
              <a:rPr lang="fr-FR" sz="2000" dirty="0" err="1">
                <a:latin typeface="Arial" pitchFamily="34" charset="0"/>
                <a:cs typeface="Arial" pitchFamily="34" charset="0"/>
              </a:rPr>
              <a:t>dịch</a:t>
            </a:r>
            <a:r>
              <a:rPr lang="fr-FR" sz="2000" dirty="0">
                <a:latin typeface="Arial" pitchFamily="34" charset="0"/>
                <a:cs typeface="Arial" pitchFamily="34" charset="0"/>
              </a:rPr>
              <a:t> ở </a:t>
            </a:r>
            <a:r>
              <a:rPr lang="fr-FR" sz="2000" dirty="0" err="1">
                <a:latin typeface="Arial" pitchFamily="34" charset="0"/>
                <a:cs typeface="Arial" pitchFamily="34" charset="0"/>
              </a:rPr>
              <a:t>một</a:t>
            </a:r>
            <a:r>
              <a:rPr lang="fr-FR" sz="2000" dirty="0">
                <a:latin typeface="Arial" pitchFamily="34" charset="0"/>
                <a:cs typeface="Arial" pitchFamily="34" charset="0"/>
              </a:rPr>
              <a:t> </a:t>
            </a:r>
            <a:r>
              <a:rPr lang="fr-FR" sz="2000" dirty="0" err="1">
                <a:latin typeface="Arial" pitchFamily="34" charset="0"/>
                <a:cs typeface="Arial" pitchFamily="34" charset="0"/>
              </a:rPr>
              <a:t>giá</a:t>
            </a:r>
            <a:r>
              <a:rPr lang="fr-FR" sz="2000" dirty="0">
                <a:latin typeface="Arial" pitchFamily="34" charset="0"/>
                <a:cs typeface="Arial" pitchFamily="34" charset="0"/>
              </a:rPr>
              <a:t> </a:t>
            </a:r>
            <a:r>
              <a:rPr lang="fr-FR" sz="2000" dirty="0" err="1">
                <a:latin typeface="Arial" pitchFamily="34" charset="0"/>
                <a:cs typeface="Arial" pitchFamily="34" charset="0"/>
              </a:rPr>
              <a:t>trị</a:t>
            </a:r>
            <a:r>
              <a:rPr lang="fr-FR" sz="2000" dirty="0">
                <a:latin typeface="Arial" pitchFamily="34" charset="0"/>
                <a:cs typeface="Arial" pitchFamily="34" charset="0"/>
              </a:rPr>
              <a:t> </a:t>
            </a:r>
            <a:r>
              <a:rPr lang="fr-FR" sz="2000" dirty="0" err="1">
                <a:latin typeface="Arial" pitchFamily="34" charset="0"/>
                <a:cs typeface="Arial" pitchFamily="34" charset="0"/>
              </a:rPr>
              <a:t>nhất</a:t>
            </a:r>
            <a:r>
              <a:rPr lang="fr-FR" sz="2000" dirty="0">
                <a:latin typeface="Arial" pitchFamily="34" charset="0"/>
                <a:cs typeface="Arial" pitchFamily="34" charset="0"/>
              </a:rPr>
              <a:t> </a:t>
            </a:r>
            <a:r>
              <a:rPr lang="fr-FR" sz="2000" dirty="0" err="1">
                <a:latin typeface="Arial" pitchFamily="34" charset="0"/>
                <a:cs typeface="Arial" pitchFamily="34" charset="0"/>
              </a:rPr>
              <a:t>định</a:t>
            </a:r>
            <a:r>
              <a:rPr lang="fr-FR" sz="2000" dirty="0">
                <a:latin typeface="Arial" pitchFamily="34" charset="0"/>
                <a:cs typeface="Arial" pitchFamily="34" charset="0"/>
              </a:rPr>
              <a:t> </a:t>
            </a:r>
            <a:r>
              <a:rPr lang="fr-FR" sz="2000" dirty="0" err="1">
                <a:latin typeface="Arial" pitchFamily="34" charset="0"/>
                <a:cs typeface="Arial" pitchFamily="34" charset="0"/>
              </a:rPr>
              <a:t>phù</a:t>
            </a:r>
            <a:r>
              <a:rPr lang="fr-FR" sz="2000" dirty="0">
                <a:latin typeface="Arial" pitchFamily="34" charset="0"/>
                <a:cs typeface="Arial" pitchFamily="34" charset="0"/>
              </a:rPr>
              <a:t> </a:t>
            </a:r>
            <a:r>
              <a:rPr lang="fr-FR" sz="2000" dirty="0" err="1">
                <a:latin typeface="Arial" pitchFamily="34" charset="0"/>
                <a:cs typeface="Arial" pitchFamily="34" charset="0"/>
              </a:rPr>
              <a:t>hợp</a:t>
            </a:r>
            <a:r>
              <a:rPr lang="fr-FR" sz="2000" dirty="0">
                <a:latin typeface="Arial" pitchFamily="34" charset="0"/>
                <a:cs typeface="Arial" pitchFamily="34" charset="0"/>
              </a:rPr>
              <a:t> </a:t>
            </a:r>
            <a:r>
              <a:rPr lang="fr-FR" sz="2000" dirty="0" err="1">
                <a:latin typeface="Arial" pitchFamily="34" charset="0"/>
                <a:cs typeface="Arial" pitchFamily="34" charset="0"/>
              </a:rPr>
              <a:t>cho</a:t>
            </a:r>
            <a:r>
              <a:rPr lang="fr-FR" sz="2000" dirty="0">
                <a:latin typeface="Arial" pitchFamily="34" charset="0"/>
                <a:cs typeface="Arial" pitchFamily="34" charset="0"/>
              </a:rPr>
              <a:t> </a:t>
            </a:r>
            <a:r>
              <a:rPr lang="fr-FR" sz="2000" dirty="0" err="1">
                <a:latin typeface="Arial" pitchFamily="34" charset="0"/>
                <a:cs typeface="Arial" pitchFamily="34" charset="0"/>
              </a:rPr>
              <a:t>từng</a:t>
            </a:r>
            <a:r>
              <a:rPr lang="fr-FR" sz="2000" dirty="0">
                <a:latin typeface="Arial" pitchFamily="34" charset="0"/>
                <a:cs typeface="Arial" pitchFamily="34" charset="0"/>
              </a:rPr>
              <a:t> </a:t>
            </a:r>
            <a:r>
              <a:rPr lang="fr-FR" sz="2000" dirty="0" err="1">
                <a:latin typeface="Arial" pitchFamily="34" charset="0"/>
                <a:cs typeface="Arial" pitchFamily="34" charset="0"/>
              </a:rPr>
              <a:t>chỉ</a:t>
            </a:r>
            <a:r>
              <a:rPr lang="fr-FR" sz="2000" dirty="0">
                <a:latin typeface="Arial" pitchFamily="34" charset="0"/>
                <a:cs typeface="Arial" pitchFamily="34" charset="0"/>
              </a:rPr>
              <a:t> </a:t>
            </a:r>
            <a:r>
              <a:rPr lang="fr-FR" sz="2000" dirty="0" err="1">
                <a:latin typeface="Arial" pitchFamily="34" charset="0"/>
                <a:cs typeface="Arial" pitchFamily="34" charset="0"/>
              </a:rPr>
              <a:t>thị</a:t>
            </a:r>
            <a:r>
              <a:rPr lang="fr-FR" sz="2000" dirty="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523014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651808"/>
          </a:xfrm>
        </p:spPr>
        <p:txBody>
          <a:bodyPr/>
          <a:lstStyle/>
          <a:p>
            <a:pPr marL="747713" indent="-747713" algn="just" eaLnBrk="1" hangingPunct="1"/>
            <a:r>
              <a:rPr lang="en-US" altLang="ko-KR" sz="2200" b="1" dirty="0" smtClean="0">
                <a:solidFill>
                  <a:srgbClr val="000000"/>
                </a:solidFill>
                <a:ea typeface="굴림" pitchFamily="34" charset="-127"/>
              </a:rPr>
              <a:t>6.4. </a:t>
            </a:r>
            <a:r>
              <a:rPr lang="en-US" altLang="ko-KR" sz="2200" b="1" dirty="0" err="1">
                <a:solidFill>
                  <a:srgbClr val="000000"/>
                </a:solidFill>
                <a:ea typeface="굴림" pitchFamily="34" charset="-127"/>
              </a:rPr>
              <a:t>P</a:t>
            </a:r>
            <a:r>
              <a:rPr lang="en-US" altLang="ko-KR" sz="2200" b="1" dirty="0" err="1" smtClean="0">
                <a:solidFill>
                  <a:srgbClr val="000000"/>
                </a:solidFill>
                <a:ea typeface="굴림" pitchFamily="34" charset="-127"/>
              </a:rPr>
              <a:t>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xác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cuối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thủy</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ngân</a:t>
            </a:r>
            <a:r>
              <a:rPr lang="en-US" altLang="ko-KR" sz="2200" b="1" dirty="0" smtClean="0">
                <a:solidFill>
                  <a:srgbClr val="000000"/>
                </a:solidFill>
                <a:ea typeface="굴림" pitchFamily="34" charset="-127"/>
              </a:rPr>
              <a:t> </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871008"/>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err="1" smtClean="0">
                <a:latin typeface="Arial" pitchFamily="34" charset="0"/>
                <a:cs typeface="Arial" pitchFamily="34" charset="0"/>
                <a:sym typeface="Wingdings"/>
              </a:rPr>
              <a:t>Dựa</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vào</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phản</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ứng</a:t>
            </a:r>
            <a:r>
              <a:rPr lang="en-US" sz="2000" dirty="0" smtClean="0">
                <a:latin typeface="Arial" pitchFamily="34" charset="0"/>
                <a:cs typeface="Arial" pitchFamily="34" charset="0"/>
                <a:sym typeface="Wingdings"/>
              </a:rPr>
              <a:t> </a:t>
            </a:r>
            <a:r>
              <a:rPr lang="vi-VN" sz="2000" dirty="0">
                <a:latin typeface="Arial" pitchFamily="34" charset="0"/>
                <a:cs typeface="Arial" pitchFamily="34" charset="0"/>
              </a:rPr>
              <a:t>tạo kết tủa</a:t>
            </a:r>
            <a:r>
              <a:rPr lang="en-US" sz="2000" dirty="0">
                <a:latin typeface="Arial" pitchFamily="34" charset="0"/>
                <a:cs typeface="Arial" pitchFamily="34" charset="0"/>
              </a:rPr>
              <a:t> </a:t>
            </a:r>
            <a:r>
              <a:rPr lang="en-US" sz="2000" dirty="0" smtClean="0">
                <a:latin typeface="Arial" pitchFamily="34" charset="0"/>
                <a:cs typeface="Arial" pitchFamily="34" charset="0"/>
              </a:rPr>
              <a:t>Hg</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X</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giữa</a:t>
            </a:r>
            <a:r>
              <a:rPr lang="en-US" sz="2000" dirty="0" smtClean="0">
                <a:latin typeface="Arial" pitchFamily="34" charset="0"/>
                <a:cs typeface="Arial" pitchFamily="34" charset="0"/>
              </a:rPr>
              <a:t> Hg</a:t>
            </a:r>
            <a:r>
              <a:rPr lang="en-US" sz="2000" baseline="-25000" dirty="0" smtClean="0">
                <a:latin typeface="Arial" pitchFamily="34" charset="0"/>
                <a:cs typeface="Arial" pitchFamily="34" charset="0"/>
              </a:rPr>
              <a:t>2</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ion X</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pPr algn="ctr">
              <a:lnSpc>
                <a:spcPct val="120000"/>
              </a:lnSpc>
            </a:pPr>
            <a:r>
              <a:rPr lang="en-US" sz="2000" dirty="0">
                <a:latin typeface="Arial" pitchFamily="34" charset="0"/>
                <a:cs typeface="Arial" pitchFamily="34" charset="0"/>
              </a:rPr>
              <a:t>Hg</a:t>
            </a:r>
            <a:r>
              <a:rPr lang="en-US" sz="2000" baseline="-25000" dirty="0">
                <a:latin typeface="Arial" pitchFamily="34" charset="0"/>
                <a:cs typeface="Arial" pitchFamily="34" charset="0"/>
              </a:rPr>
              <a:t>2</a:t>
            </a:r>
            <a:r>
              <a:rPr lang="en-US" sz="2000" baseline="30000" dirty="0">
                <a:latin typeface="Arial" pitchFamily="34" charset="0"/>
                <a:cs typeface="Arial" pitchFamily="34" charset="0"/>
              </a:rPr>
              <a:t>2+</a:t>
            </a:r>
            <a:r>
              <a:rPr lang="en-US" sz="2000" dirty="0">
                <a:latin typeface="Arial" pitchFamily="34" charset="0"/>
                <a:cs typeface="Arial" pitchFamily="34" charset="0"/>
              </a:rPr>
              <a:t>   +   2X</a:t>
            </a:r>
            <a:r>
              <a:rPr lang="en-US" sz="2000" baseline="30000" dirty="0">
                <a:latin typeface="Arial" pitchFamily="34" charset="0"/>
                <a:cs typeface="Arial" pitchFamily="34" charset="0"/>
              </a:rPr>
              <a:t>-</a:t>
            </a:r>
            <a:r>
              <a:rPr lang="en-US" sz="2000" dirty="0">
                <a:latin typeface="Arial" pitchFamily="34" charset="0"/>
                <a:cs typeface="Arial" pitchFamily="34" charset="0"/>
              </a:rPr>
              <a:t>   →   Hg</a:t>
            </a:r>
            <a:r>
              <a:rPr lang="en-US" sz="2000" baseline="-25000" dirty="0">
                <a:latin typeface="Arial" pitchFamily="34" charset="0"/>
                <a:cs typeface="Arial" pitchFamily="34" charset="0"/>
              </a:rPr>
              <a:t>2</a:t>
            </a:r>
            <a:r>
              <a:rPr lang="en-US" sz="2000" dirty="0">
                <a:latin typeface="Arial" pitchFamily="34" charset="0"/>
                <a:cs typeface="Arial" pitchFamily="34" charset="0"/>
              </a:rPr>
              <a:t>X</a:t>
            </a:r>
            <a:r>
              <a:rPr lang="en-US" sz="2000" baseline="-25000" dirty="0">
                <a:latin typeface="Arial" pitchFamily="34" charset="0"/>
                <a:cs typeface="Arial" pitchFamily="34" charset="0"/>
              </a:rPr>
              <a:t>2</a:t>
            </a:r>
            <a:r>
              <a:rPr lang="en-US" sz="2000" dirty="0" smtClean="0">
                <a:latin typeface="Arial" pitchFamily="34" charset="0"/>
                <a:cs typeface="Arial" pitchFamily="34" charset="0"/>
              </a:rPr>
              <a:t>↓</a:t>
            </a:r>
          </a:p>
          <a:p>
            <a:pPr algn="just">
              <a:lnSpc>
                <a:spcPct val="120000"/>
              </a:lnSpc>
            </a:pP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a:latin typeface="Arial" pitchFamily="34" charset="0"/>
                <a:cs typeface="Arial" pitchFamily="34" charset="0"/>
              </a:rPr>
              <a:t>[</a:t>
            </a:r>
            <a:r>
              <a:rPr lang="en-US" sz="2000" dirty="0" smtClean="0">
                <a:latin typeface="Arial" pitchFamily="34" charset="0"/>
                <a:cs typeface="Arial" pitchFamily="34" charset="0"/>
              </a:rPr>
              <a:t>Fe(SCN)</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tươi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tươi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thừa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giọt</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bền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hơn</a:t>
            </a:r>
            <a:r>
              <a:rPr lang="en-US" sz="2000" dirty="0" smtClean="0">
                <a:latin typeface="Arial" pitchFamily="34" charset="0"/>
                <a:cs typeface="Arial" pitchFamily="34" charset="0"/>
              </a:rPr>
              <a:t> [Hg</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(SCN)</a:t>
            </a:r>
            <a:r>
              <a:rPr lang="en-US" sz="2000" baseline="-25000" dirty="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phóng</a:t>
            </a:r>
            <a:r>
              <a:rPr lang="en-US" sz="2000" dirty="0" smtClean="0">
                <a:latin typeface="Arial" pitchFamily="34" charset="0"/>
                <a:cs typeface="Arial" pitchFamily="34" charset="0"/>
              </a:rPr>
              <a:t> Fe</a:t>
            </a:r>
            <a:r>
              <a:rPr lang="en-US" sz="2000" baseline="30000" dirty="0" smtClean="0">
                <a:latin typeface="Arial" pitchFamily="34" charset="0"/>
                <a:cs typeface="Arial" pitchFamily="34" charset="0"/>
              </a:rPr>
              <a:t>3+</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sym typeface="Wingdings"/>
              </a:rPr>
              <a: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8701330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a:t>
            </a:r>
            <a:r>
              <a:rPr lang="en-US" altLang="fr-FR" sz="2800" b="1" dirty="0" smtClean="0">
                <a:solidFill>
                  <a:srgbClr val="F3C43F"/>
                </a:solidFill>
                <a:latin typeface="Verdana" pitchFamily="34" charset="0"/>
              </a:rPr>
              <a:t>6. </a:t>
            </a:r>
            <a:r>
              <a:rPr lang="en-US" altLang="fr-FR" sz="2800" b="1" dirty="0">
                <a:solidFill>
                  <a:srgbClr val="F3C43F"/>
                </a:solidFill>
                <a:latin typeface="Verdana" pitchFamily="34" charset="0"/>
              </a:rPr>
              <a:t>PHƯƠNG PHÁP CHUẨN ĐỘ </a:t>
            </a:r>
            <a:r>
              <a:rPr lang="en-US" altLang="fr-FR" sz="2800" b="1" dirty="0" smtClean="0">
                <a:solidFill>
                  <a:srgbClr val="F3C43F"/>
                </a:solidFill>
                <a:latin typeface="Verdana" pitchFamily="34" charset="0"/>
              </a:rPr>
              <a:t>TẠO KẾT TỦA</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651808"/>
          </a:xfrm>
        </p:spPr>
        <p:txBody>
          <a:bodyPr/>
          <a:lstStyle/>
          <a:p>
            <a:pPr marL="747713" indent="-747713" algn="just" eaLnBrk="1" hangingPunct="1"/>
            <a:r>
              <a:rPr lang="en-US" altLang="ko-KR" sz="2200" b="1" dirty="0" smtClean="0">
                <a:solidFill>
                  <a:srgbClr val="000000"/>
                </a:solidFill>
                <a:ea typeface="굴림" pitchFamily="34" charset="-127"/>
              </a:rPr>
              <a:t>6.4. </a:t>
            </a:r>
            <a:r>
              <a:rPr lang="en-US" altLang="ko-KR" sz="2200" b="1" dirty="0" err="1">
                <a:solidFill>
                  <a:srgbClr val="000000"/>
                </a:solidFill>
                <a:ea typeface="굴림" pitchFamily="34" charset="-127"/>
              </a:rPr>
              <a:t>P</a:t>
            </a:r>
            <a:r>
              <a:rPr lang="en-US" altLang="ko-KR" sz="2200" b="1" dirty="0" err="1" smtClean="0">
                <a:solidFill>
                  <a:srgbClr val="000000"/>
                </a:solidFill>
                <a:ea typeface="굴림" pitchFamily="34" charset="-127"/>
              </a:rPr>
              <a:t>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xác</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định</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điểm</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cuối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trong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a:solidFill>
                  <a:srgbClr val="000000"/>
                </a:solidFill>
                <a:ea typeface="굴림" pitchFamily="34" charset="-127"/>
              </a:rPr>
              <a:t>pháp</a:t>
            </a:r>
            <a:r>
              <a:rPr lang="en-US" altLang="ko-KR" sz="2200" b="1" dirty="0">
                <a:solidFill>
                  <a:srgbClr val="000000"/>
                </a:solidFill>
                <a:ea typeface="굴림" pitchFamily="34" charset="-127"/>
              </a:rPr>
              <a:t> </a:t>
            </a:r>
            <a:r>
              <a:rPr lang="vi-VN" sz="2200" b="1" dirty="0">
                <a:solidFill>
                  <a:srgbClr val="000000"/>
                </a:solidFill>
                <a:ea typeface="굴림" pitchFamily="34" charset="-127"/>
              </a:rPr>
              <a:t>feroxianua</a:t>
            </a:r>
            <a:endParaRPr lang="en-US" altLang="fr-FR" sz="2200" b="1" dirty="0">
              <a:solidFill>
                <a:srgbClr val="000000"/>
              </a:solidFill>
              <a:ea typeface="굴림" pitchFamily="34" charset="-127"/>
            </a:endParaRPr>
          </a:p>
        </p:txBody>
      </p:sp>
      <p:sp>
        <p:nvSpPr>
          <p:cNvPr id="7" name="TextBox 9"/>
          <p:cNvSpPr txBox="1">
            <a:spLocks noChangeArrowheads="1"/>
          </p:cNvSpPr>
          <p:nvPr/>
        </p:nvSpPr>
        <p:spPr bwMode="auto">
          <a:xfrm>
            <a:off x="275112" y="1871008"/>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smtClean="0">
                <a:latin typeface="Arial" pitchFamily="34" charset="0"/>
                <a:cs typeface="Arial" pitchFamily="34" charset="0"/>
              </a:rPr>
              <a:t>D</a:t>
            </a:r>
            <a:r>
              <a:rPr lang="vi-VN" sz="2000" dirty="0" smtClean="0">
                <a:latin typeface="Arial" pitchFamily="34" charset="0"/>
                <a:cs typeface="Arial" pitchFamily="34" charset="0"/>
              </a:rPr>
              <a:t>ùng </a:t>
            </a:r>
            <a:r>
              <a:rPr lang="vi-VN" sz="2000" dirty="0">
                <a:latin typeface="Arial" pitchFamily="34" charset="0"/>
                <a:cs typeface="Arial" pitchFamily="34" charset="0"/>
              </a:rPr>
              <a:t>để xác định Zn</a:t>
            </a:r>
            <a:r>
              <a:rPr lang="vi-VN" sz="2000" baseline="30000" dirty="0">
                <a:latin typeface="Arial" pitchFamily="34" charset="0"/>
                <a:cs typeface="Arial" pitchFamily="34" charset="0"/>
              </a:rPr>
              <a:t>2+</a:t>
            </a:r>
            <a:r>
              <a:rPr lang="vi-VN" sz="2000" dirty="0">
                <a:latin typeface="Arial" pitchFamily="34" charset="0"/>
                <a:cs typeface="Arial" pitchFamily="34" charset="0"/>
              </a:rPr>
              <a:t> bằng feroxianua kali </a:t>
            </a:r>
            <a:r>
              <a:rPr lang="en-US" sz="2000" dirty="0" err="1" smtClean="0">
                <a:latin typeface="Arial" pitchFamily="34" charset="0"/>
                <a:cs typeface="Arial" pitchFamily="34" charset="0"/>
              </a:rPr>
              <a:t>theo</a:t>
            </a:r>
            <a:r>
              <a:rPr lang="en-US" sz="2000" dirty="0" smtClean="0">
                <a:latin typeface="Arial" pitchFamily="34" charset="0"/>
                <a:cs typeface="Arial" pitchFamily="34" charset="0"/>
              </a:rPr>
              <a:t> </a:t>
            </a:r>
            <a:r>
              <a:rPr lang="en-US" sz="2000" dirty="0" err="1">
                <a:latin typeface="Arial" pitchFamily="34" charset="0"/>
                <a:cs typeface="Arial" pitchFamily="34" charset="0"/>
              </a:rPr>
              <a:t>phản</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a:t>
            </a:r>
          </a:p>
          <a:p>
            <a:pPr algn="ctr">
              <a:lnSpc>
                <a:spcPct val="120000"/>
              </a:lnSpc>
            </a:pPr>
            <a:r>
              <a:rPr lang="en-US" sz="2000" dirty="0">
                <a:latin typeface="Arial" pitchFamily="34" charset="0"/>
                <a:cs typeface="Arial" pitchFamily="34" charset="0"/>
              </a:rPr>
              <a:t>2K</a:t>
            </a:r>
            <a:r>
              <a:rPr lang="en-US" sz="2000" baseline="-25000" dirty="0">
                <a:latin typeface="Arial" pitchFamily="34" charset="0"/>
                <a:cs typeface="Arial" pitchFamily="34" charset="0"/>
              </a:rPr>
              <a:t>4</a:t>
            </a:r>
            <a:r>
              <a:rPr lang="en-US" sz="2000" dirty="0">
                <a:latin typeface="Arial" pitchFamily="34" charset="0"/>
                <a:cs typeface="Arial" pitchFamily="34" charset="0"/>
              </a:rPr>
              <a:t>[Fe(CN)</a:t>
            </a:r>
            <a:r>
              <a:rPr lang="en-US" sz="2000" baseline="-25000" dirty="0">
                <a:latin typeface="Arial" pitchFamily="34" charset="0"/>
                <a:cs typeface="Arial" pitchFamily="34" charset="0"/>
              </a:rPr>
              <a:t>6</a:t>
            </a:r>
            <a:r>
              <a:rPr lang="en-US" sz="2000" dirty="0">
                <a:latin typeface="Arial" pitchFamily="34" charset="0"/>
                <a:cs typeface="Arial" pitchFamily="34" charset="0"/>
              </a:rPr>
              <a:t>]    +    3Zn</a:t>
            </a:r>
            <a:r>
              <a:rPr lang="en-US" sz="2000" baseline="30000" dirty="0">
                <a:latin typeface="Arial" pitchFamily="34" charset="0"/>
                <a:cs typeface="Arial" pitchFamily="34" charset="0"/>
              </a:rPr>
              <a:t>2+</a:t>
            </a:r>
            <a:r>
              <a:rPr lang="en-US" sz="2000" dirty="0">
                <a:latin typeface="Arial" pitchFamily="34" charset="0"/>
                <a:cs typeface="Arial" pitchFamily="34" charset="0"/>
              </a:rPr>
              <a:t>   →   K</a:t>
            </a:r>
            <a:r>
              <a:rPr lang="en-US" sz="2000" baseline="-25000" dirty="0">
                <a:latin typeface="Arial" pitchFamily="34" charset="0"/>
                <a:cs typeface="Arial" pitchFamily="34" charset="0"/>
              </a:rPr>
              <a:t>2</a:t>
            </a:r>
            <a:r>
              <a:rPr lang="en-US" sz="2000" dirty="0">
                <a:latin typeface="Arial" pitchFamily="34" charset="0"/>
                <a:cs typeface="Arial" pitchFamily="34" charset="0"/>
              </a:rPr>
              <a:t>Zn</a:t>
            </a:r>
            <a:r>
              <a:rPr lang="en-US" sz="2000" baseline="-25000" dirty="0">
                <a:latin typeface="Arial" pitchFamily="34" charset="0"/>
                <a:cs typeface="Arial" pitchFamily="34" charset="0"/>
              </a:rPr>
              <a:t>3</a:t>
            </a:r>
            <a:r>
              <a:rPr lang="en-US" sz="2000" dirty="0">
                <a:latin typeface="Arial" pitchFamily="34" charset="0"/>
                <a:cs typeface="Arial" pitchFamily="34" charset="0"/>
              </a:rPr>
              <a:t>[Fe(CN)</a:t>
            </a:r>
            <a:r>
              <a:rPr lang="en-US" sz="2000" baseline="-25000" dirty="0">
                <a:latin typeface="Arial" pitchFamily="34" charset="0"/>
                <a:cs typeface="Arial" pitchFamily="34" charset="0"/>
              </a:rPr>
              <a:t>6</a:t>
            </a:r>
            <a:r>
              <a:rPr lang="en-US" sz="2000" dirty="0">
                <a:latin typeface="Arial" pitchFamily="34" charset="0"/>
                <a:cs typeface="Arial" pitchFamily="34" charset="0"/>
              </a:rPr>
              <a:t>]</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r>
              <a:rPr lang="en-US" sz="2000" dirty="0" smtClean="0">
                <a:latin typeface="Times New Roman"/>
                <a:cs typeface="Times New Roman"/>
              </a:rPr>
              <a:t>↓</a:t>
            </a:r>
            <a:r>
              <a:rPr lang="en-US" sz="2000" dirty="0" smtClean="0">
                <a:latin typeface="Arial" pitchFamily="34" charset="0"/>
                <a:cs typeface="Arial" pitchFamily="34" charset="0"/>
              </a:rPr>
              <a:t>   </a:t>
            </a:r>
            <a:r>
              <a:rPr lang="en-US" sz="2000" dirty="0">
                <a:latin typeface="Arial" pitchFamily="34" charset="0"/>
                <a:cs typeface="Arial" pitchFamily="34" charset="0"/>
              </a:rPr>
              <a:t>+    6K</a:t>
            </a:r>
            <a:r>
              <a:rPr lang="en-US" sz="2000" baseline="30000" dirty="0">
                <a:latin typeface="Arial" pitchFamily="34" charset="0"/>
                <a:cs typeface="Arial" pitchFamily="34" charset="0"/>
              </a:rPr>
              <a:t>+</a:t>
            </a:r>
          </a:p>
          <a:p>
            <a:pPr algn="just">
              <a:lnSpc>
                <a:spcPct val="120000"/>
              </a:lnSpc>
            </a:pP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bền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phép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axit</a:t>
            </a:r>
            <a:r>
              <a:rPr lang="en-US" sz="2000" dirty="0" smtClean="0">
                <a:latin typeface="Arial" pitchFamily="34" charset="0"/>
                <a:cs typeface="Arial" pitchFamily="34" charset="0"/>
              </a:rPr>
              <a:t> </a:t>
            </a:r>
            <a:r>
              <a:rPr lang="vi-VN" sz="2000" dirty="0">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smtClean="0">
                <a:latin typeface="Arial" pitchFamily="34" charset="0"/>
                <a:cs typeface="Arial" pitchFamily="34" charset="0"/>
              </a:rPr>
              <a:t>diphenylamin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màu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tím</a:t>
            </a:r>
            <a:r>
              <a:rPr lang="en-US" sz="2000" dirty="0" smtClean="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thừa</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giọt</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diphenylamin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ôxi</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hóa</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và</a:t>
            </a:r>
            <a:r>
              <a:rPr lang="en-US" sz="2000" dirty="0" smtClean="0">
                <a:latin typeface="Arial" pitchFamily="34" charset="0"/>
                <a:cs typeface="Arial" pitchFamily="34" charset="0"/>
                <a:sym typeface="Wingdings"/>
              </a:rPr>
              <a:t> dung </a:t>
            </a:r>
            <a:r>
              <a:rPr lang="en-US" sz="2000" dirty="0" err="1" smtClean="0">
                <a:latin typeface="Arial" pitchFamily="34" charset="0"/>
                <a:cs typeface="Arial" pitchFamily="34" charset="0"/>
                <a:sym typeface="Wingdings"/>
              </a:rPr>
              <a:t>dịch</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mất</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màu</a:t>
            </a:r>
            <a:r>
              <a:rPr lang="en-US" sz="2000" dirty="0" smtClean="0">
                <a:latin typeface="Arial" pitchFamily="34" charset="0"/>
                <a:cs typeface="Arial" pitchFamily="34" charset="0"/>
                <a:sym typeface="Wingdings"/>
              </a:rPr>
              <a: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897062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a:solidFill>
                  <a:srgbClr val="000000"/>
                </a:solidFill>
                <a:ea typeface="굴림" pitchFamily="34" charset="-127"/>
              </a:rPr>
              <a:t>7</a:t>
            </a:r>
            <a:r>
              <a:rPr lang="en-US" altLang="ko-KR" sz="2200" b="1" dirty="0" smtClean="0">
                <a:solidFill>
                  <a:srgbClr val="000000"/>
                </a:solidFill>
                <a:ea typeface="굴림" pitchFamily="34" charset="-127"/>
              </a:rPr>
              <a:t>.1.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576450"/>
            <a:ext cx="8686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342900" indent="-342900" algn="just">
              <a:lnSpc>
                <a:spcPct val="120000"/>
              </a:lnSpc>
              <a:buFontTx/>
              <a:buChar char="-"/>
            </a:pPr>
            <a:r>
              <a:rPr lang="en-US" sz="2000" dirty="0" err="1" smtClean="0">
                <a:latin typeface="Arial" pitchFamily="34" charset="0"/>
                <a:cs typeface="Arial" pitchFamily="34" charset="0"/>
                <a:sym typeface="Wingdings"/>
              </a:rPr>
              <a:t>Đây</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không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phải</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là</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phương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pháp</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phân</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tích</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thể</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tích</a:t>
            </a:r>
            <a:r>
              <a:rPr lang="en-US" sz="2000" dirty="0" smtClean="0">
                <a:latin typeface="Arial" pitchFamily="34" charset="0"/>
                <a:cs typeface="Arial" pitchFamily="34" charset="0"/>
                <a:sym typeface="Wingdings"/>
              </a:rPr>
              <a:t>.</a:t>
            </a:r>
          </a:p>
          <a:p>
            <a:pPr marL="342900" indent="-342900" algn="just">
              <a:lnSpc>
                <a:spcPct val="120000"/>
              </a:lnSpc>
              <a:buFontTx/>
              <a:buChar char="-"/>
            </a:pPr>
            <a:r>
              <a:rPr lang="en-US" sz="2000" dirty="0" err="1" smtClean="0">
                <a:latin typeface="Arial" pitchFamily="34" charset="0"/>
                <a:cs typeface="Arial" pitchFamily="34" charset="0"/>
                <a:sym typeface="Wingdings"/>
              </a:rPr>
              <a:t>Phương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pháp</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này</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dựa</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vào</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việc</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cân</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khối</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lượng</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của</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chất</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tạo</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thành</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sau</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phản</a:t>
            </a:r>
            <a:r>
              <a:rPr lang="en-US" sz="2000" dirty="0" smtClean="0">
                <a:latin typeface="Arial" pitchFamily="34" charset="0"/>
                <a:cs typeface="Arial" pitchFamily="34" charset="0"/>
                <a:sym typeface="Wingdings"/>
              </a:rPr>
              <a:t> </a:t>
            </a:r>
            <a:r>
              <a:rPr lang="en-US" sz="2000" dirty="0" err="1">
                <a:latin typeface="Arial" pitchFamily="34" charset="0"/>
                <a:cs typeface="Arial" pitchFamily="34" charset="0"/>
                <a:sym typeface="Wingdings"/>
              </a:rPr>
              <a:t>ứng</a:t>
            </a:r>
            <a:r>
              <a:rPr lang="en-US" sz="2000" dirty="0">
                <a:latin typeface="Arial" pitchFamily="34" charset="0"/>
                <a:cs typeface="Arial" pitchFamily="34" charset="0"/>
                <a:sym typeface="Wingdings"/>
              </a:rPr>
              <a:t> </a:t>
            </a:r>
            <a:r>
              <a:rPr lang="en-US" sz="2000" dirty="0" err="1" smtClean="0">
                <a:latin typeface="Arial" pitchFamily="34" charset="0"/>
                <a:cs typeface="Arial" pitchFamily="34" charset="0"/>
                <a:sym typeface="Wingdings"/>
              </a:rPr>
              <a:t>từ</a:t>
            </a:r>
            <a:r>
              <a:rPr lang="en-US" sz="2000" dirty="0" smtClean="0">
                <a:latin typeface="Arial" pitchFamily="34" charset="0"/>
                <a:cs typeface="Arial" pitchFamily="34" charset="0"/>
                <a:sym typeface="Wingdings"/>
              </a:rPr>
              <a:t> </a:t>
            </a:r>
            <a:r>
              <a:rPr lang="en-US" sz="2000" dirty="0" err="1" smtClean="0">
                <a:latin typeface="Arial" pitchFamily="34" charset="0"/>
                <a:cs typeface="Arial" pitchFamily="34" charset="0"/>
              </a:rPr>
              <a:t>đó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hàm</a:t>
            </a:r>
            <a:r>
              <a:rPr lang="en-US" sz="2000" dirty="0" smtClean="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a:t>
            </a:r>
          </a:p>
          <a:p>
            <a:pPr marL="342900" lvl="0" indent="-342900" algn="just">
              <a:lnSpc>
                <a:spcPct val="120000"/>
              </a:lnSpc>
              <a:buFont typeface="Arial" pitchFamily="34" charset="0"/>
              <a:buChar char="-"/>
            </a:pPr>
            <a:r>
              <a:rPr lang="en-US" sz="2000" dirty="0" err="1">
                <a:latin typeface="Arial" pitchFamily="34" charset="0"/>
                <a:cs typeface="Arial" pitchFamily="34" charset="0"/>
              </a:rPr>
              <a:t>Đối</a:t>
            </a:r>
            <a:r>
              <a:rPr lang="en-US" sz="2000" dirty="0">
                <a:latin typeface="Arial" pitchFamily="34" charset="0"/>
                <a:cs typeface="Arial" pitchFamily="34" charset="0"/>
              </a:rPr>
              <a:t> </a:t>
            </a:r>
            <a:r>
              <a:rPr lang="en-US" sz="2000" dirty="0" err="1">
                <a:latin typeface="Arial" pitchFamily="34" charset="0"/>
                <a:cs typeface="Arial" pitchFamily="34" charset="0"/>
              </a:rPr>
              <a:t>tượng</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này</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 </a:t>
            </a:r>
            <a:r>
              <a:rPr lang="en-US" sz="2000" dirty="0" err="1">
                <a:latin typeface="Arial" pitchFamily="34" charset="0"/>
                <a:cs typeface="Arial" pitchFamily="34" charset="0"/>
              </a:rPr>
              <a:t>giới</a:t>
            </a:r>
            <a:r>
              <a:rPr lang="en-US" sz="2000" dirty="0">
                <a:latin typeface="Arial" pitchFamily="34" charset="0"/>
                <a:cs typeface="Arial" pitchFamily="34" charset="0"/>
              </a:rPr>
              <a:t> </a:t>
            </a:r>
            <a:r>
              <a:rPr lang="en-US" sz="2000" dirty="0" err="1">
                <a:latin typeface="Arial" pitchFamily="34" charset="0"/>
                <a:cs typeface="Arial" pitchFamily="34" charset="0"/>
              </a:rPr>
              <a:t>vô</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ngoài</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còn</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hàm</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kim</a:t>
            </a:r>
            <a:r>
              <a:rPr lang="en-US" sz="2000" dirty="0">
                <a:latin typeface="Arial" pitchFamily="34" charset="0"/>
                <a:cs typeface="Arial" pitchFamily="34" charset="0"/>
              </a:rPr>
              <a:t>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anion.</a:t>
            </a:r>
          </a:p>
          <a:p>
            <a:pPr marL="342900" lvl="0" indent="-342900" algn="just">
              <a:lnSpc>
                <a:spcPct val="120000"/>
              </a:lnSpc>
              <a:buFont typeface="Arial" pitchFamily="34" charset="0"/>
              <a:buChar char="-"/>
            </a:pPr>
            <a:r>
              <a:rPr lang="en-US" sz="2000" dirty="0" err="1" smtClean="0">
                <a:latin typeface="Arial" pitchFamily="34" charset="0"/>
                <a:cs typeface="Arial" pitchFamily="34" charset="0"/>
              </a:rPr>
              <a:t>Sai</a:t>
            </a:r>
            <a:r>
              <a:rPr lang="en-US" sz="2000" dirty="0" smtClean="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smtClean="0">
                <a:latin typeface="Arial" pitchFamily="34" charset="0"/>
                <a:cs typeface="Arial" pitchFamily="34" charset="0"/>
              </a:rPr>
              <a:t>0,01%. </a:t>
            </a:r>
            <a:r>
              <a:rPr lang="en-US" sz="2000" dirty="0" err="1" smtClean="0">
                <a:latin typeface="Arial" pitchFamily="34" charset="0"/>
                <a:cs typeface="Arial" pitchFamily="34" charset="0"/>
              </a:rPr>
              <a:t>Tuy</a:t>
            </a:r>
            <a:r>
              <a:rPr lang="en-US" sz="2000" dirty="0" smtClean="0">
                <a:latin typeface="Arial" pitchFamily="34" charset="0"/>
                <a:cs typeface="Arial" pitchFamily="34" charset="0"/>
              </a:rPr>
              <a:t> </a:t>
            </a:r>
            <a:r>
              <a:rPr lang="en-US" sz="2000" dirty="0" err="1">
                <a:latin typeface="Arial" pitchFamily="34" charset="0"/>
                <a:cs typeface="Arial" pitchFamily="34" charset="0"/>
              </a:rPr>
              <a:t>nhiên</a:t>
            </a:r>
            <a:r>
              <a:rPr lang="en-US" sz="2000" dirty="0">
                <a:latin typeface="Arial" pitchFamily="34" charset="0"/>
                <a:cs typeface="Arial" pitchFamily="34" charset="0"/>
              </a:rPr>
              <a:t> </a:t>
            </a:r>
            <a:r>
              <a:rPr lang="en-US" sz="2000" dirty="0" err="1">
                <a:latin typeface="Arial" pitchFamily="34" charset="0"/>
                <a:cs typeface="Arial" pitchFamily="34" charset="0"/>
              </a:rPr>
              <a:t>đây</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đa</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thiết</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sai</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quá</a:t>
            </a:r>
            <a:r>
              <a:rPr lang="en-US" sz="2000" dirty="0">
                <a:latin typeface="Arial" pitchFamily="34" charset="0"/>
                <a:cs typeface="Arial" pitchFamily="34" charset="0"/>
              </a:rPr>
              <a:t> </a:t>
            </a:r>
            <a:r>
              <a:rPr lang="en-US" sz="2000" dirty="0" err="1">
                <a:latin typeface="Arial" pitchFamily="34" charset="0"/>
                <a:cs typeface="Arial" pitchFamily="34" charset="0"/>
              </a:rPr>
              <a:t>nhỏ</a:t>
            </a:r>
            <a:r>
              <a:rPr lang="en-US" sz="2000" dirty="0">
                <a:latin typeface="Arial" pitchFamily="34" charset="0"/>
                <a:cs typeface="Arial" pitchFamily="34" charset="0"/>
              </a:rPr>
              <a:t>.</a:t>
            </a:r>
          </a:p>
          <a:p>
            <a:pPr marL="342900" indent="-342900" algn="just">
              <a:lnSpc>
                <a:spcPct val="120000"/>
              </a:lnSpc>
              <a:buFont typeface="Arial" pitchFamily="34" charset="0"/>
              <a:buChar char="-"/>
            </a:pPr>
            <a:r>
              <a:rPr lang="en-US" sz="2000" dirty="0" err="1" smtClean="0">
                <a:latin typeface="Arial" pitchFamily="34" charset="0"/>
                <a:cs typeface="Arial" pitchFamily="34" charset="0"/>
              </a:rPr>
              <a:t>Nhược</a:t>
            </a:r>
            <a:r>
              <a:rPr lang="en-US" sz="2000" dirty="0" smtClean="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gian</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quá</a:t>
            </a:r>
            <a:r>
              <a:rPr lang="en-US" sz="2000" dirty="0">
                <a:latin typeface="Arial" pitchFamily="34" charset="0"/>
                <a:cs typeface="Arial" pitchFamily="34" charset="0"/>
              </a:rPr>
              <a:t> </a:t>
            </a:r>
            <a:r>
              <a:rPr lang="en-US" sz="2000" dirty="0" err="1">
                <a:latin typeface="Arial" pitchFamily="34" charset="0"/>
                <a:cs typeface="Arial" pitchFamily="34" charset="0"/>
              </a:rPr>
              <a:t>dài</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mẫu</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đòi</a:t>
            </a:r>
            <a:r>
              <a:rPr lang="en-US" sz="2000" dirty="0">
                <a:latin typeface="Arial" pitchFamily="34" charset="0"/>
                <a:cs typeface="Arial" pitchFamily="34" charset="0"/>
              </a:rPr>
              <a:t> </a:t>
            </a:r>
            <a:r>
              <a:rPr lang="en-US" sz="2000" dirty="0" err="1">
                <a:latin typeface="Arial" pitchFamily="34" charset="0"/>
                <a:cs typeface="Arial" pitchFamily="34" charset="0"/>
              </a:rPr>
              <a:t>hỏi</a:t>
            </a:r>
            <a:r>
              <a:rPr lang="en-US" sz="2000" dirty="0">
                <a:latin typeface="Arial" pitchFamily="34" charset="0"/>
                <a:cs typeface="Arial" pitchFamily="34" charset="0"/>
              </a:rPr>
              <a:t>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gian</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kiểm</a:t>
            </a:r>
            <a:r>
              <a:rPr lang="en-US" sz="2000" dirty="0">
                <a:latin typeface="Arial" pitchFamily="34" charset="0"/>
                <a:cs typeface="Arial" pitchFamily="34" charset="0"/>
              </a:rPr>
              <a:t> </a:t>
            </a:r>
            <a:r>
              <a:rPr lang="en-US" sz="2000" dirty="0" err="1">
                <a:latin typeface="Arial" pitchFamily="34" charset="0"/>
                <a:cs typeface="Arial" pitchFamily="34" charset="0"/>
              </a:rPr>
              <a:t>tra</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smtClean="0">
                <a:latin typeface="Arial" pitchFamily="34" charset="0"/>
                <a:cs typeface="Arial" pitchFamily="34" charset="0"/>
              </a:rPr>
              <a:t>.</a:t>
            </a:r>
          </a:p>
          <a:p>
            <a:pPr marL="342900" lvl="0" indent="-342900" algn="just">
              <a:lnSpc>
                <a:spcPct val="120000"/>
              </a:lnSpc>
              <a:buFont typeface="Arial" pitchFamily="34" charset="0"/>
              <a:buChar char="-"/>
            </a:pPr>
            <a:r>
              <a:rPr lang="en-US" sz="2000" dirty="0" err="1">
                <a:latin typeface="Arial" pitchFamily="34" charset="0"/>
                <a:cs typeface="Arial" pitchFamily="34" charset="0"/>
              </a:rPr>
              <a:t>Bao</a:t>
            </a:r>
            <a:r>
              <a:rPr lang="en-US" sz="2000" dirty="0">
                <a:latin typeface="Arial" pitchFamily="34" charset="0"/>
                <a:cs typeface="Arial" pitchFamily="34" charset="0"/>
              </a:rPr>
              <a:t> </a:t>
            </a:r>
            <a:r>
              <a:rPr lang="en-US" sz="2000" dirty="0" err="1">
                <a:latin typeface="Arial" pitchFamily="34" charset="0"/>
                <a:cs typeface="Arial" pitchFamily="34" charset="0"/>
              </a:rPr>
              <a:t>gồm</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đẩy</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điện</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chưng</a:t>
            </a:r>
            <a:r>
              <a:rPr lang="en-US" sz="2000" dirty="0">
                <a:latin typeface="Arial" pitchFamily="34" charset="0"/>
                <a:cs typeface="Arial" pitchFamily="34" charset="0"/>
              </a:rPr>
              <a:t> </a:t>
            </a:r>
            <a:r>
              <a:rPr lang="en-US" sz="2000" dirty="0" err="1">
                <a:latin typeface="Arial" pitchFamily="34" charset="0"/>
                <a:cs typeface="Arial" pitchFamily="34" charset="0"/>
              </a:rPr>
              <a:t>cất</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điện</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2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nhất</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kiểm</a:t>
            </a:r>
            <a:r>
              <a:rPr lang="en-US" sz="2000" dirty="0">
                <a:latin typeface="Arial" pitchFamily="34" charset="0"/>
                <a:cs typeface="Arial" pitchFamily="34" charset="0"/>
              </a:rPr>
              <a:t> </a:t>
            </a:r>
            <a:r>
              <a:rPr lang="en-US" sz="2000" dirty="0" err="1">
                <a:latin typeface="Arial" pitchFamily="34" charset="0"/>
                <a:cs typeface="Arial" pitchFamily="34" charset="0"/>
              </a:rPr>
              <a:t>tra</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8656327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a:solidFill>
                  <a:srgbClr val="000000"/>
                </a:solidFill>
                <a:ea typeface="굴림" pitchFamily="34" charset="-127"/>
              </a:rPr>
              <a:t>7</a:t>
            </a:r>
            <a:r>
              <a:rPr lang="en-US" altLang="ko-KR" sz="2200" b="1" dirty="0" smtClean="0">
                <a:solidFill>
                  <a:srgbClr val="000000"/>
                </a:solidFill>
                <a:ea typeface="굴림" pitchFamily="34" charset="-127"/>
              </a:rPr>
              <a:t>.1.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576450"/>
            <a:ext cx="8686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dirty="0" smtClean="0">
                <a:latin typeface="Arial" pitchFamily="34" charset="0"/>
                <a:cs typeface="Arial" pitchFamily="34" charset="0"/>
                <a:sym typeface="Wingdings"/>
              </a:rPr>
              <a:t> </a:t>
            </a:r>
            <a:r>
              <a:rPr lang="en-US" sz="2000" b="1" dirty="0" err="1" smtClean="0">
                <a:latin typeface="Arial" pitchFamily="34" charset="0"/>
                <a:cs typeface="Arial" pitchFamily="34" charset="0"/>
              </a:rPr>
              <a:t>Phương</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pháp</a:t>
            </a:r>
            <a:r>
              <a:rPr lang="en-US" sz="2000" b="1" dirty="0">
                <a:latin typeface="Arial" pitchFamily="34" charset="0"/>
                <a:cs typeface="Arial" pitchFamily="34" charset="0"/>
              </a:rPr>
              <a:t> </a:t>
            </a:r>
            <a:r>
              <a:rPr lang="en-US" sz="2000" b="1" dirty="0" err="1">
                <a:latin typeface="Arial" pitchFamily="34" charset="0"/>
                <a:cs typeface="Arial" pitchFamily="34" charset="0"/>
              </a:rPr>
              <a:t>đẩy</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khử</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đẩy</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khử</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khỏi</a:t>
            </a:r>
            <a:r>
              <a:rPr lang="en-US" sz="2000" dirty="0">
                <a:latin typeface="Arial" pitchFamily="34" charset="0"/>
                <a:cs typeface="Arial" pitchFamily="34" charset="0"/>
              </a:rPr>
              <a:t> </a:t>
            </a:r>
            <a:r>
              <a:rPr lang="en-US" sz="2000" dirty="0" err="1" smtClean="0">
                <a:latin typeface="Arial" pitchFamily="34" charset="0"/>
                <a:cs typeface="Arial" pitchFamily="34" charset="0"/>
              </a:rPr>
              <a:t>muối</a:t>
            </a:r>
            <a:r>
              <a:rPr lang="en-US" sz="2000" dirty="0">
                <a:latin typeface="Arial" pitchFamily="34" charset="0"/>
                <a:cs typeface="Arial" pitchFamily="34" charset="0"/>
              </a:rPr>
              <a:t>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đòi</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hỏi</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thời</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gian</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dài</a:t>
            </a:r>
            <a:r>
              <a:rPr lang="en-US" sz="2000" dirty="0" smtClean="0">
                <a:latin typeface="Arial" pitchFamily="34" charset="0"/>
                <a:cs typeface="Arial" pitchFamily="34" charset="0"/>
              </a:rPr>
              <a:t> </a:t>
            </a:r>
          </a:p>
          <a:p>
            <a:pPr marL="0" lvl="1" indent="344488" algn="just">
              <a:lnSpc>
                <a:spcPct val="120000"/>
              </a:lnSpc>
            </a:pPr>
            <a:r>
              <a:rPr lang="en-US" sz="2000" dirty="0" err="1" smtClean="0">
                <a:latin typeface="Arial" pitchFamily="34" charset="0"/>
                <a:cs typeface="Arial" pitchFamily="34" charset="0"/>
              </a:rPr>
              <a:t>Ví</a:t>
            </a:r>
            <a:r>
              <a:rPr lang="en-US" sz="2000" dirty="0" smtClean="0">
                <a:latin typeface="Arial" pitchFamily="34" charset="0"/>
                <a:cs typeface="Arial" pitchFamily="34" charset="0"/>
              </a:rPr>
              <a:t> </a:t>
            </a:r>
            <a:r>
              <a:rPr lang="en-US" sz="2000" dirty="0" err="1">
                <a:latin typeface="Arial" pitchFamily="34" charset="0"/>
                <a:cs typeface="Arial" pitchFamily="34" charset="0"/>
              </a:rPr>
              <a:t>dụ</a:t>
            </a:r>
            <a:r>
              <a:rPr lang="en-US" sz="2000" dirty="0">
                <a:latin typeface="Arial" pitchFamily="34" charset="0"/>
                <a:cs typeface="Arial" pitchFamily="34" charset="0"/>
              </a:rPr>
              <a:t>: 3Fe</a:t>
            </a:r>
            <a:r>
              <a:rPr lang="en-US" sz="2000" baseline="30000" dirty="0">
                <a:latin typeface="Arial" pitchFamily="34" charset="0"/>
                <a:cs typeface="Arial" pitchFamily="34" charset="0"/>
              </a:rPr>
              <a:t>2+</a:t>
            </a:r>
            <a:r>
              <a:rPr lang="en-US" sz="2000" dirty="0">
                <a:latin typeface="Arial" pitchFamily="34" charset="0"/>
                <a:cs typeface="Arial" pitchFamily="34" charset="0"/>
              </a:rPr>
              <a:t> + Au</a:t>
            </a:r>
            <a:r>
              <a:rPr lang="en-US" sz="2000" baseline="30000" dirty="0">
                <a:latin typeface="Arial" pitchFamily="34" charset="0"/>
                <a:cs typeface="Arial" pitchFamily="34" charset="0"/>
              </a:rPr>
              <a:t>3+</a:t>
            </a:r>
            <a:r>
              <a:rPr lang="en-US" sz="2000" dirty="0">
                <a:latin typeface="Arial" pitchFamily="34" charset="0"/>
                <a:cs typeface="Arial" pitchFamily="34" charset="0"/>
              </a:rPr>
              <a:t> → 3Fe</a:t>
            </a:r>
            <a:r>
              <a:rPr lang="en-US" sz="2000" baseline="30000" dirty="0">
                <a:latin typeface="Arial" pitchFamily="34" charset="0"/>
                <a:cs typeface="Arial" pitchFamily="34" charset="0"/>
              </a:rPr>
              <a:t>3+</a:t>
            </a:r>
            <a:r>
              <a:rPr lang="en-US" sz="2000" dirty="0">
                <a:latin typeface="Arial" pitchFamily="34" charset="0"/>
                <a:cs typeface="Arial" pitchFamily="34" charset="0"/>
              </a:rPr>
              <a:t> + Au</a:t>
            </a:r>
          </a:p>
          <a:p>
            <a:pPr marL="0" lvl="1" indent="0" algn="just">
              <a:lnSpc>
                <a:spcPct val="120000"/>
              </a:lnSpc>
            </a:pPr>
            <a:r>
              <a:rPr lang="en-US" sz="2000" dirty="0" smtClean="0">
                <a:latin typeface="Arial" pitchFamily="34" charset="0"/>
                <a:cs typeface="Arial" pitchFamily="34" charset="0"/>
                <a:sym typeface="Wingdings"/>
              </a:rPr>
              <a:t> </a:t>
            </a:r>
            <a:r>
              <a:rPr lang="en-US" sz="2000" b="1" dirty="0" err="1" smtClean="0">
                <a:latin typeface="Arial" pitchFamily="34" charset="0"/>
                <a:cs typeface="Arial" pitchFamily="34" charset="0"/>
              </a:rPr>
              <a:t>Phương</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pháp</a:t>
            </a:r>
            <a:r>
              <a:rPr lang="en-US" sz="2000" b="1" dirty="0">
                <a:latin typeface="Arial" pitchFamily="34" charset="0"/>
                <a:cs typeface="Arial" pitchFamily="34" charset="0"/>
              </a:rPr>
              <a:t> </a:t>
            </a:r>
            <a:r>
              <a:rPr lang="en-US" sz="2000" b="1" dirty="0" err="1">
                <a:latin typeface="Arial" pitchFamily="34" charset="0"/>
                <a:cs typeface="Arial" pitchFamily="34" charset="0"/>
              </a:rPr>
              <a:t>chưng</a:t>
            </a:r>
            <a:r>
              <a:rPr lang="en-US" sz="2000" b="1" dirty="0">
                <a:latin typeface="Arial" pitchFamily="34" charset="0"/>
                <a:cs typeface="Arial" pitchFamily="34" charset="0"/>
              </a:rPr>
              <a:t> </a:t>
            </a:r>
            <a:r>
              <a:rPr lang="en-US" sz="2000" b="1" dirty="0" err="1">
                <a:latin typeface="Arial" pitchFamily="34" charset="0"/>
                <a:cs typeface="Arial" pitchFamily="34" charset="0"/>
              </a:rPr>
              <a:t>cất</a:t>
            </a:r>
            <a:r>
              <a:rPr lang="en-US" sz="2000" dirty="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dễ</a:t>
            </a:r>
            <a:r>
              <a:rPr lang="en-US" sz="2000" dirty="0">
                <a:latin typeface="Arial" pitchFamily="34" charset="0"/>
                <a:cs typeface="Arial" pitchFamily="34" charset="0"/>
              </a:rPr>
              <a:t> bay </a:t>
            </a:r>
            <a:r>
              <a:rPr lang="en-US" sz="2000" dirty="0" err="1">
                <a:latin typeface="Arial" pitchFamily="34" charset="0"/>
                <a:cs typeface="Arial" pitchFamily="34" charset="0"/>
              </a:rPr>
              <a:t>hơi</a:t>
            </a:r>
            <a:r>
              <a:rPr lang="en-US" sz="2000" dirty="0">
                <a:latin typeface="Arial" pitchFamily="34" charset="0"/>
                <a:cs typeface="Arial" pitchFamily="34" charset="0"/>
              </a:rPr>
              <a:t>, </a:t>
            </a:r>
            <a:r>
              <a:rPr lang="en-US" sz="2000" dirty="0" err="1">
                <a:latin typeface="Arial" pitchFamily="34" charset="0"/>
                <a:cs typeface="Arial" pitchFamily="34" charset="0"/>
              </a:rPr>
              <a:t>dễ</a:t>
            </a:r>
            <a:r>
              <a:rPr lang="en-US" sz="2000" dirty="0">
                <a:latin typeface="Arial" pitchFamily="34" charset="0"/>
                <a:cs typeface="Arial" pitchFamily="34" charset="0"/>
              </a:rPr>
              <a:t> </a:t>
            </a:r>
            <a:r>
              <a:rPr lang="en-US" sz="2000" dirty="0" err="1">
                <a:latin typeface="Arial" pitchFamily="34" charset="0"/>
                <a:cs typeface="Arial" pitchFamily="34" charset="0"/>
              </a:rPr>
              <a:t>chuyển</a:t>
            </a:r>
            <a:r>
              <a:rPr lang="en-US" sz="2000" dirty="0">
                <a:latin typeface="Arial" pitchFamily="34" charset="0"/>
                <a:cs typeface="Arial" pitchFamily="34" charset="0"/>
              </a:rPr>
              <a:t> sang </a:t>
            </a:r>
            <a:r>
              <a:rPr lang="en-US" sz="2000" dirty="0" err="1">
                <a:latin typeface="Arial" pitchFamily="34" charset="0"/>
                <a:cs typeface="Arial" pitchFamily="34" charset="0"/>
              </a:rPr>
              <a:t>chất</a:t>
            </a:r>
            <a:r>
              <a:rPr lang="en-US" sz="2000" dirty="0">
                <a:latin typeface="Arial" pitchFamily="34" charset="0"/>
                <a:cs typeface="Arial" pitchFamily="34" charset="0"/>
              </a:rPr>
              <a:t> bay </a:t>
            </a:r>
            <a:r>
              <a:rPr lang="en-US" sz="2000" dirty="0" err="1">
                <a:latin typeface="Arial" pitchFamily="34" charset="0"/>
                <a:cs typeface="Arial" pitchFamily="34" charset="0"/>
              </a:rPr>
              <a:t>hơi</a:t>
            </a:r>
            <a:r>
              <a:rPr lang="en-US" sz="2000" dirty="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a:latin typeface="Arial" pitchFamily="34" charset="0"/>
                <a:cs typeface="Arial" pitchFamily="34" charset="0"/>
              </a:rPr>
              <a:t>02 </a:t>
            </a:r>
            <a:r>
              <a:rPr lang="en-US" sz="2000" dirty="0" err="1">
                <a:latin typeface="Arial" pitchFamily="34" charset="0"/>
                <a:cs typeface="Arial" pitchFamily="34" charset="0"/>
              </a:rPr>
              <a:t>loại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trực</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gián</a:t>
            </a:r>
            <a:r>
              <a:rPr lang="en-US" sz="2000" dirty="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a:t>
            </a:r>
          </a:p>
          <a:p>
            <a:pPr marL="0" lvl="1" indent="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Chưng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đun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mẫu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bay </a:t>
            </a:r>
            <a:r>
              <a:rPr lang="en-US" sz="2000" dirty="0" err="1" smtClean="0">
                <a:latin typeface="Arial" pitchFamily="34" charset="0"/>
                <a:cs typeface="Arial" pitchFamily="34" charset="0"/>
              </a:rPr>
              <a:t>hơi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sang </a:t>
            </a:r>
            <a:r>
              <a:rPr lang="en-US" sz="2000" dirty="0" err="1" smtClean="0">
                <a:latin typeface="Arial" pitchFamily="34" charset="0"/>
                <a:cs typeface="Arial" pitchFamily="34" charset="0"/>
              </a:rPr>
              <a:t>mẫu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dễ</a:t>
            </a:r>
            <a:r>
              <a:rPr lang="en-US" sz="2000" dirty="0" smtClean="0">
                <a:latin typeface="Arial" pitchFamily="34" charset="0"/>
                <a:cs typeface="Arial" pitchFamily="34" charset="0"/>
              </a:rPr>
              <a:t> bay </a:t>
            </a:r>
            <a:r>
              <a:rPr lang="en-US" sz="2000" dirty="0" err="1" smtClean="0">
                <a:latin typeface="Arial" pitchFamily="34" charset="0"/>
                <a:cs typeface="Arial" pitchFamily="34" charset="0"/>
              </a:rPr>
              <a:t>hơi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hấp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hấp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tìm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indent="344488" algn="just">
              <a:lnSpc>
                <a:spcPct val="120000"/>
              </a:lnSpc>
            </a:pPr>
            <a:r>
              <a:rPr lang="en-US" sz="2000" dirty="0" err="1">
                <a:latin typeface="Arial" pitchFamily="34" charset="0"/>
                <a:cs typeface="Arial" pitchFamily="34" charset="0"/>
              </a:rPr>
              <a:t>Ví</a:t>
            </a:r>
            <a:r>
              <a:rPr lang="en-US" sz="2000" dirty="0">
                <a:latin typeface="Arial" pitchFamily="34" charset="0"/>
                <a:cs typeface="Arial" pitchFamily="34" charset="0"/>
              </a:rPr>
              <a:t> </a:t>
            </a:r>
            <a:r>
              <a:rPr lang="en-US" sz="2000" dirty="0" err="1">
                <a:latin typeface="Arial" pitchFamily="34" charset="0"/>
                <a:cs typeface="Arial" pitchFamily="34" charset="0"/>
              </a:rPr>
              <a:t>dụ</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hàm</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Ca</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CaCO</a:t>
            </a:r>
            <a:r>
              <a:rPr lang="en-US" sz="2000" baseline="-25000" dirty="0">
                <a:latin typeface="Arial" pitchFamily="34" charset="0"/>
                <a:cs typeface="Arial" pitchFamily="34" charset="0"/>
              </a:rPr>
              <a:t>3</a:t>
            </a:r>
            <a:endParaRPr lang="en-US" sz="2000" dirty="0">
              <a:latin typeface="Arial" pitchFamily="34" charset="0"/>
              <a:cs typeface="Arial" pitchFamily="34" charset="0"/>
            </a:endParaRPr>
          </a:p>
          <a:p>
            <a:pPr algn="ctr">
              <a:lnSpc>
                <a:spcPct val="120000"/>
              </a:lnSpc>
            </a:pPr>
            <a:r>
              <a:rPr lang="en-US" sz="2000" dirty="0">
                <a:latin typeface="Arial" pitchFamily="34" charset="0"/>
                <a:cs typeface="Arial" pitchFamily="34" charset="0"/>
              </a:rPr>
              <a:t>CaCO</a:t>
            </a:r>
            <a:r>
              <a:rPr lang="en-US" sz="2000" baseline="-25000" dirty="0">
                <a:latin typeface="Arial" pitchFamily="34" charset="0"/>
                <a:cs typeface="Arial" pitchFamily="34" charset="0"/>
              </a:rPr>
              <a:t>3</a:t>
            </a:r>
            <a:r>
              <a:rPr lang="en-US" sz="2000" dirty="0">
                <a:latin typeface="Arial" pitchFamily="34" charset="0"/>
                <a:cs typeface="Arial" pitchFamily="34" charset="0"/>
              </a:rPr>
              <a:t> + 2HCl → CaCl</a:t>
            </a:r>
            <a:r>
              <a:rPr lang="en-US" sz="2000" baseline="-25000" dirty="0">
                <a:latin typeface="Arial" pitchFamily="34" charset="0"/>
                <a:cs typeface="Arial" pitchFamily="34" charset="0"/>
              </a:rPr>
              <a:t>2</a:t>
            </a:r>
            <a:r>
              <a:rPr lang="en-US" sz="2000" dirty="0">
                <a:latin typeface="Arial" pitchFamily="34" charset="0"/>
                <a:cs typeface="Arial" pitchFamily="34" charset="0"/>
              </a:rPr>
              <a:t> + CO</a:t>
            </a:r>
            <a:r>
              <a:rPr lang="en-US" sz="2000" baseline="-25000" dirty="0">
                <a:latin typeface="Arial" pitchFamily="34" charset="0"/>
                <a:cs typeface="Arial" pitchFamily="34" charset="0"/>
              </a:rPr>
              <a:t>2</a:t>
            </a:r>
            <a:r>
              <a:rPr lang="en-US" sz="2000" dirty="0">
                <a:latin typeface="Arial" pitchFamily="34" charset="0"/>
                <a:cs typeface="Arial" pitchFamily="34" charset="0"/>
              </a:rPr>
              <a:t> + H</a:t>
            </a:r>
            <a:r>
              <a:rPr lang="en-US" sz="2000" baseline="-25000" dirty="0">
                <a:latin typeface="Arial" pitchFamily="34" charset="0"/>
                <a:cs typeface="Arial" pitchFamily="34" charset="0"/>
              </a:rPr>
              <a:t>2</a:t>
            </a:r>
            <a:r>
              <a:rPr lang="en-US" sz="2000" dirty="0">
                <a:latin typeface="Arial" pitchFamily="34" charset="0"/>
                <a:cs typeface="Arial" pitchFamily="34" charset="0"/>
              </a:rPr>
              <a:t>O</a:t>
            </a:r>
          </a:p>
          <a:p>
            <a:pPr algn="just">
              <a:lnSpc>
                <a:spcPct val="120000"/>
              </a:lnSpc>
            </a:pPr>
            <a:r>
              <a:rPr lang="en-US" sz="2000" dirty="0" smtClean="0">
                <a:latin typeface="Arial" pitchFamily="34" charset="0"/>
                <a:cs typeface="Arial" pitchFamily="34" charset="0"/>
              </a:rPr>
              <a:t>CO</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bay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hấp</a:t>
            </a:r>
            <a:r>
              <a:rPr lang="en-US" sz="2000" dirty="0">
                <a:latin typeface="Arial" pitchFamily="34" charset="0"/>
                <a:cs typeface="Arial" pitchFamily="34" charset="0"/>
              </a:rPr>
              <a:t> </a:t>
            </a:r>
            <a:r>
              <a:rPr lang="en-US" sz="2000" dirty="0" err="1">
                <a:latin typeface="Arial" pitchFamily="34" charset="0"/>
                <a:cs typeface="Arial" pitchFamily="34" charset="0"/>
              </a:rPr>
              <a:t>thụ</a:t>
            </a:r>
            <a:r>
              <a:rPr lang="en-US" sz="2000" dirty="0">
                <a:latin typeface="Arial" pitchFamily="34" charset="0"/>
                <a:cs typeface="Arial" pitchFamily="34" charset="0"/>
              </a:rPr>
              <a:t> </a:t>
            </a:r>
            <a:r>
              <a:rPr lang="en-US" sz="2000" dirty="0" err="1">
                <a:latin typeface="Arial" pitchFamily="34" charset="0"/>
                <a:cs typeface="Arial" pitchFamily="34" charset="0"/>
              </a:rPr>
              <a:t>vào</a:t>
            </a:r>
            <a:r>
              <a:rPr lang="en-US" sz="2000" dirty="0">
                <a:latin typeface="Arial" pitchFamily="34" charset="0"/>
                <a:cs typeface="Arial" pitchFamily="34" charset="0"/>
              </a:rPr>
              <a:t> </a:t>
            </a:r>
            <a:r>
              <a:rPr lang="en-US" sz="2000" dirty="0" err="1">
                <a:latin typeface="Arial" pitchFamily="34" charset="0"/>
                <a:cs typeface="Arial" pitchFamily="34" charset="0"/>
              </a:rPr>
              <a:t>bình</a:t>
            </a:r>
            <a:r>
              <a:rPr lang="en-US" sz="2000" dirty="0">
                <a:latin typeface="Arial" pitchFamily="34" charset="0"/>
                <a:cs typeface="Arial" pitchFamily="34" charset="0"/>
              </a:rPr>
              <a:t> </a:t>
            </a:r>
            <a:r>
              <a:rPr lang="en-US" sz="2000" dirty="0" err="1">
                <a:latin typeface="Arial" pitchFamily="34" charset="0"/>
                <a:cs typeface="Arial" pitchFamily="34" charset="0"/>
              </a:rPr>
              <a:t>chứa</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kiềm</a:t>
            </a:r>
            <a:r>
              <a:rPr lang="en-US" sz="2000" dirty="0">
                <a:latin typeface="Arial" pitchFamily="34" charset="0"/>
                <a:cs typeface="Arial" pitchFamily="34" charset="0"/>
              </a:rPr>
              <a:t>. </a:t>
            </a:r>
            <a:r>
              <a:rPr lang="en-US" sz="2000" dirty="0" err="1">
                <a:latin typeface="Arial" pitchFamily="34" charset="0"/>
                <a:cs typeface="Arial" pitchFamily="34" charset="0"/>
              </a:rPr>
              <a:t>Cân</a:t>
            </a:r>
            <a:r>
              <a:rPr lang="en-US" sz="2000" dirty="0">
                <a:latin typeface="Arial" pitchFamily="34" charset="0"/>
                <a:cs typeface="Arial" pitchFamily="34" charset="0"/>
              </a:rPr>
              <a:t> </a:t>
            </a:r>
            <a:r>
              <a:rPr lang="en-US" sz="2000" dirty="0" err="1">
                <a:latin typeface="Arial" pitchFamily="34" charset="0"/>
                <a:cs typeface="Arial" pitchFamily="34" charset="0"/>
              </a:rPr>
              <a:t>khối</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bình</a:t>
            </a:r>
            <a:r>
              <a:rPr lang="en-US" sz="2000" dirty="0">
                <a:latin typeface="Arial" pitchFamily="34" charset="0"/>
                <a:cs typeface="Arial" pitchFamily="34" charset="0"/>
              </a:rPr>
              <a:t> </a:t>
            </a:r>
            <a:r>
              <a:rPr lang="en-US" sz="2000" dirty="0" err="1">
                <a:latin typeface="Arial" pitchFamily="34" charset="0"/>
                <a:cs typeface="Arial" pitchFamily="34" charset="0"/>
              </a:rPr>
              <a:t>trước</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hấp</a:t>
            </a:r>
            <a:r>
              <a:rPr lang="en-US" sz="2000" dirty="0">
                <a:latin typeface="Arial" pitchFamily="34" charset="0"/>
                <a:cs typeface="Arial" pitchFamily="34" charset="0"/>
              </a:rPr>
              <a:t> </a:t>
            </a:r>
            <a:r>
              <a:rPr lang="en-US" sz="2000" dirty="0" err="1" smtClean="0">
                <a:latin typeface="Arial" pitchFamily="34" charset="0"/>
                <a:cs typeface="Arial" pitchFamily="34" charset="0"/>
              </a:rPr>
              <a:t>thụ</a:t>
            </a:r>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rPr>
              <a:t>khối</a:t>
            </a:r>
            <a:r>
              <a:rPr lang="en-US" sz="2000" dirty="0" smtClean="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CO</a:t>
            </a:r>
            <a:r>
              <a:rPr lang="en-US" sz="2000" baseline="-25000" dirty="0">
                <a:latin typeface="Arial" pitchFamily="34" charset="0"/>
                <a:cs typeface="Arial" pitchFamily="34" charset="0"/>
              </a:rPr>
              <a:t>2</a:t>
            </a:r>
            <a:r>
              <a:rPr lang="en-US" sz="2000" dirty="0">
                <a:latin typeface="Arial" pitchFamily="34" charset="0"/>
                <a:cs typeface="Arial" pitchFamily="34" charset="0"/>
              </a:rPr>
              <a:t> =&gt; </a:t>
            </a:r>
            <a:r>
              <a:rPr lang="en-US" sz="2000" dirty="0" err="1">
                <a:latin typeface="Arial" pitchFamily="34" charset="0"/>
                <a:cs typeface="Arial" pitchFamily="34" charset="0"/>
              </a:rPr>
              <a:t>khối</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Ca</a:t>
            </a:r>
            <a:r>
              <a:rPr lang="en-US" sz="2000" baseline="30000" dirty="0">
                <a:latin typeface="Arial" pitchFamily="34" charset="0"/>
                <a:cs typeface="Arial" pitchFamily="34" charset="0"/>
              </a:rPr>
              <a:t>2</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5084812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a:solidFill>
                  <a:srgbClr val="000000"/>
                </a:solidFill>
                <a:ea typeface="굴림" pitchFamily="34" charset="-127"/>
              </a:rPr>
              <a:t>7</a:t>
            </a:r>
            <a:r>
              <a:rPr lang="en-US" altLang="ko-KR" sz="2200" b="1" dirty="0" smtClean="0">
                <a:solidFill>
                  <a:srgbClr val="000000"/>
                </a:solidFill>
                <a:ea typeface="굴림" pitchFamily="34" charset="-127"/>
              </a:rPr>
              <a:t>.1.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576450"/>
            <a:ext cx="8686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Chưng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đun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toàn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để</a:t>
            </a:r>
            <a:r>
              <a:rPr lang="en-US" sz="2000" dirty="0" smtClean="0">
                <a:latin typeface="Arial" pitchFamily="34" charset="0"/>
                <a:cs typeface="Arial" pitchFamily="34" charset="0"/>
              </a:rPr>
              <a:t> bay </a:t>
            </a:r>
            <a:r>
              <a:rPr lang="en-US" sz="2000" dirty="0" err="1" smtClean="0">
                <a:latin typeface="Arial" pitchFamily="34" charset="0"/>
                <a:cs typeface="Arial" pitchFamily="34" charset="0"/>
              </a:rPr>
              <a:t>hơi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còn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lgn="just">
              <a:lnSpc>
                <a:spcPct val="120000"/>
              </a:lnSpc>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kiện</a:t>
            </a:r>
            <a:r>
              <a:rPr lang="en-US" sz="2000" dirty="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thiểu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hơi</a:t>
            </a:r>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hạn</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chế</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ít</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sử</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dụng</a:t>
            </a:r>
            <a:r>
              <a:rPr lang="en-US" sz="2000" dirty="0" smtClean="0">
                <a:latin typeface="Arial" pitchFamily="34" charset="0"/>
                <a:cs typeface="Arial" pitchFamily="34" charset="0"/>
                <a:sym typeface="Symbol"/>
              </a:rPr>
              <a:t>.</a:t>
            </a:r>
            <a:endParaRPr lang="en-US" sz="2000" dirty="0" smtClean="0">
              <a:latin typeface="Arial" pitchFamily="34" charset="0"/>
              <a:cs typeface="Arial" pitchFamily="34" charset="0"/>
            </a:endParaRPr>
          </a:p>
          <a:p>
            <a:pPr marL="0" lvl="1" indent="0" algn="just">
              <a:lnSpc>
                <a:spcPct val="120000"/>
              </a:lnSpc>
            </a:pPr>
            <a:r>
              <a:rPr lang="en-US" sz="2000" dirty="0" smtClean="0">
                <a:latin typeface="Arial" pitchFamily="34" charset="0"/>
                <a:cs typeface="Arial" pitchFamily="34" charset="0"/>
                <a:sym typeface="Wingdings"/>
              </a:rPr>
              <a:t> </a:t>
            </a:r>
            <a:r>
              <a:rPr lang="en-US" sz="2000" b="1" dirty="0" err="1" smtClean="0">
                <a:latin typeface="Arial" pitchFamily="34" charset="0"/>
                <a:cs typeface="Arial" pitchFamily="34" charset="0"/>
              </a:rPr>
              <a:t>Phương</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pháp</a:t>
            </a:r>
            <a:r>
              <a:rPr lang="en-US" sz="2000" b="1" dirty="0">
                <a:latin typeface="Arial" pitchFamily="34" charset="0"/>
                <a:cs typeface="Arial" pitchFamily="34" charset="0"/>
              </a:rPr>
              <a:t> </a:t>
            </a:r>
            <a:r>
              <a:rPr lang="en-US" sz="2000" b="1" dirty="0" err="1">
                <a:latin typeface="Arial" pitchFamily="34" charset="0"/>
                <a:cs typeface="Arial" pitchFamily="34" charset="0"/>
              </a:rPr>
              <a:t>điện</a:t>
            </a:r>
            <a:r>
              <a:rPr lang="en-US" sz="2000" b="1" dirty="0">
                <a:latin typeface="Arial" pitchFamily="34" charset="0"/>
                <a:cs typeface="Arial" pitchFamily="34" charset="0"/>
              </a:rPr>
              <a:t> </a:t>
            </a:r>
            <a:r>
              <a:rPr lang="en-US" sz="2000" b="1"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dòng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điện</a:t>
            </a:r>
            <a:r>
              <a:rPr lang="en-US" sz="2000" dirty="0" smtClean="0">
                <a:latin typeface="Arial" pitchFamily="34" charset="0"/>
                <a:cs typeface="Arial" pitchFamily="34" charset="0"/>
              </a:rPr>
              <a:t> 1 </a:t>
            </a:r>
            <a:r>
              <a:rPr lang="en-US" sz="2000" dirty="0" err="1" smtClean="0">
                <a:latin typeface="Arial" pitchFamily="34" charset="0"/>
                <a:cs typeface="Arial" pitchFamily="34" charset="0"/>
              </a:rPr>
              <a:t>chiều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dịch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chủ</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yếu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ion </a:t>
            </a:r>
            <a:r>
              <a:rPr lang="en-US" sz="2000" dirty="0" err="1" smtClean="0">
                <a:latin typeface="Arial" pitchFamily="34" charset="0"/>
                <a:cs typeface="Arial" pitchFamily="34" charset="0"/>
              </a:rPr>
              <a:t>kim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catot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a:latin typeface="Arial" pitchFamily="34" charset="0"/>
                <a:cs typeface="Arial" pitchFamily="34" charset="0"/>
              </a:rPr>
              <a:t>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tốn</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kém</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vì</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dùng</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điện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0931025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a:solidFill>
                  <a:srgbClr val="000000"/>
                </a:solidFill>
                <a:ea typeface="굴림" pitchFamily="34" charset="-127"/>
              </a:rPr>
              <a:t>7</a:t>
            </a:r>
            <a:r>
              <a:rPr lang="en-US" altLang="ko-KR" sz="2200" b="1" dirty="0" smtClean="0">
                <a:solidFill>
                  <a:srgbClr val="000000"/>
                </a:solidFill>
                <a:ea typeface="굴림" pitchFamily="34" charset="-127"/>
              </a:rPr>
              <a:t>.1. </a:t>
            </a:r>
            <a:r>
              <a:rPr lang="en-US" altLang="ko-KR" sz="2200" b="1" dirty="0" err="1" smtClean="0">
                <a:solidFill>
                  <a:srgbClr val="000000"/>
                </a:solidFill>
                <a:ea typeface="굴림" pitchFamily="34" charset="-127"/>
              </a:rPr>
              <a:t>Giới</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thiệu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576450"/>
            <a:ext cx="8686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0" lvl="1" indent="0" algn="just">
              <a:lnSpc>
                <a:spcPct val="120000"/>
              </a:lnSpc>
            </a:pPr>
            <a:r>
              <a:rPr lang="en-US" sz="2000" dirty="0" smtClean="0">
                <a:latin typeface="Arial" pitchFamily="34" charset="0"/>
                <a:cs typeface="Arial" pitchFamily="34" charset="0"/>
                <a:sym typeface="Wingdings"/>
              </a:rPr>
              <a:t> </a:t>
            </a:r>
            <a:r>
              <a:rPr lang="en-US" sz="2000" b="1" dirty="0" err="1" smtClean="0">
                <a:latin typeface="Arial" pitchFamily="34" charset="0"/>
                <a:cs typeface="Arial" pitchFamily="34" charset="0"/>
              </a:rPr>
              <a:t>Phương</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pháp</a:t>
            </a:r>
            <a:r>
              <a:rPr lang="en-US" sz="2000" b="1" dirty="0">
                <a:latin typeface="Arial" pitchFamily="34" charset="0"/>
                <a:cs typeface="Arial" pitchFamily="34" charset="0"/>
              </a:rPr>
              <a:t> </a:t>
            </a:r>
            <a:r>
              <a:rPr lang="en-US" sz="2000" b="1" dirty="0" err="1">
                <a:latin typeface="Arial" pitchFamily="34" charset="0"/>
                <a:cs typeface="Arial" pitchFamily="34" charset="0"/>
              </a:rPr>
              <a:t>kết</a:t>
            </a:r>
            <a:r>
              <a:rPr lang="en-US" sz="2000" b="1" dirty="0">
                <a:latin typeface="Arial" pitchFamily="34" charset="0"/>
                <a:cs typeface="Arial" pitchFamily="34" charset="0"/>
              </a:rPr>
              <a:t> </a:t>
            </a:r>
            <a:r>
              <a:rPr lang="en-US" sz="2000" b="1"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giữa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thuốc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thích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lấy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sấy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nung</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nhiệt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rồi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lượng</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chất</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cần</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phân</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tích</a:t>
            </a:r>
            <a:r>
              <a:rPr lang="en-US" sz="2000" dirty="0" smtClean="0">
                <a:latin typeface="Arial" pitchFamily="34" charset="0"/>
                <a:cs typeface="Arial" pitchFamily="34" charset="0"/>
                <a:sym typeface="Symbol"/>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phổ</a:t>
            </a:r>
            <a:r>
              <a:rPr lang="en-US" sz="2000" dirty="0">
                <a:latin typeface="Arial" pitchFamily="34" charset="0"/>
                <a:cs typeface="Arial" pitchFamily="34" charset="0"/>
              </a:rPr>
              <a:t> </a:t>
            </a:r>
            <a:r>
              <a:rPr lang="en-US" sz="2000" dirty="0" err="1">
                <a:latin typeface="Arial" pitchFamily="34" charset="0"/>
                <a:cs typeface="Arial" pitchFamily="34" charset="0"/>
              </a:rPr>
              <a:t>biến</a:t>
            </a:r>
            <a:r>
              <a:rPr lang="en-US" sz="2000" dirty="0">
                <a:latin typeface="Arial" pitchFamily="34" charset="0"/>
                <a:cs typeface="Arial" pitchFamily="34" charset="0"/>
              </a:rPr>
              <a:t> </a:t>
            </a:r>
            <a:r>
              <a:rPr lang="en-US" sz="2000" dirty="0" err="1">
                <a:latin typeface="Arial" pitchFamily="34" charset="0"/>
                <a:cs typeface="Arial" pitchFamily="34" charset="0"/>
              </a:rPr>
              <a:t>nhất</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khối</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gian</a:t>
            </a:r>
            <a:r>
              <a:rPr lang="en-US" sz="2000" dirty="0">
                <a:latin typeface="Arial" pitchFamily="34" charset="0"/>
                <a:cs typeface="Arial" pitchFamily="34" charset="0"/>
              </a:rPr>
              <a:t> </a:t>
            </a:r>
            <a:r>
              <a:rPr lang="en-US" sz="2000" dirty="0" err="1">
                <a:latin typeface="Arial" pitchFamily="34" charset="0"/>
                <a:cs typeface="Arial" pitchFamily="34" charset="0"/>
              </a:rPr>
              <a:t>kéo</a:t>
            </a:r>
            <a:r>
              <a:rPr lang="en-US" sz="2000" dirty="0">
                <a:latin typeface="Arial" pitchFamily="34" charset="0"/>
                <a:cs typeface="Arial" pitchFamily="34" charset="0"/>
              </a:rPr>
              <a:t> </a:t>
            </a:r>
            <a:r>
              <a:rPr lang="en-US" sz="2000" dirty="0" err="1">
                <a:latin typeface="Arial" pitchFamily="34" charset="0"/>
                <a:cs typeface="Arial" pitchFamily="34" charset="0"/>
              </a:rPr>
              <a:t>dài</a:t>
            </a:r>
            <a:r>
              <a:rPr lang="en-US" sz="2000" dirty="0">
                <a:latin typeface="Arial" pitchFamily="34" charset="0"/>
                <a:cs typeface="Arial" pitchFamily="34" charset="0"/>
              </a:rPr>
              <a:t> </a:t>
            </a:r>
            <a:r>
              <a:rPr lang="en-US" sz="2000" dirty="0" err="1">
                <a:latin typeface="Arial" pitchFamily="34" charset="0"/>
                <a:cs typeface="Arial" pitchFamily="34" charset="0"/>
              </a:rPr>
              <a:t>nhưng</a:t>
            </a:r>
            <a:r>
              <a:rPr lang="en-US" sz="2000" dirty="0">
                <a:latin typeface="Arial" pitchFamily="34" charset="0"/>
                <a:cs typeface="Arial" pitchFamily="34" charset="0"/>
              </a:rPr>
              <a:t> </a:t>
            </a:r>
            <a:r>
              <a:rPr lang="en-US" sz="2000" dirty="0" err="1">
                <a:latin typeface="Arial" pitchFamily="34" charset="0"/>
                <a:cs typeface="Arial" pitchFamily="34" charset="0"/>
              </a:rPr>
              <a:t>độ</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tủa</a:t>
            </a:r>
            <a:r>
              <a:rPr lang="en-US" sz="2000" dirty="0">
                <a:latin typeface="Arial" pitchFamily="34" charset="0"/>
                <a:cs typeface="Arial" pitchFamily="34" charset="0"/>
              </a:rPr>
              <a:t> </a:t>
            </a:r>
            <a:r>
              <a:rPr lang="en-US" sz="2000" dirty="0" err="1">
                <a:latin typeface="Arial" pitchFamily="34" charset="0"/>
                <a:cs typeface="Arial" pitchFamily="34" charset="0"/>
              </a:rPr>
              <a:t>ít</a:t>
            </a:r>
            <a:r>
              <a:rPr lang="en-US" sz="2000" dirty="0">
                <a:latin typeface="Arial" pitchFamily="34" charset="0"/>
                <a:cs typeface="Arial" pitchFamily="34" charset="0"/>
              </a:rPr>
              <a:t> tan.</a:t>
            </a:r>
          </a:p>
          <a:p>
            <a:pPr algn="just">
              <a:lnSpc>
                <a:spcPct val="120000"/>
              </a:lnSpc>
            </a:pPr>
            <a:r>
              <a:rPr lang="en-US" sz="2000" dirty="0" err="1">
                <a:latin typeface="Arial" pitchFamily="34" charset="0"/>
                <a:cs typeface="Arial" pitchFamily="34" charset="0"/>
              </a:rPr>
              <a:t>Dù</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nào</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quá</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khối</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trải</a:t>
            </a:r>
            <a:r>
              <a:rPr lang="en-US" sz="2000" dirty="0">
                <a:latin typeface="Arial" pitchFamily="34" charset="0"/>
                <a:cs typeface="Arial" pitchFamily="34" charset="0"/>
              </a:rPr>
              <a:t> qua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giai</a:t>
            </a:r>
            <a:r>
              <a:rPr lang="en-US" sz="2000" dirty="0">
                <a:latin typeface="Arial" pitchFamily="34" charset="0"/>
                <a:cs typeface="Arial" pitchFamily="34" charset="0"/>
              </a:rPr>
              <a:t> </a:t>
            </a:r>
            <a:r>
              <a:rPr lang="en-US" sz="2000" dirty="0" err="1">
                <a:latin typeface="Arial" pitchFamily="34" charset="0"/>
                <a:cs typeface="Arial" pitchFamily="34" charset="0"/>
              </a:rPr>
              <a:t>đoạn</a:t>
            </a:r>
            <a:r>
              <a:rPr lang="en-US" sz="2000" dirty="0">
                <a:latin typeface="Arial" pitchFamily="34" charset="0"/>
                <a:cs typeface="Arial" pitchFamily="34" charset="0"/>
              </a:rPr>
              <a:t>:</a:t>
            </a:r>
          </a:p>
          <a:p>
            <a:pPr algn="just">
              <a:lnSpc>
                <a:spcPct val="120000"/>
              </a:lnSpc>
            </a:pPr>
            <a:r>
              <a:rPr lang="en-US" sz="2000" dirty="0">
                <a:latin typeface="Arial" pitchFamily="34" charset="0"/>
                <a:cs typeface="Arial" pitchFamily="34" charset="0"/>
              </a:rPr>
              <a:t>1. </a:t>
            </a:r>
            <a:r>
              <a:rPr lang="en-US" sz="2000" dirty="0" err="1">
                <a:latin typeface="Arial" pitchFamily="34" charset="0"/>
                <a:cs typeface="Arial" pitchFamily="34" charset="0"/>
              </a:rPr>
              <a:t>Lấy</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mẫu</a:t>
            </a:r>
            <a:endParaRPr lang="en-US" sz="2000" dirty="0">
              <a:latin typeface="Arial" pitchFamily="34" charset="0"/>
              <a:cs typeface="Arial" pitchFamily="34" charset="0"/>
            </a:endParaRPr>
          </a:p>
          <a:p>
            <a:pPr algn="just">
              <a:lnSpc>
                <a:spcPct val="120000"/>
              </a:lnSpc>
            </a:pPr>
            <a:r>
              <a:rPr lang="en-US" sz="2000" dirty="0">
                <a:latin typeface="Arial" pitchFamily="34" charset="0"/>
                <a:cs typeface="Arial" pitchFamily="34" charset="0"/>
              </a:rPr>
              <a:t>2. </a:t>
            </a:r>
            <a:r>
              <a:rPr lang="en-US" sz="2000" dirty="0" err="1">
                <a:latin typeface="Arial" pitchFamily="34" charset="0"/>
                <a:cs typeface="Arial" pitchFamily="34" charset="0"/>
              </a:rPr>
              <a:t>Xử</a:t>
            </a:r>
            <a:r>
              <a:rPr lang="en-US" sz="2000" dirty="0">
                <a:latin typeface="Arial" pitchFamily="34" charset="0"/>
                <a:cs typeface="Arial" pitchFamily="34" charset="0"/>
              </a:rPr>
              <a:t> </a:t>
            </a:r>
            <a:r>
              <a:rPr lang="en-US" sz="2000" dirty="0" err="1">
                <a:latin typeface="Arial" pitchFamily="34" charset="0"/>
                <a:cs typeface="Arial" pitchFamily="34" charset="0"/>
              </a:rPr>
              <a:t>lý</a:t>
            </a:r>
            <a:r>
              <a:rPr lang="en-US" sz="2000" dirty="0">
                <a:latin typeface="Arial" pitchFamily="34" charset="0"/>
                <a:cs typeface="Arial" pitchFamily="34" charset="0"/>
              </a:rPr>
              <a:t> </a:t>
            </a:r>
            <a:r>
              <a:rPr lang="en-US" sz="2000" dirty="0" err="1">
                <a:latin typeface="Arial" pitchFamily="34" charset="0"/>
                <a:cs typeface="Arial" pitchFamily="34" charset="0"/>
              </a:rPr>
              <a:t>mẫu</a:t>
            </a:r>
            <a:r>
              <a:rPr lang="en-US" sz="2000" dirty="0">
                <a:latin typeface="Arial" pitchFamily="34" charset="0"/>
                <a:cs typeface="Arial" pitchFamily="34" charset="0"/>
              </a:rPr>
              <a:t>, </a:t>
            </a:r>
            <a:r>
              <a:rPr lang="en-US" sz="2000" dirty="0" err="1">
                <a:latin typeface="Arial" pitchFamily="34" charset="0"/>
                <a:cs typeface="Arial" pitchFamily="34" charset="0"/>
              </a:rPr>
              <a:t>đưa</a:t>
            </a:r>
            <a:r>
              <a:rPr lang="en-US" sz="2000" dirty="0">
                <a:latin typeface="Arial" pitchFamily="34" charset="0"/>
                <a:cs typeface="Arial" pitchFamily="34" charset="0"/>
              </a:rPr>
              <a:t> </a:t>
            </a:r>
            <a:r>
              <a:rPr lang="en-US" sz="2000" dirty="0" err="1">
                <a:latin typeface="Arial" pitchFamily="34" charset="0"/>
                <a:cs typeface="Arial" pitchFamily="34" charset="0"/>
              </a:rPr>
              <a:t>mẫu</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dung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cách</a:t>
            </a:r>
            <a:r>
              <a:rPr lang="en-US" sz="2000" dirty="0">
                <a:latin typeface="Arial" pitchFamily="34" charset="0"/>
                <a:cs typeface="Arial" pitchFamily="34" charset="0"/>
              </a:rPr>
              <a:t> </a:t>
            </a:r>
            <a:r>
              <a:rPr lang="en-US" sz="2000" dirty="0" err="1">
                <a:latin typeface="Arial" pitchFamily="34" charset="0"/>
                <a:cs typeface="Arial" pitchFamily="34" charset="0"/>
              </a:rPr>
              <a:t>hòa</a:t>
            </a:r>
            <a:r>
              <a:rPr lang="en-US" sz="2000" dirty="0">
                <a:latin typeface="Arial" pitchFamily="34" charset="0"/>
                <a:cs typeface="Arial" pitchFamily="34" charset="0"/>
              </a:rPr>
              <a:t> tan </a:t>
            </a:r>
            <a:r>
              <a:rPr lang="en-US" sz="2000" dirty="0" err="1">
                <a:latin typeface="Arial" pitchFamily="34" charset="0"/>
                <a:cs typeface="Arial" pitchFamily="34" charset="0"/>
              </a:rPr>
              <a:t>vào</a:t>
            </a:r>
            <a:r>
              <a:rPr lang="en-US" sz="2000" dirty="0">
                <a:latin typeface="Arial" pitchFamily="34" charset="0"/>
                <a:cs typeface="Arial" pitchFamily="34" charset="0"/>
              </a:rPr>
              <a:t> dung </a:t>
            </a:r>
            <a:r>
              <a:rPr lang="en-US" sz="2000" dirty="0" err="1">
                <a:latin typeface="Arial" pitchFamily="34" charset="0"/>
                <a:cs typeface="Arial" pitchFamily="34" charset="0"/>
              </a:rPr>
              <a:t>môi</a:t>
            </a:r>
            <a:endParaRPr lang="en-US" sz="2000" dirty="0">
              <a:latin typeface="Arial" pitchFamily="34" charset="0"/>
              <a:cs typeface="Arial" pitchFamily="34" charset="0"/>
            </a:endParaRPr>
          </a:p>
          <a:p>
            <a:pPr algn="just">
              <a:lnSpc>
                <a:spcPct val="120000"/>
              </a:lnSpc>
            </a:pPr>
            <a:r>
              <a:rPr lang="en-US" sz="2000" dirty="0">
                <a:latin typeface="Arial" pitchFamily="34" charset="0"/>
                <a:cs typeface="Arial" pitchFamily="34" charset="0"/>
              </a:rPr>
              <a:t>3. </a:t>
            </a:r>
            <a:r>
              <a:rPr lang="en-US" sz="2000" dirty="0" err="1">
                <a:latin typeface="Arial" pitchFamily="34" charset="0"/>
                <a:cs typeface="Arial" pitchFamily="34" charset="0"/>
              </a:rPr>
              <a:t>Chọn</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phù</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mẫu</a:t>
            </a:r>
            <a:endParaRPr lang="en-US" sz="2000" dirty="0">
              <a:latin typeface="Arial" pitchFamily="34" charset="0"/>
              <a:cs typeface="Arial" pitchFamily="34" charset="0"/>
            </a:endParaRPr>
          </a:p>
          <a:p>
            <a:pPr algn="just">
              <a:lnSpc>
                <a:spcPct val="120000"/>
              </a:lnSpc>
            </a:pPr>
            <a:r>
              <a:rPr lang="en-US" sz="2000" dirty="0">
                <a:latin typeface="Arial" pitchFamily="34" charset="0"/>
                <a:cs typeface="Arial" pitchFamily="34" charset="0"/>
              </a:rPr>
              <a:t>4. Thu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sản</a:t>
            </a:r>
            <a:r>
              <a:rPr lang="en-US" sz="2000" dirty="0">
                <a:latin typeface="Arial" pitchFamily="34" charset="0"/>
                <a:cs typeface="Arial" pitchFamily="34" charset="0"/>
              </a:rPr>
              <a:t> </a:t>
            </a:r>
            <a:r>
              <a:rPr lang="en-US" sz="2000" dirty="0" err="1">
                <a:latin typeface="Arial" pitchFamily="34" charset="0"/>
                <a:cs typeface="Arial" pitchFamily="34" charset="0"/>
              </a:rPr>
              <a:t>phẩm</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xử</a:t>
            </a:r>
            <a:r>
              <a:rPr lang="en-US" sz="2000" dirty="0">
                <a:latin typeface="Arial" pitchFamily="34" charset="0"/>
                <a:cs typeface="Arial" pitchFamily="34" charset="0"/>
              </a:rPr>
              <a:t> </a:t>
            </a:r>
            <a:r>
              <a:rPr lang="en-US" sz="2000" dirty="0" err="1">
                <a:latin typeface="Arial" pitchFamily="34" charset="0"/>
                <a:cs typeface="Arial" pitchFamily="34" charset="0"/>
              </a:rPr>
              <a:t>lý</a:t>
            </a:r>
            <a:endParaRPr lang="en-US" sz="2000" dirty="0">
              <a:latin typeface="Arial" pitchFamily="34" charset="0"/>
              <a:cs typeface="Arial" pitchFamily="34" charset="0"/>
            </a:endParaRPr>
          </a:p>
          <a:p>
            <a:pPr algn="just">
              <a:lnSpc>
                <a:spcPct val="120000"/>
              </a:lnSpc>
            </a:pPr>
            <a:r>
              <a:rPr lang="en-US" sz="2000" dirty="0">
                <a:latin typeface="Arial" pitchFamily="34" charset="0"/>
                <a:cs typeface="Arial" pitchFamily="34" charset="0"/>
              </a:rPr>
              <a:t>5. </a:t>
            </a:r>
            <a:r>
              <a:rPr lang="en-US" sz="2000" dirty="0" err="1">
                <a:latin typeface="Arial" pitchFamily="34" charset="0"/>
                <a:cs typeface="Arial" pitchFamily="34" charset="0"/>
              </a:rPr>
              <a:t>Tính</a:t>
            </a:r>
            <a:r>
              <a:rPr lang="en-US" sz="2000" dirty="0">
                <a:latin typeface="Arial" pitchFamily="34" charset="0"/>
                <a:cs typeface="Arial" pitchFamily="34" charset="0"/>
              </a:rPr>
              <a:t> </a:t>
            </a:r>
            <a:r>
              <a:rPr lang="en-US" sz="2000" dirty="0" err="1">
                <a:latin typeface="Arial" pitchFamily="34" charset="0"/>
                <a:cs typeface="Arial" pitchFamily="34" charset="0"/>
              </a:rPr>
              <a:t>toán</a:t>
            </a:r>
            <a:r>
              <a:rPr lang="en-US" sz="2000" dirty="0">
                <a:latin typeface="Arial" pitchFamily="34" charset="0"/>
                <a:cs typeface="Arial" pitchFamily="34" charset="0"/>
              </a:rPr>
              <a:t>.</a:t>
            </a:r>
          </a:p>
          <a:p>
            <a:pPr marL="342900" indent="-342900" algn="just">
              <a:lnSpc>
                <a:spcPct val="120000"/>
              </a:lnSpc>
              <a:buFontTx/>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1331534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32774" name="Rectangle 2"/>
          <p:cNvSpPr>
            <a:spLocks noGrp="1" noChangeArrowheads="1"/>
          </p:cNvSpPr>
          <p:nvPr>
            <p:ph type="title"/>
          </p:nvPr>
        </p:nvSpPr>
        <p:spPr>
          <a:xfrm>
            <a:off x="275112" y="1219200"/>
            <a:ext cx="8572500" cy="415925"/>
          </a:xfrm>
        </p:spPr>
        <p:txBody>
          <a:bodyPr/>
          <a:lstStyle/>
          <a:p>
            <a:pPr marL="747713" indent="-747713" algn="just" eaLnBrk="1" hangingPunct="1"/>
            <a:r>
              <a:rPr lang="en-US" altLang="ko-KR" sz="2200" b="1" dirty="0" smtClean="0">
                <a:solidFill>
                  <a:srgbClr val="000000"/>
                </a:solidFill>
                <a:ea typeface="굴림" pitchFamily="34" charset="-127"/>
              </a:rPr>
              <a:t>7.2. </a:t>
            </a:r>
            <a:r>
              <a:rPr lang="en-US" altLang="ko-KR" sz="2200" b="1" dirty="0" err="1" smtClean="0">
                <a:solidFill>
                  <a:srgbClr val="000000"/>
                </a:solidFill>
                <a:ea typeface="굴림" pitchFamily="34" charset="-127"/>
              </a:rPr>
              <a:t>Một</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số</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yêu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cầu</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của</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phương</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pháp</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kết</a:t>
            </a:r>
            <a:r>
              <a:rPr lang="en-US" altLang="ko-KR" sz="2200" b="1" dirty="0" smtClean="0">
                <a:solidFill>
                  <a:srgbClr val="000000"/>
                </a:solidFill>
                <a:ea typeface="굴림" pitchFamily="34" charset="-127"/>
              </a:rPr>
              <a:t> </a:t>
            </a:r>
            <a:r>
              <a:rPr lang="en-US" altLang="ko-KR" sz="2200" b="1" dirty="0" err="1" smtClean="0">
                <a:solidFill>
                  <a:srgbClr val="000000"/>
                </a:solidFill>
                <a:ea typeface="굴림" pitchFamily="34" charset="-127"/>
              </a:rPr>
              <a:t>tủa</a:t>
            </a:r>
            <a:endParaRPr lang="en-US" altLang="fr-FR" sz="2200" b="1" dirty="0" smtClean="0">
              <a:solidFill>
                <a:srgbClr val="000000"/>
              </a:solidFill>
              <a:ea typeface="굴림" pitchFamily="34" charset="-127"/>
            </a:endParaRPr>
          </a:p>
        </p:txBody>
      </p:sp>
      <p:sp>
        <p:nvSpPr>
          <p:cNvPr id="7" name="TextBox 9"/>
          <p:cNvSpPr txBox="1">
            <a:spLocks noChangeArrowheads="1"/>
          </p:cNvSpPr>
          <p:nvPr/>
        </p:nvSpPr>
        <p:spPr bwMode="auto">
          <a:xfrm>
            <a:off x="275112" y="1576450"/>
            <a:ext cx="868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nSpc>
                <a:spcPct val="120000"/>
              </a:lnSpc>
            </a:pPr>
            <a:r>
              <a:rPr lang="en-US" sz="2000" dirty="0" err="1" smtClean="0">
                <a:latin typeface="Arial" panose="020B0604020202020204" pitchFamily="34" charset="0"/>
                <a:cs typeface="Arial" panose="020B0604020202020204" pitchFamily="34" charset="0"/>
              </a:rPr>
              <a:t>Mẫu</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lọc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rửa</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sấy</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nguội</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cân</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smtClean="0">
                <a:latin typeface="Arial" panose="020B0604020202020204" pitchFamily="34" charset="0"/>
                <a:cs typeface="Arial" panose="020B0604020202020204" pitchFamily="34" charset="0"/>
                <a:sym typeface="Wingdings"/>
              </a:rPr>
              <a:t> </a:t>
            </a:r>
            <a:r>
              <a:rPr lang="en-US" sz="2000" b="1" i="1" dirty="0" err="1" smtClean="0">
                <a:latin typeface="Arial" panose="020B0604020202020204" pitchFamily="34" charset="0"/>
                <a:cs typeface="Arial" panose="020B0604020202020204" pitchFamily="34" charset="0"/>
              </a:rPr>
              <a:t>Dạng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kết</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tạo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ứng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giữa</a:t>
            </a:r>
            <a:r>
              <a:rPr lang="en-US" sz="2000" dirty="0" smtClean="0">
                <a:latin typeface="Arial" panose="020B0604020202020204" pitchFamily="34" charset="0"/>
                <a:cs typeface="Arial" panose="020B0604020202020204" pitchFamily="34" charset="0"/>
              </a:rPr>
              <a:t> dung </a:t>
            </a:r>
            <a:r>
              <a:rPr lang="en-US" sz="2000" dirty="0" err="1" smtClean="0">
                <a:latin typeface="Arial" panose="020B0604020202020204" pitchFamily="34" charset="0"/>
                <a:cs typeface="Arial" panose="020B0604020202020204" pitchFamily="34" charset="0"/>
              </a:rPr>
              <a:t>dịch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thuốc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thích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hợp</a:t>
            </a:r>
            <a:r>
              <a:rPr lang="en-US" sz="2000" dirty="0" smtClean="0">
                <a:latin typeface="Arial" panose="020B0604020202020204" pitchFamily="34" charset="0"/>
                <a:cs typeface="Arial" panose="020B0604020202020204" pitchFamily="34" charset="0"/>
              </a:rPr>
              <a:t>.</a:t>
            </a:r>
          </a:p>
          <a:p>
            <a:pPr algn="just">
              <a:lnSpc>
                <a:spcPct val="120000"/>
              </a:lnSpc>
            </a:pPr>
            <a:r>
              <a:rPr lang="en-US" sz="2000" dirty="0" err="1" smtClean="0">
                <a:latin typeface="Arial" panose="020B0604020202020204" pitchFamily="34" charset="0"/>
                <a:cs typeface="Arial" panose="020B0604020202020204" pitchFamily="34" charset="0"/>
              </a:rPr>
              <a:t>Ví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hàm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lượng</a:t>
            </a:r>
            <a:r>
              <a:rPr lang="en-US" sz="2000" dirty="0" smtClean="0">
                <a:latin typeface="Arial" panose="020B0604020202020204" pitchFamily="34" charset="0"/>
                <a:cs typeface="Arial" panose="020B0604020202020204" pitchFamily="34" charset="0"/>
              </a:rPr>
              <a:t> Fe</a:t>
            </a:r>
            <a:r>
              <a:rPr lang="en-US" sz="2000" baseline="30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dùng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thuốc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thử</a:t>
            </a:r>
            <a:r>
              <a:rPr lang="en-US" sz="2000" dirty="0" smtClean="0">
                <a:latin typeface="Arial" panose="020B0604020202020204" pitchFamily="34" charset="0"/>
                <a:cs typeface="Arial" panose="020B0604020202020204" pitchFamily="34" charset="0"/>
              </a:rPr>
              <a:t> NH</a:t>
            </a:r>
            <a:r>
              <a:rPr lang="en-US" sz="2000" baseline="-25000" dirty="0" smtClean="0">
                <a:latin typeface="Arial" panose="020B0604020202020204" pitchFamily="34" charset="0"/>
                <a:cs typeface="Arial" panose="020B0604020202020204" pitchFamily="34" charset="0"/>
              </a:rPr>
              <a:t>4</a:t>
            </a:r>
            <a:r>
              <a:rPr lang="en-US" sz="2000" dirty="0" smtClean="0">
                <a:latin typeface="Arial" panose="020B0604020202020204" pitchFamily="34" charset="0"/>
                <a:cs typeface="Arial" panose="020B0604020202020204" pitchFamily="34" charset="0"/>
              </a:rPr>
              <a:t>OH:</a:t>
            </a:r>
          </a:p>
          <a:p>
            <a:pPr algn="ctr">
              <a:lnSpc>
                <a:spcPct val="120000"/>
              </a:lnSpc>
            </a:pPr>
            <a:r>
              <a:rPr lang="en-US" sz="2000" dirty="0" smtClean="0">
                <a:latin typeface="Arial" panose="020B0604020202020204" pitchFamily="34" charset="0"/>
                <a:cs typeface="Arial" panose="020B0604020202020204" pitchFamily="34" charset="0"/>
              </a:rPr>
              <a:t>FeCl</a:t>
            </a:r>
            <a:r>
              <a:rPr lang="en-US" sz="2000" baseline="-25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   NH</a:t>
            </a:r>
            <a:r>
              <a:rPr lang="en-US" sz="2000" baseline="-25000" dirty="0" smtClean="0">
                <a:latin typeface="Arial" panose="020B0604020202020204" pitchFamily="34" charset="0"/>
                <a:cs typeface="Arial" panose="020B0604020202020204" pitchFamily="34" charset="0"/>
              </a:rPr>
              <a:t>4</a:t>
            </a:r>
            <a:r>
              <a:rPr lang="en-US" sz="2000" dirty="0" smtClean="0">
                <a:latin typeface="Arial" panose="020B0604020202020204" pitchFamily="34" charset="0"/>
                <a:cs typeface="Arial" panose="020B0604020202020204" pitchFamily="34" charset="0"/>
              </a:rPr>
              <a:t>OH  →   Fe(OH)</a:t>
            </a:r>
            <a:r>
              <a:rPr lang="en-US" sz="2000" baseline="-25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  NH</a:t>
            </a:r>
            <a:r>
              <a:rPr lang="en-US" sz="2000" baseline="-25000" dirty="0" smtClean="0">
                <a:latin typeface="Arial" pitchFamily="34" charset="0"/>
                <a:cs typeface="Arial" pitchFamily="34" charset="0"/>
              </a:rPr>
              <a:t>4</a:t>
            </a:r>
            <a:r>
              <a:rPr lang="en-US" sz="2000" dirty="0" smtClean="0">
                <a:latin typeface="Arial" pitchFamily="34" charset="0"/>
                <a:cs typeface="Arial" pitchFamily="34" charset="0"/>
              </a:rPr>
              <a:t>Cl;   Fe(OH)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endParaRPr lang="en-US" sz="2000" dirty="0" smtClean="0">
              <a:latin typeface="Arial" pitchFamily="34" charset="0"/>
              <a:cs typeface="Arial" pitchFamily="34" charset="0"/>
            </a:endParaRPr>
          </a:p>
          <a:p>
            <a:pPr algn="just">
              <a:lnSpc>
                <a:spcPct val="120000"/>
              </a:lnSpc>
            </a:pPr>
            <a:r>
              <a:rPr lang="en-US" sz="2000" dirty="0" err="1" smtClean="0">
                <a:latin typeface="Arial" panose="020B0604020202020204" pitchFamily="34" charset="0"/>
                <a:cs typeface="Arial" panose="020B0604020202020204" pitchFamily="34" charset="0"/>
              </a:rPr>
              <a:t>Dạng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đạt</a:t>
            </a:r>
            <a:r>
              <a:rPr lang="en-US" sz="2000" dirty="0" smtClean="0">
                <a:latin typeface="Arial" panose="020B0604020202020204" pitchFamily="34" charset="0"/>
                <a:cs typeface="Arial" panose="020B0604020202020204" pitchFamily="34" charset="0"/>
              </a:rPr>
              <a:t> 3 </a:t>
            </a:r>
            <a:r>
              <a:rPr lang="en-US" sz="2000" dirty="0" err="1" smtClean="0">
                <a:latin typeface="Arial" panose="020B0604020202020204" pitchFamily="34" charset="0"/>
                <a:cs typeface="Arial" panose="020B0604020202020204" pitchFamily="34" charset="0"/>
              </a:rPr>
              <a:t>yêu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cầu</a:t>
            </a:r>
            <a:r>
              <a:rPr lang="en-US" sz="2000" dirty="0" smtClean="0">
                <a:latin typeface="Arial" panose="020B0604020202020204" pitchFamily="34" charset="0"/>
                <a:cs typeface="Arial" panose="020B0604020202020204" pitchFamily="34" charset="0"/>
              </a:rPr>
              <a:t>:</a:t>
            </a:r>
          </a:p>
          <a:p>
            <a:pPr algn="just">
              <a:lnSpc>
                <a:spcPct val="12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T </a:t>
            </a:r>
            <a:r>
              <a:rPr lang="en-US" sz="2000" dirty="0" err="1" smtClean="0">
                <a:latin typeface="Arial" panose="020B0604020202020204" pitchFamily="34" charset="0"/>
                <a:cs typeface="Arial" panose="020B0604020202020204" pitchFamily="34" charset="0"/>
              </a:rPr>
              <a:t>bé</a:t>
            </a:r>
            <a:r>
              <a:rPr lang="en-US" sz="2000" dirty="0" smtClean="0">
                <a:latin typeface="Arial" panose="020B0604020202020204" pitchFamily="34" charset="0"/>
                <a:cs typeface="Arial" panose="020B0604020202020204" pitchFamily="34" charset="0"/>
              </a:rPr>
              <a:t>.</a:t>
            </a:r>
          </a:p>
          <a:p>
            <a:pPr algn="just">
              <a:lnSpc>
                <a:spcPct val="120000"/>
              </a:lnSpc>
            </a:pPr>
            <a:r>
              <a:rPr lang="en-US" sz="2000" dirty="0" smtClean="0">
                <a:latin typeface="Arial" panose="020B0604020202020204" pitchFamily="34" charset="0"/>
                <a:cs typeface="Arial" panose="020B0604020202020204" pitchFamily="34" charset="0"/>
              </a:rPr>
              <a:t>+ Ở </a:t>
            </a:r>
            <a:r>
              <a:rPr lang="en-US" sz="2000" dirty="0" err="1" smtClean="0">
                <a:latin typeface="Arial" panose="020B0604020202020204" pitchFamily="34" charset="0"/>
                <a:cs typeface="Arial" panose="020B0604020202020204" pitchFamily="34" charset="0"/>
              </a:rPr>
              <a:t>dạng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thể</a:t>
            </a:r>
            <a:r>
              <a:rPr lang="en-US" sz="2000" dirty="0" smtClean="0">
                <a:latin typeface="Arial" panose="020B0604020202020204" pitchFamily="34" charset="0"/>
                <a:cs typeface="Arial" panose="020B0604020202020204" pitchFamily="34" charset="0"/>
              </a:rPr>
              <a:t>, to,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lấp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lỗ</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giấy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lọc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hấp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phụ</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ion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dung </a:t>
            </a:r>
            <a:r>
              <a:rPr lang="en-US" sz="2000" dirty="0" err="1" smtClean="0">
                <a:latin typeface="Arial" panose="020B0604020202020204" pitchFamily="34" charset="0"/>
                <a:cs typeface="Arial" panose="020B0604020202020204" pitchFamily="34" charset="0"/>
              </a:rPr>
              <a:t>dịch</a:t>
            </a:r>
            <a:r>
              <a:rPr lang="en-US" sz="2000" dirty="0" smtClean="0">
                <a:latin typeface="Arial" panose="020B0604020202020204" pitchFamily="34" charset="0"/>
                <a:cs typeface="Arial" panose="020B0604020202020204" pitchFamily="34" charset="0"/>
              </a:rPr>
              <a:t>.</a:t>
            </a:r>
          </a:p>
          <a:p>
            <a:pPr algn="just">
              <a:lnSpc>
                <a:spcPct val="12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Dễ</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dàng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chuyển</a:t>
            </a:r>
            <a:r>
              <a:rPr lang="en-US" sz="2000" dirty="0" smtClean="0">
                <a:latin typeface="Arial" panose="020B0604020202020204" pitchFamily="34" charset="0"/>
                <a:cs typeface="Arial" panose="020B0604020202020204" pitchFamily="34" charset="0"/>
              </a:rPr>
              <a:t> sang </a:t>
            </a:r>
            <a:r>
              <a:rPr lang="en-US" sz="2000" dirty="0" err="1" smtClean="0">
                <a:latin typeface="Arial" panose="020B0604020202020204" pitchFamily="34" charset="0"/>
                <a:cs typeface="Arial" panose="020B0604020202020204" pitchFamily="34" charset="0"/>
              </a:rPr>
              <a:t>dạng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cân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9454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7" name="TextBox 9"/>
          <p:cNvSpPr txBox="1">
            <a:spLocks noChangeArrowheads="1"/>
          </p:cNvSpPr>
          <p:nvPr/>
        </p:nvSpPr>
        <p:spPr bwMode="auto">
          <a:xfrm>
            <a:off x="275112" y="1576450"/>
            <a:ext cx="8686800" cy="485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a:lnSpc>
                <a:spcPct val="120000"/>
              </a:lnSpc>
            </a:pPr>
            <a:r>
              <a:rPr lang="en-US" sz="2000" dirty="0" smtClean="0">
                <a:latin typeface="Arial" panose="020B0604020202020204" pitchFamily="34" charset="0"/>
                <a:cs typeface="Arial" panose="020B0604020202020204" pitchFamily="34" charset="0"/>
                <a:sym typeface="Wingdings"/>
              </a:rPr>
              <a:t> </a:t>
            </a:r>
            <a:r>
              <a:rPr lang="en-US" sz="2000" b="1" i="1" dirty="0" err="1" smtClean="0">
                <a:latin typeface="Arial" panose="020B0604020202020204" pitchFamily="34" charset="0"/>
                <a:cs typeface="Arial" panose="020B0604020202020204" pitchFamily="34" charset="0"/>
              </a:rPr>
              <a:t>Dạng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cuối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cùng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toán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tích</a:t>
            </a:r>
            <a:r>
              <a:rPr lang="en-US" sz="2000" dirty="0" smtClean="0">
                <a:latin typeface="Arial" panose="020B0604020202020204" pitchFamily="34" charset="0"/>
                <a:cs typeface="Arial" panose="020B0604020202020204" pitchFamily="34" charset="0"/>
              </a:rPr>
              <a:t>. </a:t>
            </a:r>
          </a:p>
          <a:p>
            <a:pPr algn="just">
              <a:lnSpc>
                <a:spcPct val="120000"/>
              </a:lnSpc>
            </a:pPr>
            <a:r>
              <a:rPr lang="en-US" sz="2000" dirty="0" err="1" smtClean="0">
                <a:latin typeface="Arial" panose="020B0604020202020204" pitchFamily="34" charset="0"/>
                <a:cs typeface="Arial" panose="020B0604020202020204" pitchFamily="34" charset="0"/>
              </a:rPr>
              <a:t>Ví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Fe(OH)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nung</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nhiệt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cao</a:t>
            </a:r>
            <a:r>
              <a:rPr lang="en-US" sz="2000" dirty="0" smtClean="0">
                <a:latin typeface="Arial" pitchFamily="34" charset="0"/>
                <a:cs typeface="Arial" pitchFamily="34" charset="0"/>
              </a:rPr>
              <a:t>: 800-900</a:t>
            </a:r>
            <a:r>
              <a:rPr lang="en-US" sz="2000" baseline="30000" dirty="0" smtClean="0">
                <a:latin typeface="Arial" pitchFamily="34" charset="0"/>
                <a:cs typeface="Arial" pitchFamily="34" charset="0"/>
              </a:rPr>
              <a:t>o</a:t>
            </a:r>
            <a:r>
              <a:rPr lang="en-US" sz="2000" dirty="0" smtClean="0">
                <a:latin typeface="Arial" pitchFamily="34" charset="0"/>
                <a:cs typeface="Arial" pitchFamily="34" charset="0"/>
              </a:rPr>
              <a:t>C:   2Fe(OH)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   </a:t>
            </a:r>
            <a:r>
              <a:rPr lang="en-US" sz="2000" dirty="0">
                <a:latin typeface="Arial" pitchFamily="34" charset="0"/>
                <a:cs typeface="Arial" pitchFamily="34" charset="0"/>
                <a:sym typeface="Symbol"/>
              </a:rPr>
              <a:t></a:t>
            </a:r>
            <a:r>
              <a:rPr lang="en-US" sz="2000" dirty="0" smtClean="0">
                <a:latin typeface="Arial" pitchFamily="34" charset="0"/>
                <a:cs typeface="Arial" pitchFamily="34" charset="0"/>
                <a:sym typeface="Symbol"/>
              </a:rPr>
              <a:t>   Fe</a:t>
            </a:r>
            <a:r>
              <a:rPr lang="en-US" sz="2000" baseline="-25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O</a:t>
            </a:r>
            <a:r>
              <a:rPr lang="en-US" sz="2000" baseline="-25000" dirty="0" smtClean="0">
                <a:latin typeface="Arial" pitchFamily="34" charset="0"/>
                <a:cs typeface="Arial" pitchFamily="34" charset="0"/>
                <a:sym typeface="Symbol"/>
              </a:rPr>
              <a:t>3</a:t>
            </a:r>
            <a:r>
              <a:rPr lang="en-US" sz="2000" dirty="0" smtClean="0">
                <a:latin typeface="Arial" pitchFamily="34" charset="0"/>
                <a:cs typeface="Arial" pitchFamily="34" charset="0"/>
                <a:sym typeface="Symbol"/>
              </a:rPr>
              <a:t>   +   3H</a:t>
            </a:r>
            <a:r>
              <a:rPr lang="en-US" sz="2000" baseline="-25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O:   Fe</a:t>
            </a:r>
            <a:r>
              <a:rPr lang="en-US" sz="2000" baseline="-25000" dirty="0" smtClean="0">
                <a:latin typeface="Arial" pitchFamily="34" charset="0"/>
                <a:cs typeface="Arial" pitchFamily="34" charset="0"/>
                <a:sym typeface="Symbol"/>
              </a:rPr>
              <a:t>2</a:t>
            </a:r>
            <a:r>
              <a:rPr lang="en-US" sz="2000" dirty="0" smtClean="0">
                <a:latin typeface="Arial" pitchFamily="34" charset="0"/>
                <a:cs typeface="Arial" pitchFamily="34" charset="0"/>
                <a:sym typeface="Symbol"/>
              </a:rPr>
              <a:t>O</a:t>
            </a:r>
            <a:r>
              <a:rPr lang="en-US" sz="2000" baseline="-25000" dirty="0" smtClean="0">
                <a:latin typeface="Arial" pitchFamily="34" charset="0"/>
                <a:cs typeface="Arial" pitchFamily="34" charset="0"/>
                <a:sym typeface="Symbol"/>
              </a:rPr>
              <a:t>3</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là</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dạng</a:t>
            </a:r>
            <a:r>
              <a:rPr lang="en-US" sz="2000" dirty="0" smtClean="0">
                <a:latin typeface="Arial" pitchFamily="34" charset="0"/>
                <a:cs typeface="Arial" pitchFamily="34" charset="0"/>
                <a:sym typeface="Symbol"/>
              </a:rPr>
              <a:t> </a:t>
            </a:r>
            <a:r>
              <a:rPr lang="en-US" sz="2000" dirty="0" err="1" smtClean="0">
                <a:latin typeface="Arial" pitchFamily="34" charset="0"/>
                <a:cs typeface="Arial" pitchFamily="34" charset="0"/>
                <a:sym typeface="Symbol"/>
              </a:rPr>
              <a:t>cân</a:t>
            </a:r>
            <a:endParaRPr lang="en-US" sz="2000" dirty="0" smtClean="0">
              <a:latin typeface="Arial" pitchFamily="34" charset="0"/>
              <a:cs typeface="Arial" pitchFamily="34" charset="0"/>
            </a:endParaRPr>
          </a:p>
          <a:p>
            <a:pPr algn="just">
              <a:lnSpc>
                <a:spcPct val="120000"/>
              </a:lnSpc>
            </a:pPr>
            <a:r>
              <a:rPr lang="en-US" sz="2000" dirty="0" err="1" smtClean="0">
                <a:latin typeface="Arial" panose="020B0604020202020204" pitchFamily="34" charset="0"/>
                <a:cs typeface="Arial" panose="020B0604020202020204" pitchFamily="34" charset="0"/>
              </a:rPr>
              <a:t>Thường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một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hợp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hai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một</a:t>
            </a:r>
            <a:r>
              <a:rPr lang="en-US" sz="2000" dirty="0" smtClean="0">
                <a:latin typeface="Arial" panose="020B0604020202020204" pitchFamily="34" charset="0"/>
                <a:cs typeface="Arial" panose="020B0604020202020204" pitchFamily="34" charset="0"/>
              </a:rPr>
              <a:t>.</a:t>
            </a:r>
          </a:p>
          <a:p>
            <a:pPr algn="just">
              <a:lnSpc>
                <a:spcPct val="120000"/>
              </a:lnSpc>
            </a:pPr>
            <a:r>
              <a:rPr lang="en-US" sz="2000" dirty="0" err="1" smtClean="0">
                <a:latin typeface="Arial" panose="020B0604020202020204" pitchFamily="34" charset="0"/>
                <a:cs typeface="Arial" panose="020B0604020202020204" pitchFamily="34" charset="0"/>
              </a:rPr>
              <a:t>Dạng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đạt</a:t>
            </a:r>
            <a:r>
              <a:rPr lang="en-US" sz="2000" dirty="0" smtClean="0">
                <a:latin typeface="Arial" panose="020B0604020202020204" pitchFamily="34" charset="0"/>
                <a:cs typeface="Arial" panose="020B0604020202020204" pitchFamily="34" charset="0"/>
              </a:rPr>
              <a:t> 3 </a:t>
            </a:r>
            <a:r>
              <a:rPr lang="en-US" sz="2000" dirty="0" err="1" smtClean="0">
                <a:latin typeface="Arial" panose="020B0604020202020204" pitchFamily="34" charset="0"/>
                <a:cs typeface="Arial" panose="020B0604020202020204" pitchFamily="34" charset="0"/>
              </a:rPr>
              <a:t>yêu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cầu</a:t>
            </a:r>
            <a:r>
              <a:rPr lang="en-US" sz="2000" dirty="0" smtClean="0">
                <a:latin typeface="Arial" panose="020B0604020202020204" pitchFamily="34" charset="0"/>
                <a:cs typeface="Arial" panose="020B0604020202020204" pitchFamily="34" charset="0"/>
              </a:rPr>
              <a:t>:</a:t>
            </a:r>
          </a:p>
          <a:p>
            <a:pPr algn="just">
              <a:lnSpc>
                <a:spcPct val="12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bền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học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hấp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thụ</a:t>
            </a:r>
            <a:r>
              <a:rPr lang="en-US" sz="2000" dirty="0" smtClean="0">
                <a:latin typeface="Arial" panose="020B0604020202020204" pitchFamily="34" charset="0"/>
                <a:cs typeface="Arial" panose="020B0604020202020204" pitchFamily="34" charset="0"/>
              </a:rPr>
              <a:t> CO</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H</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O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khí</a:t>
            </a:r>
            <a:r>
              <a:rPr lang="en-US" sz="2000" dirty="0" smtClean="0">
                <a:latin typeface="Arial" panose="020B0604020202020204" pitchFamily="34" charset="0"/>
                <a:cs typeface="Arial" panose="020B0604020202020204" pitchFamily="34" charset="0"/>
              </a:rPr>
              <a:t>.</a:t>
            </a:r>
          </a:p>
          <a:p>
            <a:pPr algn="just">
              <a:lnSpc>
                <a:spcPct val="120000"/>
              </a:lnSpc>
            </a:pPr>
            <a:r>
              <a:rPr lang="en-US" sz="2000" dirty="0" err="1" smtClean="0">
                <a:latin typeface="Arial" panose="020B0604020202020204" pitchFamily="34" charset="0"/>
                <a:cs typeface="Arial" panose="020B0604020202020204" pitchFamily="34" charset="0"/>
              </a:rPr>
              <a:t>Ví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dễ</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dàng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hấp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thụ</a:t>
            </a:r>
            <a:r>
              <a:rPr lang="en-US" sz="2000" dirty="0" smtClean="0">
                <a:latin typeface="Arial" panose="020B0604020202020204" pitchFamily="34" charset="0"/>
                <a:cs typeface="Arial" panose="020B0604020202020204" pitchFamily="34" charset="0"/>
              </a:rPr>
              <a:t> CO</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H</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O </a:t>
            </a:r>
            <a:r>
              <a:rPr lang="en-US" sz="2000" dirty="0" err="1" smtClean="0">
                <a:latin typeface="Arial" panose="020B0604020202020204" pitchFamily="34" charset="0"/>
                <a:cs typeface="Arial" panose="020B0604020202020204" pitchFamily="34" charset="0"/>
              </a:rPr>
              <a:t>nên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chuyển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dạng</a:t>
            </a:r>
            <a:r>
              <a:rPr lang="en-US" sz="2000" dirty="0" smtClean="0">
                <a:latin typeface="Arial" panose="020B0604020202020204" pitchFamily="34" charset="0"/>
                <a:cs typeface="Arial" panose="020B0604020202020204" pitchFamily="34" charset="0"/>
              </a:rPr>
              <a:t> CaCO</a:t>
            </a:r>
            <a:r>
              <a:rPr lang="en-US" sz="2000" baseline="-25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a:t>
            </a:r>
          </a:p>
          <a:p>
            <a:pPr algn="just">
              <a:lnSpc>
                <a:spcPct val="12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đúng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thức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học</a:t>
            </a:r>
            <a:r>
              <a:rPr lang="en-US" sz="2000" dirty="0" smtClean="0">
                <a:latin typeface="Arial" panose="020B0604020202020204" pitchFamily="34" charset="0"/>
                <a:cs typeface="Arial" panose="020B0604020202020204" pitchFamily="34" charset="0"/>
              </a:rPr>
              <a:t>.</a:t>
            </a:r>
          </a:p>
          <a:p>
            <a:pPr>
              <a:lnSpc>
                <a:spcPct val="12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t>
            </a:r>
            <a:r>
              <a:rPr lang="en-US" sz="2000" dirty="0" err="1" smtClean="0">
                <a:latin typeface="Arial" panose="020B0604020202020204" pitchFamily="34" charset="0"/>
                <a:cs typeface="Arial" panose="020B0604020202020204" pitchFamily="34" charset="0"/>
              </a:rPr>
              <a:t>àm</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càng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tốt</a:t>
            </a:r>
            <a:endParaRPr lang="fr-FR" sz="2000" dirty="0">
              <a:latin typeface="Arial" panose="020B0604020202020204" pitchFamily="34" charset="0"/>
              <a:cs typeface="Arial" panose="020B0604020202020204" pitchFamily="34" charset="0"/>
            </a:endParaRPr>
          </a:p>
          <a:p>
            <a:pPr>
              <a:lnSpc>
                <a:spcPct val="120000"/>
              </a:lnSpc>
            </a:pPr>
            <a:r>
              <a:rPr lang="en-US" sz="2000" dirty="0" err="1">
                <a:latin typeface="Arial" panose="020B0604020202020204" pitchFamily="34" charset="0"/>
                <a:cs typeface="Arial" panose="020B0604020202020204" pitchFamily="34" charset="0"/>
              </a:rPr>
              <a:t>Ví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Crôm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dưới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BaCrO</a:t>
            </a:r>
            <a:r>
              <a:rPr lang="en-US" sz="2000" baseline="-25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Cr</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mất</a:t>
            </a:r>
            <a:r>
              <a:rPr lang="en-US" sz="2000" dirty="0">
                <a:latin typeface="Arial" panose="020B0604020202020204" pitchFamily="34" charset="0"/>
                <a:cs typeface="Arial" panose="020B0604020202020204" pitchFamily="34" charset="0"/>
              </a:rPr>
              <a:t> 0,1g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Cr </a:t>
            </a:r>
            <a:r>
              <a:rPr lang="en-US" sz="2000" dirty="0" err="1">
                <a:latin typeface="Arial" panose="020B0604020202020204" pitchFamily="34" charset="0"/>
                <a:cs typeface="Arial" panose="020B0604020202020204" pitchFamily="34" charset="0"/>
              </a:rPr>
              <a:t>mất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BaCrO</a:t>
            </a:r>
            <a:r>
              <a:rPr lang="en-US" sz="2000" baseline="-25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Cr</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black">
          <a:xfrm>
            <a:off x="275112" y="1219200"/>
            <a:ext cx="85725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r>
              <a:rPr lang="en-US" altLang="ko-KR" sz="2200" b="1" kern="0" smtClean="0">
                <a:solidFill>
                  <a:srgbClr val="000000"/>
                </a:solidFill>
                <a:ea typeface="굴림" pitchFamily="34" charset="-127"/>
              </a:rPr>
              <a:t>7.2. Một số yêu cầu của phương pháp kết tủa</a:t>
            </a:r>
            <a:endParaRPr lang="en-US" altLang="fr-FR" sz="2200" b="1" kern="0" dirty="0" smtClean="0">
              <a:solidFill>
                <a:srgbClr val="000000"/>
              </a:solidFill>
              <a:ea typeface="굴림" pitchFamily="34" charset="-127"/>
            </a:endParaRPr>
          </a:p>
        </p:txBody>
      </p:sp>
    </p:spTree>
    <p:extLst>
      <p:ext uri="{BB962C8B-B14F-4D97-AF65-F5344CB8AC3E}">
        <p14:creationId xmlns:p14="http://schemas.microsoft.com/office/powerpoint/2010/main" val="10394278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www.themegallery.com</a:t>
            </a:r>
          </a:p>
        </p:txBody>
      </p:sp>
      <p:sp>
        <p:nvSpPr>
          <p:cNvPr id="5" name="Footer Placeholder 4"/>
          <p:cNvSpPr>
            <a:spLocks noGrp="1"/>
          </p:cNvSpPr>
          <p:nvPr>
            <p:ph type="ftr" sz="quarter" idx="11"/>
          </p:nvPr>
        </p:nvSpPr>
        <p:spPr/>
        <p:txBody>
          <a:bodyPr/>
          <a:lstStyle/>
          <a:p>
            <a:pPr>
              <a:defRPr/>
            </a:pPr>
            <a:r>
              <a:rPr lang="en-US"/>
              <a:t>Company Name</a:t>
            </a:r>
          </a:p>
        </p:txBody>
      </p:sp>
      <p:sp>
        <p:nvSpPr>
          <p:cNvPr id="32772" name="Rectangle 2"/>
          <p:cNvSpPr txBox="1">
            <a:spLocks noChangeArrowheads="1"/>
          </p:cNvSpPr>
          <p:nvPr/>
        </p:nvSpPr>
        <p:spPr bwMode="black">
          <a:xfrm>
            <a:off x="914400" y="23336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altLang="fr-FR" sz="2800" b="1" dirty="0">
                <a:solidFill>
                  <a:srgbClr val="F3C43F"/>
                </a:solidFill>
                <a:latin typeface="Verdana" pitchFamily="34" charset="0"/>
              </a:rPr>
              <a:t>CHƯƠNG 7</a:t>
            </a:r>
            <a:r>
              <a:rPr lang="en-US" altLang="fr-FR" sz="2800" b="1" dirty="0" smtClean="0">
                <a:solidFill>
                  <a:srgbClr val="F3C43F"/>
                </a:solidFill>
                <a:latin typeface="Verdana" pitchFamily="34" charset="0"/>
              </a:rPr>
              <a:t>. </a:t>
            </a:r>
            <a:r>
              <a:rPr lang="en-US" altLang="fr-FR" sz="2800" b="1" dirty="0">
                <a:solidFill>
                  <a:srgbClr val="F3C43F"/>
                </a:solidFill>
                <a:latin typeface="Verdana" pitchFamily="34" charset="0"/>
              </a:rPr>
              <a:t>PHƯƠNG PHÁP </a:t>
            </a:r>
            <a:r>
              <a:rPr lang="en-US" altLang="fr-FR" sz="2800" b="1" dirty="0" smtClean="0">
                <a:solidFill>
                  <a:srgbClr val="F3C43F"/>
                </a:solidFill>
                <a:latin typeface="Verdana" pitchFamily="34" charset="0"/>
              </a:rPr>
              <a:t>PHÂN TÍCH KHỐI LƯỢNG</a:t>
            </a:r>
            <a:endParaRPr lang="en-US" altLang="fr-FR" sz="2800" b="1" dirty="0">
              <a:solidFill>
                <a:srgbClr val="F3C43F"/>
              </a:solidFill>
              <a:latin typeface="Verdana" pitchFamily="34" charset="0"/>
            </a:endParaRPr>
          </a:p>
        </p:txBody>
      </p:sp>
      <p:sp>
        <p:nvSpPr>
          <p:cNvPr id="7" name="TextBox 9"/>
          <p:cNvSpPr txBox="1">
            <a:spLocks noChangeArrowheads="1"/>
          </p:cNvSpPr>
          <p:nvPr/>
        </p:nvSpPr>
        <p:spPr bwMode="auto">
          <a:xfrm>
            <a:off x="275112" y="1576450"/>
            <a:ext cx="8686800" cy="412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lvl="0" algn="just">
              <a:lnSpc>
                <a:spcPct val="120000"/>
              </a:lnSpc>
            </a:pPr>
            <a:r>
              <a:rPr lang="fr-FR" sz="2000" dirty="0" smtClean="0">
                <a:latin typeface="Arial" panose="020B0604020202020204" pitchFamily="34" charset="0"/>
                <a:cs typeface="Arial" panose="020B0604020202020204" pitchFamily="34" charset="0"/>
                <a:sym typeface="Wingdings"/>
              </a:rPr>
              <a:t> </a:t>
            </a:r>
            <a:r>
              <a:rPr lang="fr-FR" sz="2000" b="1" i="1" dirty="0" err="1" smtClean="0">
                <a:latin typeface="Arial" panose="020B0604020202020204" pitchFamily="34" charset="0"/>
                <a:cs typeface="Arial" panose="020B0604020202020204" pitchFamily="34" charset="0"/>
                <a:sym typeface="Wingdings"/>
              </a:rPr>
              <a:t>Thuốc</a:t>
            </a:r>
            <a:r>
              <a:rPr lang="fr-FR" sz="2000" b="1" i="1" dirty="0" smtClean="0">
                <a:latin typeface="Arial" panose="020B0604020202020204" pitchFamily="34" charset="0"/>
                <a:cs typeface="Arial" panose="020B0604020202020204" pitchFamily="34" charset="0"/>
                <a:sym typeface="Wingdings"/>
              </a:rPr>
              <a:t> </a:t>
            </a:r>
            <a:r>
              <a:rPr lang="fr-FR" sz="2000" b="1" i="1" dirty="0" err="1" smtClean="0">
                <a:latin typeface="Arial" panose="020B0604020202020204" pitchFamily="34" charset="0"/>
                <a:cs typeface="Arial" panose="020B0604020202020204" pitchFamily="34" charset="0"/>
                <a:sym typeface="Wingdings"/>
              </a:rPr>
              <a:t>thử</a:t>
            </a:r>
            <a:r>
              <a:rPr lang="fr-FR" sz="2000" dirty="0" smtClean="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err="1">
                <a:latin typeface="Arial" panose="020B0604020202020204" pitchFamily="34" charset="0"/>
                <a:cs typeface="Arial" panose="020B0604020202020204" pitchFamily="34" charset="0"/>
              </a:rPr>
              <a:t>Yêu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cầu</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dễ</a:t>
            </a:r>
            <a:r>
              <a:rPr lang="en-US" sz="2000" dirty="0">
                <a:latin typeface="Arial" panose="020B0604020202020204" pitchFamily="34" charset="0"/>
                <a:cs typeface="Arial" panose="020B0604020202020204" pitchFamily="34" charset="0"/>
              </a:rPr>
              <a:t> bay </a:t>
            </a:r>
            <a:r>
              <a:rPr lang="en-US" sz="2000" dirty="0" err="1">
                <a:latin typeface="Arial" panose="020B0604020202020204" pitchFamily="34" charset="0"/>
                <a:cs typeface="Arial" panose="020B0604020202020204" pitchFamily="34" charset="0"/>
              </a:rPr>
              <a:t>hơi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err="1">
                <a:latin typeface="Arial" panose="020B0604020202020204" pitchFamily="34" charset="0"/>
                <a:cs typeface="Arial" panose="020B0604020202020204" pitchFamily="34" charset="0"/>
              </a:rPr>
              <a:t>Ví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ta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NH</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dễ</a:t>
            </a:r>
            <a:r>
              <a:rPr lang="en-US" sz="2000" dirty="0">
                <a:latin typeface="Arial" panose="020B0604020202020204" pitchFamily="34" charset="0"/>
                <a:cs typeface="Arial" panose="020B0604020202020204" pitchFamily="34" charset="0"/>
              </a:rPr>
              <a:t> bay </a:t>
            </a:r>
            <a:r>
              <a:rPr lang="en-US" sz="2000" dirty="0" err="1">
                <a:latin typeface="Arial" panose="020B0604020202020204" pitchFamily="34" charset="0"/>
                <a:cs typeface="Arial" panose="020B0604020202020204" pitchFamily="34" charset="0"/>
              </a:rPr>
              <a:t>hơi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NaOH</a:t>
            </a:r>
            <a:r>
              <a:rPr lang="en-US" sz="2000" dirty="0">
                <a:latin typeface="Arial" panose="020B0604020202020204" pitchFamily="34" charset="0"/>
                <a:cs typeface="Arial" panose="020B0604020202020204" pitchFamily="34" charset="0"/>
              </a:rPr>
              <a:t> hay KOH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bay </a:t>
            </a:r>
            <a:r>
              <a:rPr lang="en-US" sz="2000" dirty="0" err="1">
                <a:latin typeface="Arial" panose="020B0604020202020204" pitchFamily="34" charset="0"/>
                <a:cs typeface="Arial" panose="020B0604020202020204" pitchFamily="34" charset="0"/>
              </a:rPr>
              <a:t>hơi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axít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HCl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SO</a:t>
            </a:r>
            <a:r>
              <a:rPr lang="en-US" sz="2000" baseline="-25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lgn="just">
              <a:lnSpc>
                <a:spcPct val="12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Đối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cao</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ion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lớn</a:t>
            </a:r>
            <a:r>
              <a:rPr lang="en-US" sz="2000"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lnSpc>
                <a:spcPct val="120000"/>
              </a:lnSpc>
            </a:pPr>
            <a:endParaRPr lang="fr-FR" sz="2000" dirty="0" smtClean="0">
              <a:latin typeface="Arial" panose="020B0604020202020204" pitchFamily="34" charset="0"/>
              <a:cs typeface="Arial" panose="020B0604020202020204" pitchFamily="34" charset="0"/>
              <a:sym typeface="Wingdings"/>
            </a:endParaRPr>
          </a:p>
        </p:txBody>
      </p:sp>
      <p:sp>
        <p:nvSpPr>
          <p:cNvPr id="8" name="Rectangle 2"/>
          <p:cNvSpPr txBox="1">
            <a:spLocks noChangeArrowheads="1"/>
          </p:cNvSpPr>
          <p:nvPr/>
        </p:nvSpPr>
        <p:spPr bwMode="black">
          <a:xfrm>
            <a:off x="275112" y="1219200"/>
            <a:ext cx="85725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3C43F"/>
                </a:solidFill>
                <a:latin typeface="+mj-lt"/>
                <a:ea typeface="+mj-ea"/>
                <a:cs typeface="+mj-cs"/>
              </a:defRPr>
            </a:lvl1pPr>
            <a:lvl2pPr algn="ctr" rtl="0" eaLnBrk="0" fontAlgn="base" hangingPunct="0">
              <a:spcBef>
                <a:spcPct val="0"/>
              </a:spcBef>
              <a:spcAft>
                <a:spcPct val="0"/>
              </a:spcAft>
              <a:defRPr sz="3200">
                <a:solidFill>
                  <a:srgbClr val="F3C43F"/>
                </a:solidFill>
                <a:latin typeface="Verdana" pitchFamily="34" charset="0"/>
              </a:defRPr>
            </a:lvl2pPr>
            <a:lvl3pPr algn="ctr" rtl="0" eaLnBrk="0" fontAlgn="base" hangingPunct="0">
              <a:spcBef>
                <a:spcPct val="0"/>
              </a:spcBef>
              <a:spcAft>
                <a:spcPct val="0"/>
              </a:spcAft>
              <a:defRPr sz="3200">
                <a:solidFill>
                  <a:srgbClr val="F3C43F"/>
                </a:solidFill>
                <a:latin typeface="Verdana" pitchFamily="34" charset="0"/>
              </a:defRPr>
            </a:lvl3pPr>
            <a:lvl4pPr algn="ctr" rtl="0" eaLnBrk="0" fontAlgn="base" hangingPunct="0">
              <a:spcBef>
                <a:spcPct val="0"/>
              </a:spcBef>
              <a:spcAft>
                <a:spcPct val="0"/>
              </a:spcAft>
              <a:defRPr sz="3200">
                <a:solidFill>
                  <a:srgbClr val="F3C43F"/>
                </a:solidFill>
                <a:latin typeface="Verdana" pitchFamily="34" charset="0"/>
              </a:defRPr>
            </a:lvl4pPr>
            <a:lvl5pPr algn="ctr" rtl="0" eaLnBrk="0" fontAlgn="base" hangingPunct="0">
              <a:spcBef>
                <a:spcPct val="0"/>
              </a:spcBef>
              <a:spcAft>
                <a:spcPct val="0"/>
              </a:spcAft>
              <a:defRPr sz="3200">
                <a:solidFill>
                  <a:srgbClr val="F3C43F"/>
                </a:solidFill>
                <a:latin typeface="Verdana" pitchFamily="34" charset="0"/>
              </a:defRPr>
            </a:lvl5pPr>
            <a:lvl6pPr marL="457200" algn="ctr" rtl="0" fontAlgn="base">
              <a:spcBef>
                <a:spcPct val="0"/>
              </a:spcBef>
              <a:spcAft>
                <a:spcPct val="0"/>
              </a:spcAft>
              <a:defRPr sz="3200">
                <a:solidFill>
                  <a:srgbClr val="F3C43F"/>
                </a:solidFill>
                <a:latin typeface="Verdana" pitchFamily="34" charset="0"/>
              </a:defRPr>
            </a:lvl6pPr>
            <a:lvl7pPr marL="914400" algn="ctr" rtl="0" fontAlgn="base">
              <a:spcBef>
                <a:spcPct val="0"/>
              </a:spcBef>
              <a:spcAft>
                <a:spcPct val="0"/>
              </a:spcAft>
              <a:defRPr sz="3200">
                <a:solidFill>
                  <a:srgbClr val="F3C43F"/>
                </a:solidFill>
                <a:latin typeface="Verdana" pitchFamily="34" charset="0"/>
              </a:defRPr>
            </a:lvl7pPr>
            <a:lvl8pPr marL="1371600" algn="ctr" rtl="0" fontAlgn="base">
              <a:spcBef>
                <a:spcPct val="0"/>
              </a:spcBef>
              <a:spcAft>
                <a:spcPct val="0"/>
              </a:spcAft>
              <a:defRPr sz="3200">
                <a:solidFill>
                  <a:srgbClr val="F3C43F"/>
                </a:solidFill>
                <a:latin typeface="Verdana" pitchFamily="34" charset="0"/>
              </a:defRPr>
            </a:lvl8pPr>
            <a:lvl9pPr marL="1828800" algn="ctr" rtl="0" fontAlgn="base">
              <a:spcBef>
                <a:spcPct val="0"/>
              </a:spcBef>
              <a:spcAft>
                <a:spcPct val="0"/>
              </a:spcAft>
              <a:defRPr sz="3200">
                <a:solidFill>
                  <a:srgbClr val="F3C43F"/>
                </a:solidFill>
                <a:latin typeface="Verdana" pitchFamily="34" charset="0"/>
              </a:defRPr>
            </a:lvl9pPr>
          </a:lstStyle>
          <a:p>
            <a:pPr marL="747713" indent="-747713" algn="just" eaLnBrk="1" hangingPunct="1"/>
            <a:r>
              <a:rPr lang="en-US" altLang="ko-KR" sz="2200" b="1" kern="0" smtClean="0">
                <a:solidFill>
                  <a:srgbClr val="000000"/>
                </a:solidFill>
                <a:ea typeface="굴림" pitchFamily="34" charset="-127"/>
              </a:rPr>
              <a:t>7.2. Một số yêu cầu của phương pháp kết tủa</a:t>
            </a:r>
            <a:endParaRPr lang="en-US" altLang="fr-FR" sz="2200" b="1" kern="0" dirty="0" smtClean="0">
              <a:solidFill>
                <a:srgbClr val="000000"/>
              </a:solidFill>
              <a:ea typeface="굴림" pitchFamily="34" charset="-127"/>
            </a:endParaRPr>
          </a:p>
        </p:txBody>
      </p:sp>
    </p:spTree>
    <p:extLst>
      <p:ext uri="{BB962C8B-B14F-4D97-AF65-F5344CB8AC3E}">
        <p14:creationId xmlns:p14="http://schemas.microsoft.com/office/powerpoint/2010/main" val="2903933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mple">
  <a:themeElements>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ample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sample 2">
        <a:dk1>
          <a:srgbClr val="2D4473"/>
        </a:dk1>
        <a:lt1>
          <a:srgbClr val="FFFFFF"/>
        </a:lt1>
        <a:dk2>
          <a:srgbClr val="2B6185"/>
        </a:dk2>
        <a:lt2>
          <a:srgbClr val="D3D9DD"/>
        </a:lt2>
        <a:accent1>
          <a:srgbClr val="638AA1"/>
        </a:accent1>
        <a:accent2>
          <a:srgbClr val="8CA8B5"/>
        </a:accent2>
        <a:accent3>
          <a:srgbClr val="FFFFFF"/>
        </a:accent3>
        <a:accent4>
          <a:srgbClr val="253961"/>
        </a:accent4>
        <a:accent5>
          <a:srgbClr val="B7C4CD"/>
        </a:accent5>
        <a:accent6>
          <a:srgbClr val="7E98A4"/>
        </a:accent6>
        <a:hlink>
          <a:srgbClr val="6FA2E7"/>
        </a:hlink>
        <a:folHlink>
          <a:srgbClr val="99C25C"/>
        </a:folHlink>
      </a:clrScheme>
      <a:clrMap bg1="lt1" tx1="dk1" bg2="lt2" tx2="dk2" accent1="accent1" accent2="accent2" accent3="accent3" accent4="accent4" accent5="accent5" accent6="accent6" hlink="hlink" folHlink="folHlink"/>
    </a:extraClrScheme>
    <a:extraClrScheme>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8753</TotalTime>
  <Words>13341</Words>
  <Application>Microsoft Office PowerPoint</Application>
  <PresentationFormat>On-screen Show (4:3)</PresentationFormat>
  <Paragraphs>1139</Paragraphs>
  <Slides>102</Slides>
  <Notes>102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102</vt:i4>
      </vt:variant>
    </vt:vector>
  </HeadingPairs>
  <TitlesOfParts>
    <vt:vector size="106" baseType="lpstr">
      <vt:lpstr>Mountain Top</vt:lpstr>
      <vt:lpstr>sample</vt:lpstr>
      <vt:lpstr>Image</vt:lpstr>
      <vt:lpstr>Document</vt:lpstr>
      <vt:lpstr>ĐẠI HỌC ĐÀ NẴNG TRƯỜNG CAO ĐẲNG CỒNG NGHỆ KHOA CÔNG NGHỆ HÓA HỌC ----------o0o----------</vt:lpstr>
      <vt:lpstr>ĐỀ CƯƠNG TÓM TẮT HỌC PHẦN</vt:lpstr>
      <vt:lpstr>MỤC TIÊU MÔN HỌC</vt:lpstr>
      <vt:lpstr>PowerPoint Presentation</vt:lpstr>
      <vt:lpstr>1.1. Mục đích, phân loại và ý nghĩa của hoá phân tích</vt:lpstr>
      <vt:lpstr>1.1. Mục đích, phân loại và ý nghĩa của hoá phân tích</vt:lpstr>
      <vt:lpstr>1.1. Mục đích, phân loại và ý nghĩa của hoá phân tích</vt:lpstr>
      <vt:lpstr>1.2. Các khái niệm cơ bản</vt:lpstr>
      <vt:lpstr>PowerPoint Presentation</vt:lpstr>
      <vt:lpstr>PowerPoint Presentation</vt:lpstr>
      <vt:lpstr>2.1. Nguyên tắc chung</vt:lpstr>
      <vt:lpstr>2.2. Các dụng cụ, thiết bị thông dụng</vt:lpstr>
      <vt:lpstr>2.2. Các dụng cụ, thiết bị thông dụng</vt:lpstr>
      <vt:lpstr>2.2. Các dụng cụ, thiết bị thông dụng</vt:lpstr>
      <vt:lpstr>2.2. Các dụng cụ, thiết bị thông dụng</vt:lpstr>
      <vt:lpstr>2.3. Các khái niệm cơ bản</vt:lpstr>
      <vt:lpstr>PowerPoint Presentation</vt:lpstr>
      <vt:lpstr>PowerPoint Presentation</vt:lpstr>
      <vt:lpstr>2.4. Phân loại các phương pháp phân tích thể tích</vt:lpstr>
      <vt:lpstr>2.4. Phân loại các phương pháp phân tích thể tích</vt:lpstr>
      <vt:lpstr>2.5. Các kỹ thuật chuẩn độ trong phương pháp phân tích thể tích</vt:lpstr>
      <vt:lpstr>PowerPoint Presentation</vt:lpstr>
      <vt:lpstr>PowerPoint Presentation</vt:lpstr>
      <vt:lpstr>PowerPoint Presentation</vt:lpstr>
      <vt:lpstr>PowerPoint Presentation</vt:lpstr>
      <vt:lpstr>PowerPoint Presentation</vt:lpstr>
      <vt:lpstr>2.5. Một số ví dụ</vt:lpstr>
      <vt:lpstr>3.1. Đặc điểm</vt:lpstr>
      <vt:lpstr>PowerPoint Presentation</vt:lpstr>
      <vt:lpstr>3.2. Tính pH cho các dung dịch</vt:lpstr>
      <vt:lpstr>PowerPoint Presentation</vt:lpstr>
      <vt:lpstr>PowerPoint Presentation</vt:lpstr>
      <vt:lpstr>PowerPoint Presentation</vt:lpstr>
      <vt:lpstr>PowerPoint Presentation</vt:lpstr>
      <vt:lpstr>3.3. Chỉ thị trong phương pháp chuẩn độ axit-bazơ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3.4. Đường định phân trong phương pháp chuẩn độ axit-bazơ.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4.1. Đặc điểm</vt:lpstr>
      <vt:lpstr>4.2. Chỉ thị trong phương pháp ôxi hoá – khử </vt:lpstr>
      <vt:lpstr>4.2. Chỉ thị trong phương pháp ôxi hoá – khử </vt:lpstr>
      <vt:lpstr>4.3. Đường định phân trong phương pháp ôxi hoá – khử </vt:lpstr>
      <vt:lpstr>4.4. Ứng dụng của phương pháp định phân ôxi hóa-khử</vt:lpstr>
      <vt:lpstr>4.4. Ứng dụng của phương pháp định phân ôxi hóa-khử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5.1. Giới thiệu phương pháp</vt:lpstr>
      <vt:lpstr>5.2. Giới thiệu về các loại complexon</vt:lpstr>
      <vt:lpstr>5.2. Giới thiệu về các loại complexon</vt:lpstr>
      <vt:lpstr>5.3. Sự tạo thành complexonat của complexon III</vt:lpstr>
      <vt:lpstr>5.3. Sự tạo thành complexonat của complexon III</vt:lpstr>
      <vt:lpstr>5.4. Chỉ thị trong phương pháp chuẩn độ complexon</vt:lpstr>
      <vt:lpstr>5.4. Chỉ thị trong phương pháp chuẩn độ complexon</vt:lpstr>
      <vt:lpstr>5.4. Chỉ thị trong phương pháp chuẩn độ complexon</vt:lpstr>
      <vt:lpstr>5.5. Các kỹ thuật chuẩn độ complexon</vt:lpstr>
      <vt:lpstr>5.5. Các kỹ thuật chuẩn độ complexon</vt:lpstr>
      <vt:lpstr>5.5. Các kỹ thuật chuẩn độ complexon</vt:lpstr>
      <vt:lpstr>5.5. Các kỹ thuật chuẩn độ complexon</vt:lpstr>
      <vt:lpstr>6.1. Giới thiệu phương pháp</vt:lpstr>
      <vt:lpstr>6.1. Giới thiệu phương pháp</vt:lpstr>
      <vt:lpstr>6.1. Giới thiệu phương pháp</vt:lpstr>
      <vt:lpstr>6.2. Đường định phân trong phương pháp kết tủa</vt:lpstr>
      <vt:lpstr>6.3. Các phương pháp xác định điểm cuối trong phương pháp bạc </vt:lpstr>
      <vt:lpstr>6.3. Các phương pháp xác định điểm cuối trong phương pháp bạc </vt:lpstr>
      <vt:lpstr>6.3. Các phương pháp xác định điểm cuối trong phương pháp bạc </vt:lpstr>
      <vt:lpstr>6.3. Các phương pháp xác định điểm cuối trong phương pháp bạc </vt:lpstr>
      <vt:lpstr>6.3. Các phương pháp xác định điểm cuối trong phương pháp bạc </vt:lpstr>
      <vt:lpstr>6.3. Các phương pháp xác định điểm cuối trong phương pháp bạc </vt:lpstr>
      <vt:lpstr>6.4. Phương pháp xác định điểm cuối trong phương pháp thủy ngân </vt:lpstr>
      <vt:lpstr>6.4. Phương pháp xác định điểm cuối trong phương pháp feroxianua</vt:lpstr>
      <vt:lpstr>7.1. Giới thiệu phương pháp</vt:lpstr>
      <vt:lpstr>7.1. Giới thiệu phương pháp</vt:lpstr>
      <vt:lpstr>7.1. Giới thiệu phương pháp</vt:lpstr>
      <vt:lpstr>7.1. Giới thiệu phương pháp</vt:lpstr>
      <vt:lpstr>7.2. Một số yêu cầu của phương pháp kết tủa</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ÂAÛI HOÜC ÂAÌ NÀÔNG TRÆÅÌNG CAO ÂÀÓNG CÄNG NGHÃÛ KHOA CÄNG NGHÃÛ HOÏA HOÜC ----------o0o----------</dc:title>
  <dc:creator>User</dc:creator>
  <cp:lastModifiedBy>User</cp:lastModifiedBy>
  <cp:revision>420</cp:revision>
  <dcterms:created xsi:type="dcterms:W3CDTF">2009-09-01T08:59:16Z</dcterms:created>
  <dcterms:modified xsi:type="dcterms:W3CDTF">2014-05-16T04:21:38Z</dcterms:modified>
</cp:coreProperties>
</file>